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3"/>
  </p:notesMasterIdLst>
  <p:sldIdLst>
    <p:sldId id="326" r:id="rId2"/>
    <p:sldId id="333" r:id="rId3"/>
    <p:sldId id="332" r:id="rId4"/>
    <p:sldId id="339" r:id="rId5"/>
    <p:sldId id="350" r:id="rId6"/>
    <p:sldId id="354" r:id="rId7"/>
    <p:sldId id="340" r:id="rId8"/>
    <p:sldId id="341" r:id="rId9"/>
    <p:sldId id="355" r:id="rId10"/>
    <p:sldId id="352" r:id="rId11"/>
    <p:sldId id="351" r:id="rId12"/>
    <p:sldId id="343" r:id="rId13"/>
    <p:sldId id="344" r:id="rId14"/>
    <p:sldId id="345" r:id="rId15"/>
    <p:sldId id="346" r:id="rId16"/>
    <p:sldId id="347" r:id="rId17"/>
    <p:sldId id="353" r:id="rId18"/>
    <p:sldId id="348" r:id="rId19"/>
    <p:sldId id="349" r:id="rId20"/>
    <p:sldId id="330" r:id="rId21"/>
    <p:sldId id="331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F30"/>
    <a:srgbClr val="54646C"/>
    <a:srgbClr val="235260"/>
    <a:srgbClr val="272F32"/>
    <a:srgbClr val="283034"/>
    <a:srgbClr val="01C8C1"/>
    <a:srgbClr val="01857C"/>
    <a:srgbClr val="161C2A"/>
    <a:srgbClr val="DBE2E5"/>
    <a:srgbClr val="667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3" autoAdjust="0"/>
    <p:restoredTop sz="79270" autoAdjust="0"/>
  </p:normalViewPr>
  <p:slideViewPr>
    <p:cSldViewPr snapToGrid="0">
      <p:cViewPr varScale="1">
        <p:scale>
          <a:sx n="99" d="100"/>
          <a:sy n="99" d="100"/>
        </p:scale>
        <p:origin x="904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F5C003-F138-3441-95CC-29498EB9868A}" type="doc">
      <dgm:prSet loTypeId="urn:microsoft.com/office/officeart/2005/8/layout/vList3" loCatId="" qsTypeId="urn:microsoft.com/office/officeart/2005/8/quickstyle/simple1#1" qsCatId="simple" csTypeId="urn:microsoft.com/office/officeart/2005/8/colors/accent1_2#1" csCatId="accent1" phldr="1"/>
      <dgm:spPr/>
    </dgm:pt>
    <dgm:pt modelId="{6D91A04C-1452-5D48-B08A-231CCABF8668}">
      <dgm:prSet phldrT="[Text]" custT="1"/>
      <dgm:spPr/>
      <dgm:t>
        <a:bodyPr/>
        <a:lstStyle/>
        <a:p>
          <a:pPr algn="l"/>
          <a:r>
            <a:rPr lang="en-US" sz="2000" dirty="0"/>
            <a:t>website</a:t>
          </a:r>
          <a:r>
            <a:rPr lang="en-US" altLang="zh-CN" sz="2000" dirty="0"/>
            <a:t>:</a:t>
          </a:r>
          <a:r>
            <a:rPr lang="zh-CN" altLang="en-US" sz="2000" dirty="0"/>
            <a:t>  </a:t>
          </a:r>
          <a:r>
            <a:rPr lang="en-US" altLang="zh-CN" sz="2000" dirty="0"/>
            <a:t>https://seatunnel.apache.org</a:t>
          </a:r>
          <a:endParaRPr lang="zh-CN" altLang="zh-CN" sz="2000" dirty="0"/>
        </a:p>
      </dgm:t>
    </dgm:pt>
    <dgm:pt modelId="{60365FF9-CB90-AF44-B4D3-16DCAD310626}" type="parTrans" cxnId="{2A88160C-5913-AA45-A31B-2E82ACD9AD25}">
      <dgm:prSet/>
      <dgm:spPr/>
      <dgm:t>
        <a:bodyPr/>
        <a:lstStyle/>
        <a:p>
          <a:pPr algn="l"/>
          <a:endParaRPr lang="en-US" sz="2400"/>
        </a:p>
      </dgm:t>
    </dgm:pt>
    <dgm:pt modelId="{9B12842A-B90B-FE46-8291-4147F2AB4969}" type="sibTrans" cxnId="{2A88160C-5913-AA45-A31B-2E82ACD9AD25}">
      <dgm:prSet/>
      <dgm:spPr/>
      <dgm:t>
        <a:bodyPr/>
        <a:lstStyle/>
        <a:p>
          <a:pPr algn="l"/>
          <a:endParaRPr lang="en-US" sz="2400"/>
        </a:p>
      </dgm:t>
    </dgm:pt>
    <dgm:pt modelId="{D268D0B6-2202-0349-9ED8-CDC00F165E8E}">
      <dgm:prSet phldrT="[Text]" custT="1"/>
      <dgm:spPr/>
      <dgm:t>
        <a:bodyPr/>
        <a:lstStyle/>
        <a:p>
          <a:pPr algn="l"/>
          <a:r>
            <a:rPr lang="en-US" sz="2000" dirty="0"/>
            <a:t>Slack:  </a:t>
          </a:r>
          <a:r>
            <a:rPr lang="en-US" altLang="zh-CN" sz="2000" dirty="0"/>
            <a:t>https://apacheseatunnel.slack.com</a:t>
          </a:r>
          <a:endParaRPr lang="zh-CN" altLang="zh-CN" sz="2000" dirty="0"/>
        </a:p>
      </dgm:t>
    </dgm:pt>
    <dgm:pt modelId="{577EC967-170C-9941-8E14-ABA7E6B74046}" type="parTrans" cxnId="{42503B31-6981-2942-9769-D4123ACD6344}">
      <dgm:prSet/>
      <dgm:spPr/>
      <dgm:t>
        <a:bodyPr/>
        <a:lstStyle/>
        <a:p>
          <a:pPr algn="l"/>
          <a:endParaRPr lang="en-US" sz="2400"/>
        </a:p>
      </dgm:t>
    </dgm:pt>
    <dgm:pt modelId="{73619E33-1254-5D45-A70A-7D206D28FD69}" type="sibTrans" cxnId="{42503B31-6981-2942-9769-D4123ACD6344}">
      <dgm:prSet/>
      <dgm:spPr/>
      <dgm:t>
        <a:bodyPr/>
        <a:lstStyle/>
        <a:p>
          <a:pPr algn="l"/>
          <a:endParaRPr lang="en-US" sz="2400"/>
        </a:p>
      </dgm:t>
    </dgm:pt>
    <dgm:pt modelId="{A5CD61B1-7A64-864D-BEF0-904C4548F883}">
      <dgm:prSet phldrT="[Text]" custT="1"/>
      <dgm:spPr/>
      <dgm:t>
        <a:bodyPr/>
        <a:lstStyle/>
        <a:p>
          <a:pPr algn="l"/>
          <a:r>
            <a:rPr lang="en-US" sz="2000" dirty="0"/>
            <a:t>Twitter :  </a:t>
          </a:r>
          <a:r>
            <a:rPr lang="en-US" altLang="zh-CN" sz="2000" dirty="0"/>
            <a:t>https://twitter.com/asfseatunnel</a:t>
          </a:r>
          <a:endParaRPr lang="zh-CN" altLang="zh-CN" sz="2000" dirty="0"/>
        </a:p>
      </dgm:t>
    </dgm:pt>
    <dgm:pt modelId="{FE1394E0-6692-B54B-B483-8E0431BEE1C5}" type="parTrans" cxnId="{2CD2E98D-02D9-9547-8085-0060B1CA61B2}">
      <dgm:prSet/>
      <dgm:spPr/>
      <dgm:t>
        <a:bodyPr/>
        <a:lstStyle/>
        <a:p>
          <a:pPr algn="l"/>
          <a:endParaRPr lang="en-US" sz="2400"/>
        </a:p>
      </dgm:t>
    </dgm:pt>
    <dgm:pt modelId="{545D3FD5-4E40-BD48-AFAA-627C350A3710}" type="sibTrans" cxnId="{2CD2E98D-02D9-9547-8085-0060B1CA61B2}">
      <dgm:prSet/>
      <dgm:spPr/>
      <dgm:t>
        <a:bodyPr/>
        <a:lstStyle/>
        <a:p>
          <a:pPr algn="l"/>
          <a:endParaRPr lang="en-US" sz="2400"/>
        </a:p>
      </dgm:t>
    </dgm:pt>
    <dgm:pt modelId="{3B2B21D5-7D18-F24C-B88F-F91F1058E236}">
      <dgm:prSet custT="1"/>
      <dgm:spPr/>
      <dgm:t>
        <a:bodyPr/>
        <a:lstStyle/>
        <a:p>
          <a:pPr algn="l"/>
          <a:r>
            <a:rPr lang="en-US" altLang="zh-CN" sz="2000" dirty="0"/>
            <a:t>Video</a:t>
          </a:r>
          <a:r>
            <a:rPr lang="zh-CN" altLang="en-US" sz="2000" dirty="0"/>
            <a:t>：</a:t>
          </a:r>
          <a:r>
            <a:rPr lang="en-US" altLang="zh-CN" sz="2000" dirty="0"/>
            <a:t>https://space.bilibili.com/1542095008</a:t>
          </a:r>
          <a:endParaRPr lang="zh-CN" altLang="zh-CN" sz="2000" dirty="0"/>
        </a:p>
      </dgm:t>
    </dgm:pt>
    <dgm:pt modelId="{AD4FD47E-F537-D441-AD95-F6F84C6C40D2}" type="parTrans" cxnId="{42D2852E-EEF9-A644-9B22-DB3EB96F2CE6}">
      <dgm:prSet/>
      <dgm:spPr/>
      <dgm:t>
        <a:bodyPr/>
        <a:lstStyle/>
        <a:p>
          <a:pPr algn="l"/>
          <a:endParaRPr lang="en-US" sz="2400"/>
        </a:p>
      </dgm:t>
    </dgm:pt>
    <dgm:pt modelId="{24FC2D4C-C329-604F-86BF-C440182CE301}" type="sibTrans" cxnId="{42D2852E-EEF9-A644-9B22-DB3EB96F2CE6}">
      <dgm:prSet/>
      <dgm:spPr/>
      <dgm:t>
        <a:bodyPr/>
        <a:lstStyle/>
        <a:p>
          <a:pPr algn="l"/>
          <a:endParaRPr lang="en-US" sz="2400"/>
        </a:p>
      </dgm:t>
    </dgm:pt>
    <dgm:pt modelId="{7BE90A9E-FB41-417D-94B4-1A313183EF59}">
      <dgm:prSet phldrT="[Text]" custT="1"/>
      <dgm:spPr/>
      <dgm:t>
        <a:bodyPr/>
        <a:lstStyle/>
        <a:p>
          <a:pPr algn="l"/>
          <a:r>
            <a:rPr lang="en-US" altLang="zh-CN" sz="2000" dirty="0"/>
            <a:t>GitHub</a:t>
          </a:r>
          <a:r>
            <a:rPr lang="zh-CN" altLang="en-US" sz="2000" dirty="0"/>
            <a:t>：</a:t>
          </a:r>
          <a:r>
            <a:rPr lang="en-US" altLang="en-US" sz="2000" dirty="0"/>
            <a:t>https://github.com/apache/incubator-seatunnel</a:t>
          </a:r>
          <a:endParaRPr lang="en-US" sz="2000" dirty="0"/>
        </a:p>
      </dgm:t>
    </dgm:pt>
    <dgm:pt modelId="{944297D6-24F3-4A6C-932F-CBFF91E12385}" type="parTrans" cxnId="{F0660F36-9D0F-4E6E-B40F-D8995654CBA8}">
      <dgm:prSet/>
      <dgm:spPr/>
      <dgm:t>
        <a:bodyPr/>
        <a:lstStyle/>
        <a:p>
          <a:pPr algn="l"/>
          <a:endParaRPr lang="zh-CN" altLang="en-US" sz="2400"/>
        </a:p>
      </dgm:t>
    </dgm:pt>
    <dgm:pt modelId="{15A22CD8-F633-474B-ADA4-8F81C70D5CDB}" type="sibTrans" cxnId="{F0660F36-9D0F-4E6E-B40F-D8995654CBA8}">
      <dgm:prSet/>
      <dgm:spPr/>
      <dgm:t>
        <a:bodyPr/>
        <a:lstStyle/>
        <a:p>
          <a:pPr algn="l"/>
          <a:endParaRPr lang="zh-CN" altLang="en-US" sz="2400"/>
        </a:p>
      </dgm:t>
    </dgm:pt>
    <dgm:pt modelId="{F6079F7F-847A-9C4B-8DF8-3AE4F81EEBEB}" type="pres">
      <dgm:prSet presAssocID="{50F5C003-F138-3441-95CC-29498EB9868A}" presName="linearFlow" presStyleCnt="0">
        <dgm:presLayoutVars>
          <dgm:dir/>
          <dgm:resizeHandles val="exact"/>
        </dgm:presLayoutVars>
      </dgm:prSet>
      <dgm:spPr/>
    </dgm:pt>
    <dgm:pt modelId="{A072D74A-D9F2-9347-845D-7BD2B50636E9}" type="pres">
      <dgm:prSet presAssocID="{6D91A04C-1452-5D48-B08A-231CCABF8668}" presName="composite" presStyleCnt="0"/>
      <dgm:spPr/>
    </dgm:pt>
    <dgm:pt modelId="{1A03DEB5-3DF7-5C48-A9D4-0F1676AAA3B2}" type="pres">
      <dgm:prSet presAssocID="{6D91A04C-1452-5D48-B08A-231CCABF8668}" presName="imgShp" presStyleLbl="fgImgPlace1" presStyleIdx="0" presStyleCnt="5" custLinFactNeighborX="-37002" custLinFactNeighborY="-141"/>
      <dgm:spPr>
        <a:blipFill>
          <a:blip xmlns:r="http://schemas.openxmlformats.org/officeDocument/2006/relationships" r:embed="rId1"/>
          <a:srcRect/>
          <a:stretch>
            <a:fillRect l="-1000" r="-1000"/>
          </a:stretch>
        </a:blipFill>
      </dgm:spPr>
    </dgm:pt>
    <dgm:pt modelId="{AFF97271-BF8B-344A-818C-3E1A82DBCC51}" type="pres">
      <dgm:prSet presAssocID="{6D91A04C-1452-5D48-B08A-231CCABF8668}" presName="txShp" presStyleLbl="node1" presStyleIdx="0" presStyleCnt="5" custScaleX="107726">
        <dgm:presLayoutVars>
          <dgm:bulletEnabled val="1"/>
        </dgm:presLayoutVars>
      </dgm:prSet>
      <dgm:spPr/>
    </dgm:pt>
    <dgm:pt modelId="{1395C718-3256-C547-95A3-A0A7B5604158}" type="pres">
      <dgm:prSet presAssocID="{9B12842A-B90B-FE46-8291-4147F2AB4969}" presName="spacing" presStyleCnt="0"/>
      <dgm:spPr/>
    </dgm:pt>
    <dgm:pt modelId="{B5D7339B-01CD-45F0-8A1C-3C3565F23E67}" type="pres">
      <dgm:prSet presAssocID="{7BE90A9E-FB41-417D-94B4-1A313183EF59}" presName="composite" presStyleCnt="0"/>
      <dgm:spPr/>
    </dgm:pt>
    <dgm:pt modelId="{917AF6F2-0F17-4372-AFC3-011A74656337}" type="pres">
      <dgm:prSet presAssocID="{7BE90A9E-FB41-417D-94B4-1A313183EF59}" presName="imgShp" presStyleLbl="fgImgPlace1" presStyleIdx="1" presStyleCnt="5" custLinFactNeighborX="-37002" custLinFactNeighborY="-141"/>
      <dgm:spPr>
        <a:blipFill>
          <a:blip xmlns:r="http://schemas.openxmlformats.org/officeDocument/2006/relationships" r:embed="rId2"/>
          <a:srcRect/>
          <a:stretch>
            <a:fillRect t="-7000" b="-7000"/>
          </a:stretch>
        </a:blipFill>
      </dgm:spPr>
    </dgm:pt>
    <dgm:pt modelId="{1E28999B-AEDB-487C-8B2B-83FBB4108F70}" type="pres">
      <dgm:prSet presAssocID="{7BE90A9E-FB41-417D-94B4-1A313183EF59}" presName="txShp" presStyleLbl="node1" presStyleIdx="1" presStyleCnt="5" custScaleX="107726">
        <dgm:presLayoutVars>
          <dgm:bulletEnabled val="1"/>
        </dgm:presLayoutVars>
      </dgm:prSet>
      <dgm:spPr/>
    </dgm:pt>
    <dgm:pt modelId="{2E57DCE2-EA38-4839-98B5-782B0B2F126B}" type="pres">
      <dgm:prSet presAssocID="{15A22CD8-F633-474B-ADA4-8F81C70D5CDB}" presName="spacing" presStyleCnt="0"/>
      <dgm:spPr/>
    </dgm:pt>
    <dgm:pt modelId="{AA527963-FC85-1548-9A8A-485A9427323B}" type="pres">
      <dgm:prSet presAssocID="{D268D0B6-2202-0349-9ED8-CDC00F165E8E}" presName="composite" presStyleCnt="0"/>
      <dgm:spPr/>
    </dgm:pt>
    <dgm:pt modelId="{85388ED3-7068-9E44-B9D9-B337FD2B3DD9}" type="pres">
      <dgm:prSet presAssocID="{D268D0B6-2202-0349-9ED8-CDC00F165E8E}" presName="imgShp" presStyleLbl="fgImgPlace1" presStyleIdx="2" presStyleCnt="5" custLinFactNeighborX="-37002" custLinFactNeighborY="-14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7CCB339-7CCC-9042-8C6F-5F37228CE9B2}" type="pres">
      <dgm:prSet presAssocID="{D268D0B6-2202-0349-9ED8-CDC00F165E8E}" presName="txShp" presStyleLbl="node1" presStyleIdx="2" presStyleCnt="5" custScaleX="107726">
        <dgm:presLayoutVars>
          <dgm:bulletEnabled val="1"/>
        </dgm:presLayoutVars>
      </dgm:prSet>
      <dgm:spPr/>
    </dgm:pt>
    <dgm:pt modelId="{5ABB6C07-1565-ED45-8449-831668FBA920}" type="pres">
      <dgm:prSet presAssocID="{73619E33-1254-5D45-A70A-7D206D28FD69}" presName="spacing" presStyleCnt="0"/>
      <dgm:spPr/>
    </dgm:pt>
    <dgm:pt modelId="{B3A54A5A-69C7-B24C-8D54-5D7B16862D28}" type="pres">
      <dgm:prSet presAssocID="{A5CD61B1-7A64-864D-BEF0-904C4548F883}" presName="composite" presStyleCnt="0"/>
      <dgm:spPr/>
    </dgm:pt>
    <dgm:pt modelId="{2C4774EC-1DD5-164A-9EED-426839F660F9}" type="pres">
      <dgm:prSet presAssocID="{A5CD61B1-7A64-864D-BEF0-904C4548F883}" presName="imgShp" presStyleLbl="fgImgPlace1" presStyleIdx="3" presStyleCnt="5" custLinFactNeighborX="-37002" custLinFactNeighborY="-14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</dgm:spPr>
    </dgm:pt>
    <dgm:pt modelId="{72A1EE08-0692-6A41-9D0C-9F9E2FB3B4E2}" type="pres">
      <dgm:prSet presAssocID="{A5CD61B1-7A64-864D-BEF0-904C4548F883}" presName="txShp" presStyleLbl="node1" presStyleIdx="3" presStyleCnt="5" custScaleX="107726">
        <dgm:presLayoutVars>
          <dgm:bulletEnabled val="1"/>
        </dgm:presLayoutVars>
      </dgm:prSet>
      <dgm:spPr/>
    </dgm:pt>
    <dgm:pt modelId="{093DCD18-E838-4340-9427-09402CE5EF59}" type="pres">
      <dgm:prSet presAssocID="{545D3FD5-4E40-BD48-AFAA-627C350A3710}" presName="spacing" presStyleCnt="0"/>
      <dgm:spPr/>
    </dgm:pt>
    <dgm:pt modelId="{45CA8AFB-D4B2-9A4F-939E-7F2D98A70BD6}" type="pres">
      <dgm:prSet presAssocID="{3B2B21D5-7D18-F24C-B88F-F91F1058E236}" presName="composite" presStyleCnt="0"/>
      <dgm:spPr/>
    </dgm:pt>
    <dgm:pt modelId="{27EB50FB-A6C7-A04E-918B-3A46BFE5660F}" type="pres">
      <dgm:prSet presAssocID="{3B2B21D5-7D18-F24C-B88F-F91F1058E236}" presName="imgShp" presStyleLbl="fgImgPlace1" presStyleIdx="4" presStyleCnt="5" custLinFactNeighborX="-37002" custLinFactNeighborY="-14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2A337866-94DC-184E-9080-52BEBF8702B1}" type="pres">
      <dgm:prSet presAssocID="{3B2B21D5-7D18-F24C-B88F-F91F1058E236}" presName="txShp" presStyleLbl="node1" presStyleIdx="4" presStyleCnt="5" custScaleX="107726">
        <dgm:presLayoutVars>
          <dgm:bulletEnabled val="1"/>
        </dgm:presLayoutVars>
      </dgm:prSet>
      <dgm:spPr/>
    </dgm:pt>
  </dgm:ptLst>
  <dgm:cxnLst>
    <dgm:cxn modelId="{0EC99807-03C5-FB4D-AC28-2B36BABABF70}" type="presOf" srcId="{50F5C003-F138-3441-95CC-29498EB9868A}" destId="{F6079F7F-847A-9C4B-8DF8-3AE4F81EEBEB}" srcOrd="0" destOrd="0" presId="urn:microsoft.com/office/officeart/2005/8/layout/vList3"/>
    <dgm:cxn modelId="{2A88160C-5913-AA45-A31B-2E82ACD9AD25}" srcId="{50F5C003-F138-3441-95CC-29498EB9868A}" destId="{6D91A04C-1452-5D48-B08A-231CCABF8668}" srcOrd="0" destOrd="0" parTransId="{60365FF9-CB90-AF44-B4D3-16DCAD310626}" sibTransId="{9B12842A-B90B-FE46-8291-4147F2AB4969}"/>
    <dgm:cxn modelId="{8206A40C-AF85-AE4F-923C-D89536739A99}" type="presOf" srcId="{D268D0B6-2202-0349-9ED8-CDC00F165E8E}" destId="{F7CCB339-7CCC-9042-8C6F-5F37228CE9B2}" srcOrd="0" destOrd="0" presId="urn:microsoft.com/office/officeart/2005/8/layout/vList3"/>
    <dgm:cxn modelId="{5087E30D-7715-4550-82BB-F61B5DA4911E}" type="presOf" srcId="{7BE90A9E-FB41-417D-94B4-1A313183EF59}" destId="{1E28999B-AEDB-487C-8B2B-83FBB4108F70}" srcOrd="0" destOrd="0" presId="urn:microsoft.com/office/officeart/2005/8/layout/vList3"/>
    <dgm:cxn modelId="{42D2852E-EEF9-A644-9B22-DB3EB96F2CE6}" srcId="{50F5C003-F138-3441-95CC-29498EB9868A}" destId="{3B2B21D5-7D18-F24C-B88F-F91F1058E236}" srcOrd="4" destOrd="0" parTransId="{AD4FD47E-F537-D441-AD95-F6F84C6C40D2}" sibTransId="{24FC2D4C-C329-604F-86BF-C440182CE301}"/>
    <dgm:cxn modelId="{42503B31-6981-2942-9769-D4123ACD6344}" srcId="{50F5C003-F138-3441-95CC-29498EB9868A}" destId="{D268D0B6-2202-0349-9ED8-CDC00F165E8E}" srcOrd="2" destOrd="0" parTransId="{577EC967-170C-9941-8E14-ABA7E6B74046}" sibTransId="{73619E33-1254-5D45-A70A-7D206D28FD69}"/>
    <dgm:cxn modelId="{F0660F36-9D0F-4E6E-B40F-D8995654CBA8}" srcId="{50F5C003-F138-3441-95CC-29498EB9868A}" destId="{7BE90A9E-FB41-417D-94B4-1A313183EF59}" srcOrd="1" destOrd="0" parTransId="{944297D6-24F3-4A6C-932F-CBFF91E12385}" sibTransId="{15A22CD8-F633-474B-ADA4-8F81C70D5CDB}"/>
    <dgm:cxn modelId="{FA96904D-23EF-B549-B9B0-F0B4A3DFFB46}" type="presOf" srcId="{A5CD61B1-7A64-864D-BEF0-904C4548F883}" destId="{72A1EE08-0692-6A41-9D0C-9F9E2FB3B4E2}" srcOrd="0" destOrd="0" presId="urn:microsoft.com/office/officeart/2005/8/layout/vList3"/>
    <dgm:cxn modelId="{07D79E6C-38F7-004A-BDAA-4B178A3127F8}" type="presOf" srcId="{3B2B21D5-7D18-F24C-B88F-F91F1058E236}" destId="{2A337866-94DC-184E-9080-52BEBF8702B1}" srcOrd="0" destOrd="0" presId="urn:microsoft.com/office/officeart/2005/8/layout/vList3"/>
    <dgm:cxn modelId="{6FC65676-7EDD-1742-87D2-F06A5B6A05C4}" type="presOf" srcId="{6D91A04C-1452-5D48-B08A-231CCABF8668}" destId="{AFF97271-BF8B-344A-818C-3E1A82DBCC51}" srcOrd="0" destOrd="0" presId="urn:microsoft.com/office/officeart/2005/8/layout/vList3"/>
    <dgm:cxn modelId="{2CD2E98D-02D9-9547-8085-0060B1CA61B2}" srcId="{50F5C003-F138-3441-95CC-29498EB9868A}" destId="{A5CD61B1-7A64-864D-BEF0-904C4548F883}" srcOrd="3" destOrd="0" parTransId="{FE1394E0-6692-B54B-B483-8E0431BEE1C5}" sibTransId="{545D3FD5-4E40-BD48-AFAA-627C350A3710}"/>
    <dgm:cxn modelId="{804A9EF8-5995-5F41-9699-D7E29458AB44}" type="presParOf" srcId="{F6079F7F-847A-9C4B-8DF8-3AE4F81EEBEB}" destId="{A072D74A-D9F2-9347-845D-7BD2B50636E9}" srcOrd="0" destOrd="0" presId="urn:microsoft.com/office/officeart/2005/8/layout/vList3"/>
    <dgm:cxn modelId="{8A5614DC-5F62-2145-A543-57812DFC507D}" type="presParOf" srcId="{A072D74A-D9F2-9347-845D-7BD2B50636E9}" destId="{1A03DEB5-3DF7-5C48-A9D4-0F1676AAA3B2}" srcOrd="0" destOrd="0" presId="urn:microsoft.com/office/officeart/2005/8/layout/vList3"/>
    <dgm:cxn modelId="{ACBF7D8C-718A-5643-AAEC-482A9BCA0697}" type="presParOf" srcId="{A072D74A-D9F2-9347-845D-7BD2B50636E9}" destId="{AFF97271-BF8B-344A-818C-3E1A82DBCC51}" srcOrd="1" destOrd="0" presId="urn:microsoft.com/office/officeart/2005/8/layout/vList3"/>
    <dgm:cxn modelId="{3C45CA21-9EBB-394C-9B37-75BB4FB53C5B}" type="presParOf" srcId="{F6079F7F-847A-9C4B-8DF8-3AE4F81EEBEB}" destId="{1395C718-3256-C547-95A3-A0A7B5604158}" srcOrd="1" destOrd="0" presId="urn:microsoft.com/office/officeart/2005/8/layout/vList3"/>
    <dgm:cxn modelId="{8D39E4E4-479B-4075-8716-A569ABF474BE}" type="presParOf" srcId="{F6079F7F-847A-9C4B-8DF8-3AE4F81EEBEB}" destId="{B5D7339B-01CD-45F0-8A1C-3C3565F23E67}" srcOrd="2" destOrd="0" presId="urn:microsoft.com/office/officeart/2005/8/layout/vList3"/>
    <dgm:cxn modelId="{4536F794-8CA1-4BC1-89B4-2E3DE2B196D8}" type="presParOf" srcId="{B5D7339B-01CD-45F0-8A1C-3C3565F23E67}" destId="{917AF6F2-0F17-4372-AFC3-011A74656337}" srcOrd="0" destOrd="0" presId="urn:microsoft.com/office/officeart/2005/8/layout/vList3"/>
    <dgm:cxn modelId="{1C7E0F94-999A-4D19-BA81-E7967800D40C}" type="presParOf" srcId="{B5D7339B-01CD-45F0-8A1C-3C3565F23E67}" destId="{1E28999B-AEDB-487C-8B2B-83FBB4108F70}" srcOrd="1" destOrd="0" presId="urn:microsoft.com/office/officeart/2005/8/layout/vList3"/>
    <dgm:cxn modelId="{807DD2CC-1528-4660-9024-0256396854B1}" type="presParOf" srcId="{F6079F7F-847A-9C4B-8DF8-3AE4F81EEBEB}" destId="{2E57DCE2-EA38-4839-98B5-782B0B2F126B}" srcOrd="3" destOrd="0" presId="urn:microsoft.com/office/officeart/2005/8/layout/vList3"/>
    <dgm:cxn modelId="{373BAC17-C99C-154B-B81F-E09A93C8B5F0}" type="presParOf" srcId="{F6079F7F-847A-9C4B-8DF8-3AE4F81EEBEB}" destId="{AA527963-FC85-1548-9A8A-485A9427323B}" srcOrd="4" destOrd="0" presId="urn:microsoft.com/office/officeart/2005/8/layout/vList3"/>
    <dgm:cxn modelId="{DB458D5A-2CFD-3B41-A0AE-B4590DB6F4AA}" type="presParOf" srcId="{AA527963-FC85-1548-9A8A-485A9427323B}" destId="{85388ED3-7068-9E44-B9D9-B337FD2B3DD9}" srcOrd="0" destOrd="0" presId="urn:microsoft.com/office/officeart/2005/8/layout/vList3"/>
    <dgm:cxn modelId="{1C485B02-7FF8-BA4E-B231-EC23BD310A72}" type="presParOf" srcId="{AA527963-FC85-1548-9A8A-485A9427323B}" destId="{F7CCB339-7CCC-9042-8C6F-5F37228CE9B2}" srcOrd="1" destOrd="0" presId="urn:microsoft.com/office/officeart/2005/8/layout/vList3"/>
    <dgm:cxn modelId="{0D962D5F-5422-B546-9A5B-0CCA9E5FC03C}" type="presParOf" srcId="{F6079F7F-847A-9C4B-8DF8-3AE4F81EEBEB}" destId="{5ABB6C07-1565-ED45-8449-831668FBA920}" srcOrd="5" destOrd="0" presId="urn:microsoft.com/office/officeart/2005/8/layout/vList3"/>
    <dgm:cxn modelId="{43380319-8E3E-0949-BD9B-734C8DF4D288}" type="presParOf" srcId="{F6079F7F-847A-9C4B-8DF8-3AE4F81EEBEB}" destId="{B3A54A5A-69C7-B24C-8D54-5D7B16862D28}" srcOrd="6" destOrd="0" presId="urn:microsoft.com/office/officeart/2005/8/layout/vList3"/>
    <dgm:cxn modelId="{A321628F-C943-754F-BB95-0E821BA8856C}" type="presParOf" srcId="{B3A54A5A-69C7-B24C-8D54-5D7B16862D28}" destId="{2C4774EC-1DD5-164A-9EED-426839F660F9}" srcOrd="0" destOrd="0" presId="urn:microsoft.com/office/officeart/2005/8/layout/vList3"/>
    <dgm:cxn modelId="{6486E3A0-A202-AB4E-A504-95379D093015}" type="presParOf" srcId="{B3A54A5A-69C7-B24C-8D54-5D7B16862D28}" destId="{72A1EE08-0692-6A41-9D0C-9F9E2FB3B4E2}" srcOrd="1" destOrd="0" presId="urn:microsoft.com/office/officeart/2005/8/layout/vList3"/>
    <dgm:cxn modelId="{091B875C-DDDB-E84A-B81E-B7007C364885}" type="presParOf" srcId="{F6079F7F-847A-9C4B-8DF8-3AE4F81EEBEB}" destId="{093DCD18-E838-4340-9427-09402CE5EF59}" srcOrd="7" destOrd="0" presId="urn:microsoft.com/office/officeart/2005/8/layout/vList3"/>
    <dgm:cxn modelId="{E9B2B528-B4A2-8E42-863D-EAE11D03757F}" type="presParOf" srcId="{F6079F7F-847A-9C4B-8DF8-3AE4F81EEBEB}" destId="{45CA8AFB-D4B2-9A4F-939E-7F2D98A70BD6}" srcOrd="8" destOrd="0" presId="urn:microsoft.com/office/officeart/2005/8/layout/vList3"/>
    <dgm:cxn modelId="{660DBF2C-34EA-AE48-97FD-8122CF0AA687}" type="presParOf" srcId="{45CA8AFB-D4B2-9A4F-939E-7F2D98A70BD6}" destId="{27EB50FB-A6C7-A04E-918B-3A46BFE5660F}" srcOrd="0" destOrd="0" presId="urn:microsoft.com/office/officeart/2005/8/layout/vList3"/>
    <dgm:cxn modelId="{B6D1B6C3-63EB-4C43-8AC0-556D89821BCB}" type="presParOf" srcId="{45CA8AFB-D4B2-9A4F-939E-7F2D98A70BD6}" destId="{2A337866-94DC-184E-9080-52BEBF8702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97271-BF8B-344A-818C-3E1A82DBCC51}">
      <dsp:nvSpPr>
        <dsp:cNvPr id="0" name=""/>
        <dsp:cNvSpPr/>
      </dsp:nvSpPr>
      <dsp:spPr>
        <a:xfrm rot="10800000">
          <a:off x="1525717" y="1458"/>
          <a:ext cx="7707370" cy="4974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66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website</a:t>
          </a:r>
          <a:r>
            <a:rPr lang="en-US" altLang="zh-CN" sz="2000" kern="1200" dirty="0"/>
            <a:t>:</a:t>
          </a:r>
          <a:r>
            <a:rPr lang="zh-CN" altLang="en-US" sz="2000" kern="1200" dirty="0"/>
            <a:t>  </a:t>
          </a:r>
          <a:r>
            <a:rPr lang="en-US" altLang="zh-CN" sz="2000" kern="1200" dirty="0"/>
            <a:t>https://seatunnel.apache.org</a:t>
          </a:r>
          <a:endParaRPr lang="zh-CN" altLang="zh-CN" sz="2000" kern="1200" dirty="0"/>
        </a:p>
      </dsp:txBody>
      <dsp:txXfrm rot="10800000">
        <a:off x="1650082" y="1458"/>
        <a:ext cx="7583005" cy="497459"/>
      </dsp:txXfrm>
    </dsp:sp>
    <dsp:sp modelId="{1A03DEB5-3DF7-5C48-A9D4-0F1676AAA3B2}">
      <dsp:nvSpPr>
        <dsp:cNvPr id="0" name=""/>
        <dsp:cNvSpPr/>
      </dsp:nvSpPr>
      <dsp:spPr>
        <a:xfrm>
          <a:off x="1369300" y="757"/>
          <a:ext cx="497459" cy="497459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28999B-AEDB-487C-8B2B-83FBB4108F70}">
      <dsp:nvSpPr>
        <dsp:cNvPr id="0" name=""/>
        <dsp:cNvSpPr/>
      </dsp:nvSpPr>
      <dsp:spPr>
        <a:xfrm rot="10800000">
          <a:off x="1525717" y="623283"/>
          <a:ext cx="7707370" cy="4974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66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/>
            <a:t>GitHub</a:t>
          </a:r>
          <a:r>
            <a:rPr lang="zh-CN" altLang="en-US" sz="2000" kern="1200" dirty="0"/>
            <a:t>：</a:t>
          </a:r>
          <a:r>
            <a:rPr lang="en-US" altLang="en-US" sz="2000" kern="1200" dirty="0"/>
            <a:t>https://github.com/apache/incubator-seatunnel</a:t>
          </a:r>
          <a:endParaRPr lang="en-US" sz="2000" kern="1200" dirty="0"/>
        </a:p>
      </dsp:txBody>
      <dsp:txXfrm rot="10800000">
        <a:off x="1650082" y="623283"/>
        <a:ext cx="7583005" cy="497459"/>
      </dsp:txXfrm>
    </dsp:sp>
    <dsp:sp modelId="{917AF6F2-0F17-4372-AFC3-011A74656337}">
      <dsp:nvSpPr>
        <dsp:cNvPr id="0" name=""/>
        <dsp:cNvSpPr/>
      </dsp:nvSpPr>
      <dsp:spPr>
        <a:xfrm>
          <a:off x="1369300" y="622581"/>
          <a:ext cx="497459" cy="497459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CCB339-7CCC-9042-8C6F-5F37228CE9B2}">
      <dsp:nvSpPr>
        <dsp:cNvPr id="0" name=""/>
        <dsp:cNvSpPr/>
      </dsp:nvSpPr>
      <dsp:spPr>
        <a:xfrm rot="10800000">
          <a:off x="1525717" y="1245107"/>
          <a:ext cx="7707370" cy="4974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66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Slack:  </a:t>
          </a:r>
          <a:r>
            <a:rPr lang="en-US" altLang="zh-CN" sz="2000" kern="1200" dirty="0"/>
            <a:t>https://apacheseatunnel.slack.com</a:t>
          </a:r>
          <a:endParaRPr lang="zh-CN" altLang="zh-CN" sz="2000" kern="1200" dirty="0"/>
        </a:p>
      </dsp:txBody>
      <dsp:txXfrm rot="10800000">
        <a:off x="1650082" y="1245107"/>
        <a:ext cx="7583005" cy="497459"/>
      </dsp:txXfrm>
    </dsp:sp>
    <dsp:sp modelId="{85388ED3-7068-9E44-B9D9-B337FD2B3DD9}">
      <dsp:nvSpPr>
        <dsp:cNvPr id="0" name=""/>
        <dsp:cNvSpPr/>
      </dsp:nvSpPr>
      <dsp:spPr>
        <a:xfrm>
          <a:off x="1369300" y="1244406"/>
          <a:ext cx="497459" cy="49745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A1EE08-0692-6A41-9D0C-9F9E2FB3B4E2}">
      <dsp:nvSpPr>
        <dsp:cNvPr id="0" name=""/>
        <dsp:cNvSpPr/>
      </dsp:nvSpPr>
      <dsp:spPr>
        <a:xfrm rot="10800000">
          <a:off x="1525717" y="1866932"/>
          <a:ext cx="7707370" cy="4974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66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Twitter :  </a:t>
          </a:r>
          <a:r>
            <a:rPr lang="en-US" altLang="zh-CN" sz="2000" kern="1200" dirty="0"/>
            <a:t>https://twitter.com/asfseatunnel</a:t>
          </a:r>
          <a:endParaRPr lang="zh-CN" altLang="zh-CN" sz="2000" kern="1200" dirty="0"/>
        </a:p>
      </dsp:txBody>
      <dsp:txXfrm rot="10800000">
        <a:off x="1650082" y="1866932"/>
        <a:ext cx="7583005" cy="497459"/>
      </dsp:txXfrm>
    </dsp:sp>
    <dsp:sp modelId="{2C4774EC-1DD5-164A-9EED-426839F660F9}">
      <dsp:nvSpPr>
        <dsp:cNvPr id="0" name=""/>
        <dsp:cNvSpPr/>
      </dsp:nvSpPr>
      <dsp:spPr>
        <a:xfrm>
          <a:off x="1369300" y="1866230"/>
          <a:ext cx="497459" cy="49745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37866-94DC-184E-9080-52BEBF8702B1}">
      <dsp:nvSpPr>
        <dsp:cNvPr id="0" name=""/>
        <dsp:cNvSpPr/>
      </dsp:nvSpPr>
      <dsp:spPr>
        <a:xfrm rot="10800000">
          <a:off x="1525717" y="2488756"/>
          <a:ext cx="7707370" cy="4974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66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/>
            <a:t>Video</a:t>
          </a:r>
          <a:r>
            <a:rPr lang="zh-CN" altLang="en-US" sz="2000" kern="1200" dirty="0"/>
            <a:t>：</a:t>
          </a:r>
          <a:r>
            <a:rPr lang="en-US" altLang="zh-CN" sz="2000" kern="1200" dirty="0"/>
            <a:t>https://space.bilibili.com/1542095008</a:t>
          </a:r>
          <a:endParaRPr lang="zh-CN" altLang="zh-CN" sz="2000" kern="1200" dirty="0"/>
        </a:p>
      </dsp:txBody>
      <dsp:txXfrm rot="10800000">
        <a:off x="1650082" y="2488756"/>
        <a:ext cx="7583005" cy="497459"/>
      </dsp:txXfrm>
    </dsp:sp>
    <dsp:sp modelId="{27EB50FB-A6C7-A04E-918B-3A46BFE5660F}">
      <dsp:nvSpPr>
        <dsp:cNvPr id="0" name=""/>
        <dsp:cNvSpPr/>
      </dsp:nvSpPr>
      <dsp:spPr>
        <a:xfrm>
          <a:off x="1369300" y="2488055"/>
          <a:ext cx="497459" cy="49745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sz="1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36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270E5-3F79-574D-8282-A3C79FDED8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59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270E5-3F79-574D-8282-A3C79FDED8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26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270E5-3F79-574D-8282-A3C79FDED8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16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270E5-3F79-574D-8282-A3C79FDED8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5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270E5-3F79-574D-8282-A3C79FDED89D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270E5-3F79-574D-8282-A3C79FDED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70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270E5-3F79-574D-8282-A3C79FDED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02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270E5-3F79-574D-8282-A3C79FDED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67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270E5-3F79-574D-8282-A3C79FDED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36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270E5-3F79-574D-8282-A3C79FDED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26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270E5-3F79-574D-8282-A3C79FDED8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96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270E5-3F79-574D-8282-A3C79FDED8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13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735981"/>
            <a:ext cx="10578954" cy="6123144"/>
            <a:chOff x="-942" y="-1080061"/>
            <a:chExt cx="13717917" cy="7939991"/>
          </a:xfrm>
        </p:grpSpPr>
        <p:sp>
          <p:nvSpPr>
            <p:cNvPr id="16" name="Freeform 5"/>
            <p:cNvSpPr/>
            <p:nvPr userDrawn="1"/>
          </p:nvSpPr>
          <p:spPr bwMode="auto">
            <a:xfrm>
              <a:off x="3176" y="1143000"/>
              <a:ext cx="7939088" cy="5713413"/>
            </a:xfrm>
            <a:custGeom>
              <a:avLst/>
              <a:gdLst>
                <a:gd name="T0" fmla="*/ 3533 w 5001"/>
                <a:gd name="T1" fmla="*/ 712 h 3599"/>
                <a:gd name="T2" fmla="*/ 2821 w 5001"/>
                <a:gd name="T3" fmla="*/ 0 h 3599"/>
                <a:gd name="T4" fmla="*/ 0 w 5001"/>
                <a:gd name="T5" fmla="*/ 2326 h 3599"/>
                <a:gd name="T6" fmla="*/ 0 w 5001"/>
                <a:gd name="T7" fmla="*/ 3599 h 3599"/>
                <a:gd name="T8" fmla="*/ 5001 w 5001"/>
                <a:gd name="T9" fmla="*/ 3599 h 3599"/>
                <a:gd name="T10" fmla="*/ 2719 w 5001"/>
                <a:gd name="T11" fmla="*/ 2405 h 3599"/>
                <a:gd name="T12" fmla="*/ 4263 w 5001"/>
                <a:gd name="T13" fmla="*/ 1455 h 3599"/>
                <a:gd name="T14" fmla="*/ 3533 w 5001"/>
                <a:gd name="T15" fmla="*/ 712 h 3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01" h="3599">
                  <a:moveTo>
                    <a:pt x="3533" y="712"/>
                  </a:moveTo>
                  <a:lnTo>
                    <a:pt x="2821" y="0"/>
                  </a:lnTo>
                  <a:lnTo>
                    <a:pt x="0" y="2326"/>
                  </a:lnTo>
                  <a:lnTo>
                    <a:pt x="0" y="3599"/>
                  </a:lnTo>
                  <a:lnTo>
                    <a:pt x="5001" y="3599"/>
                  </a:lnTo>
                  <a:lnTo>
                    <a:pt x="2719" y="2405"/>
                  </a:lnTo>
                  <a:lnTo>
                    <a:pt x="4263" y="1455"/>
                  </a:lnTo>
                  <a:lnTo>
                    <a:pt x="3533" y="712"/>
                  </a:lnTo>
                  <a:close/>
                </a:path>
              </a:pathLst>
            </a:custGeom>
            <a:blipFill>
              <a:blip r:embed="rId2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37420" r="29428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6" name="Freeform 6"/>
            <p:cNvSpPr/>
            <p:nvPr userDrawn="1"/>
          </p:nvSpPr>
          <p:spPr bwMode="auto">
            <a:xfrm>
              <a:off x="3176" y="-1588"/>
              <a:ext cx="3348038" cy="5622925"/>
            </a:xfrm>
            <a:custGeom>
              <a:avLst/>
              <a:gdLst>
                <a:gd name="T0" fmla="*/ 0 w 2109"/>
                <a:gd name="T1" fmla="*/ 3542 h 3542"/>
                <a:gd name="T2" fmla="*/ 2109 w 2109"/>
                <a:gd name="T3" fmla="*/ 1433 h 3542"/>
                <a:gd name="T4" fmla="*/ 677 w 2109"/>
                <a:gd name="T5" fmla="*/ 0 h 3542"/>
                <a:gd name="T6" fmla="*/ 0 w 2109"/>
                <a:gd name="T7" fmla="*/ 0 h 3542"/>
                <a:gd name="T8" fmla="*/ 0 w 2109"/>
                <a:gd name="T9" fmla="*/ 3542 h 3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3542">
                  <a:moveTo>
                    <a:pt x="0" y="3542"/>
                  </a:moveTo>
                  <a:lnTo>
                    <a:pt x="2109" y="1433"/>
                  </a:lnTo>
                  <a:lnTo>
                    <a:pt x="677" y="0"/>
                  </a:lnTo>
                  <a:lnTo>
                    <a:pt x="0" y="0"/>
                  </a:lnTo>
                  <a:lnTo>
                    <a:pt x="0" y="35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7" name="Freeform 7"/>
            <p:cNvSpPr/>
            <p:nvPr userDrawn="1"/>
          </p:nvSpPr>
          <p:spPr bwMode="auto">
            <a:xfrm>
              <a:off x="2208213" y="12700"/>
              <a:ext cx="2260600" cy="2260600"/>
            </a:xfrm>
            <a:custGeom>
              <a:avLst/>
              <a:gdLst>
                <a:gd name="T0" fmla="*/ 712 w 1424"/>
                <a:gd name="T1" fmla="*/ 1424 h 1424"/>
                <a:gd name="T2" fmla="*/ 0 w 1424"/>
                <a:gd name="T3" fmla="*/ 712 h 1424"/>
                <a:gd name="T4" fmla="*/ 712 w 1424"/>
                <a:gd name="T5" fmla="*/ 0 h 1424"/>
                <a:gd name="T6" fmla="*/ 1424 w 1424"/>
                <a:gd name="T7" fmla="*/ 712 h 1424"/>
                <a:gd name="T8" fmla="*/ 712 w 1424"/>
                <a:gd name="T9" fmla="*/ 142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4" h="1424">
                  <a:moveTo>
                    <a:pt x="712" y="1424"/>
                  </a:moveTo>
                  <a:lnTo>
                    <a:pt x="0" y="712"/>
                  </a:lnTo>
                  <a:lnTo>
                    <a:pt x="712" y="0"/>
                  </a:lnTo>
                  <a:lnTo>
                    <a:pt x="1424" y="712"/>
                  </a:lnTo>
                  <a:lnTo>
                    <a:pt x="712" y="14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 userDrawn="1"/>
          </p:nvSpPr>
          <p:spPr bwMode="auto">
            <a:xfrm>
              <a:off x="3289473" y="1141413"/>
              <a:ext cx="1193802" cy="2311400"/>
            </a:xfrm>
            <a:custGeom>
              <a:avLst/>
              <a:gdLst>
                <a:gd name="T0" fmla="*/ 740 w 740"/>
                <a:gd name="T1" fmla="*/ 1479 h 1479"/>
                <a:gd name="T2" fmla="*/ 0 w 740"/>
                <a:gd name="T3" fmla="*/ 739 h 1479"/>
                <a:gd name="T4" fmla="*/ 740 w 740"/>
                <a:gd name="T5" fmla="*/ 0 h 1479"/>
                <a:gd name="T6" fmla="*/ 740 w 740"/>
                <a:gd name="T7" fmla="*/ 1479 h 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0" h="1479">
                  <a:moveTo>
                    <a:pt x="740" y="1479"/>
                  </a:moveTo>
                  <a:lnTo>
                    <a:pt x="0" y="739"/>
                  </a:lnTo>
                  <a:lnTo>
                    <a:pt x="740" y="0"/>
                  </a:lnTo>
                  <a:lnTo>
                    <a:pt x="740" y="14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 userDrawn="1"/>
          </p:nvSpPr>
          <p:spPr bwMode="auto">
            <a:xfrm>
              <a:off x="4442558" y="3452812"/>
              <a:ext cx="2333625" cy="1166813"/>
            </a:xfrm>
            <a:custGeom>
              <a:avLst/>
              <a:gdLst>
                <a:gd name="T0" fmla="*/ 1470 w 1470"/>
                <a:gd name="T1" fmla="*/ 0 h 735"/>
                <a:gd name="T2" fmla="*/ 735 w 1470"/>
                <a:gd name="T3" fmla="*/ 735 h 735"/>
                <a:gd name="T4" fmla="*/ 0 w 1470"/>
                <a:gd name="T5" fmla="*/ 0 h 735"/>
                <a:gd name="T6" fmla="*/ 1470 w 1470"/>
                <a:gd name="T7" fmla="*/ 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0" h="735">
                  <a:moveTo>
                    <a:pt x="1470" y="0"/>
                  </a:moveTo>
                  <a:lnTo>
                    <a:pt x="735" y="735"/>
                  </a:lnTo>
                  <a:lnTo>
                    <a:pt x="0" y="0"/>
                  </a:lnTo>
                  <a:lnTo>
                    <a:pt x="147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 userDrawn="1"/>
          </p:nvSpPr>
          <p:spPr bwMode="auto">
            <a:xfrm>
              <a:off x="3289473" y="3452812"/>
              <a:ext cx="2332038" cy="1166813"/>
            </a:xfrm>
            <a:custGeom>
              <a:avLst/>
              <a:gdLst>
                <a:gd name="T0" fmla="*/ 0 w 1469"/>
                <a:gd name="T1" fmla="*/ 735 h 735"/>
                <a:gd name="T2" fmla="*/ 734 w 1469"/>
                <a:gd name="T3" fmla="*/ 0 h 735"/>
                <a:gd name="T4" fmla="*/ 1469 w 1469"/>
                <a:gd name="T5" fmla="*/ 735 h 735"/>
                <a:gd name="T6" fmla="*/ 0 w 1469"/>
                <a:gd name="T7" fmla="*/ 735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9" h="735">
                  <a:moveTo>
                    <a:pt x="0" y="735"/>
                  </a:moveTo>
                  <a:lnTo>
                    <a:pt x="734" y="0"/>
                  </a:lnTo>
                  <a:lnTo>
                    <a:pt x="1469" y="735"/>
                  </a:lnTo>
                  <a:lnTo>
                    <a:pt x="0" y="73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 userDrawn="1"/>
          </p:nvSpPr>
          <p:spPr bwMode="auto">
            <a:xfrm>
              <a:off x="3289473" y="4618038"/>
              <a:ext cx="2332038" cy="1168400"/>
            </a:xfrm>
            <a:custGeom>
              <a:avLst/>
              <a:gdLst>
                <a:gd name="T0" fmla="*/ 0 w 1469"/>
                <a:gd name="T1" fmla="*/ 0 h 736"/>
                <a:gd name="T2" fmla="*/ 734 w 1469"/>
                <a:gd name="T3" fmla="*/ 736 h 736"/>
                <a:gd name="T4" fmla="*/ 1469 w 1469"/>
                <a:gd name="T5" fmla="*/ 0 h 736"/>
                <a:gd name="T6" fmla="*/ 0 w 1469"/>
                <a:gd name="T7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9" h="736">
                  <a:moveTo>
                    <a:pt x="0" y="0"/>
                  </a:moveTo>
                  <a:lnTo>
                    <a:pt x="734" y="736"/>
                  </a:lnTo>
                  <a:lnTo>
                    <a:pt x="14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/>
            <p:nvPr userDrawn="1"/>
          </p:nvSpPr>
          <p:spPr bwMode="auto">
            <a:xfrm>
              <a:off x="4442558" y="5786438"/>
              <a:ext cx="7124485" cy="1069975"/>
            </a:xfrm>
            <a:custGeom>
              <a:avLst/>
              <a:gdLst>
                <a:gd name="T0" fmla="*/ 4133 w 4133"/>
                <a:gd name="T1" fmla="*/ 0 h 674"/>
                <a:gd name="T2" fmla="*/ 0 w 4133"/>
                <a:gd name="T3" fmla="*/ 0 h 674"/>
                <a:gd name="T4" fmla="*/ 674 w 4133"/>
                <a:gd name="T5" fmla="*/ 674 h 674"/>
                <a:gd name="T6" fmla="*/ 4133 w 4133"/>
                <a:gd name="T7" fmla="*/ 674 h 674"/>
                <a:gd name="T8" fmla="*/ 4133 w 4133"/>
                <a:gd name="T9" fmla="*/ 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3" h="674">
                  <a:moveTo>
                    <a:pt x="4133" y="0"/>
                  </a:moveTo>
                  <a:lnTo>
                    <a:pt x="0" y="0"/>
                  </a:lnTo>
                  <a:lnTo>
                    <a:pt x="674" y="674"/>
                  </a:lnTo>
                  <a:lnTo>
                    <a:pt x="4133" y="674"/>
                  </a:lnTo>
                  <a:lnTo>
                    <a:pt x="41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5" name="Freeform 13"/>
            <p:cNvSpPr/>
            <p:nvPr userDrawn="1"/>
          </p:nvSpPr>
          <p:spPr bwMode="auto">
            <a:xfrm>
              <a:off x="4442558" y="4618038"/>
              <a:ext cx="2333625" cy="1166813"/>
            </a:xfrm>
            <a:custGeom>
              <a:avLst/>
              <a:gdLst>
                <a:gd name="T0" fmla="*/ 1470 w 1470"/>
                <a:gd name="T1" fmla="*/ 735 h 735"/>
                <a:gd name="T2" fmla="*/ 735 w 1470"/>
                <a:gd name="T3" fmla="*/ 0 h 735"/>
                <a:gd name="T4" fmla="*/ 0 w 1470"/>
                <a:gd name="T5" fmla="*/ 735 h 735"/>
                <a:gd name="T6" fmla="*/ 1470 w 1470"/>
                <a:gd name="T7" fmla="*/ 735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0" h="735">
                  <a:moveTo>
                    <a:pt x="1470" y="735"/>
                  </a:moveTo>
                  <a:lnTo>
                    <a:pt x="735" y="0"/>
                  </a:lnTo>
                  <a:lnTo>
                    <a:pt x="0" y="735"/>
                  </a:lnTo>
                  <a:lnTo>
                    <a:pt x="1470" y="73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"/>
            <p:cNvSpPr/>
            <p:nvPr userDrawn="1"/>
          </p:nvSpPr>
          <p:spPr bwMode="auto">
            <a:xfrm rot="10800000">
              <a:off x="-942" y="-1080061"/>
              <a:ext cx="1193802" cy="2385897"/>
            </a:xfrm>
            <a:custGeom>
              <a:avLst/>
              <a:gdLst>
                <a:gd name="T0" fmla="*/ 740 w 740"/>
                <a:gd name="T1" fmla="*/ 1479 h 1479"/>
                <a:gd name="T2" fmla="*/ 0 w 740"/>
                <a:gd name="T3" fmla="*/ 739 h 1479"/>
                <a:gd name="T4" fmla="*/ 740 w 740"/>
                <a:gd name="T5" fmla="*/ 0 h 1479"/>
                <a:gd name="T6" fmla="*/ 740 w 740"/>
                <a:gd name="T7" fmla="*/ 1479 h 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0" h="1479">
                  <a:moveTo>
                    <a:pt x="740" y="1479"/>
                  </a:moveTo>
                  <a:lnTo>
                    <a:pt x="0" y="739"/>
                  </a:lnTo>
                  <a:lnTo>
                    <a:pt x="740" y="0"/>
                  </a:lnTo>
                  <a:lnTo>
                    <a:pt x="740" y="14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1"/>
            <p:cNvSpPr/>
            <p:nvPr userDrawn="1"/>
          </p:nvSpPr>
          <p:spPr bwMode="auto">
            <a:xfrm>
              <a:off x="10230264" y="5786438"/>
              <a:ext cx="2332038" cy="1073492"/>
            </a:xfrm>
            <a:custGeom>
              <a:avLst/>
              <a:gdLst>
                <a:gd name="T0" fmla="*/ 0 w 1469"/>
                <a:gd name="T1" fmla="*/ 0 h 736"/>
                <a:gd name="T2" fmla="*/ 734 w 1469"/>
                <a:gd name="T3" fmla="*/ 736 h 736"/>
                <a:gd name="T4" fmla="*/ 1469 w 1469"/>
                <a:gd name="T5" fmla="*/ 0 h 736"/>
                <a:gd name="T6" fmla="*/ 0 w 1469"/>
                <a:gd name="T7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9" h="736">
                  <a:moveTo>
                    <a:pt x="0" y="0"/>
                  </a:moveTo>
                  <a:lnTo>
                    <a:pt x="734" y="736"/>
                  </a:lnTo>
                  <a:lnTo>
                    <a:pt x="14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3"/>
            <p:cNvSpPr/>
            <p:nvPr userDrawn="1"/>
          </p:nvSpPr>
          <p:spPr bwMode="auto">
            <a:xfrm>
              <a:off x="11383350" y="5786438"/>
              <a:ext cx="2333625" cy="1072033"/>
            </a:xfrm>
            <a:custGeom>
              <a:avLst/>
              <a:gdLst>
                <a:gd name="T0" fmla="*/ 1470 w 1470"/>
                <a:gd name="T1" fmla="*/ 735 h 735"/>
                <a:gd name="T2" fmla="*/ 735 w 1470"/>
                <a:gd name="T3" fmla="*/ 0 h 735"/>
                <a:gd name="T4" fmla="*/ 0 w 1470"/>
                <a:gd name="T5" fmla="*/ 735 h 735"/>
                <a:gd name="T6" fmla="*/ 1470 w 1470"/>
                <a:gd name="T7" fmla="*/ 735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0" h="735">
                  <a:moveTo>
                    <a:pt x="1470" y="735"/>
                  </a:moveTo>
                  <a:lnTo>
                    <a:pt x="735" y="0"/>
                  </a:lnTo>
                  <a:lnTo>
                    <a:pt x="0" y="735"/>
                  </a:lnTo>
                  <a:lnTo>
                    <a:pt x="1470" y="73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7121525" y="3177584"/>
            <a:ext cx="4398964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7121525" y="1905001"/>
            <a:ext cx="4398964" cy="127258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121525" y="4940892"/>
            <a:ext cx="4398964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121525" y="5237163"/>
            <a:ext cx="4398964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0032100" y="153966"/>
            <a:ext cx="679261" cy="679261"/>
            <a:chOff x="10032100" y="153966"/>
            <a:chExt cx="679261" cy="679261"/>
          </a:xfrm>
        </p:grpSpPr>
        <p:sp>
          <p:nvSpPr>
            <p:cNvPr id="21" name="椭圆 20"/>
            <p:cNvSpPr/>
            <p:nvPr userDrawn="1"/>
          </p:nvSpPr>
          <p:spPr>
            <a:xfrm>
              <a:off x="10032100" y="153966"/>
              <a:ext cx="679261" cy="679261"/>
            </a:xfrm>
            <a:prstGeom prst="ellipse">
              <a:avLst/>
            </a:prstGeom>
            <a:solidFill>
              <a:srgbClr val="66788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5746" y="177163"/>
              <a:ext cx="435751" cy="627489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 userDrawn="1"/>
        </p:nvGrpSpPr>
        <p:grpSpPr>
          <a:xfrm>
            <a:off x="10841225" y="134917"/>
            <a:ext cx="679261" cy="777896"/>
            <a:chOff x="10841225" y="134917"/>
            <a:chExt cx="679261" cy="777896"/>
          </a:xfrm>
        </p:grpSpPr>
        <p:sp>
          <p:nvSpPr>
            <p:cNvPr id="24" name="椭圆 23"/>
            <p:cNvSpPr/>
            <p:nvPr userDrawn="1"/>
          </p:nvSpPr>
          <p:spPr>
            <a:xfrm>
              <a:off x="10841225" y="153966"/>
              <a:ext cx="679261" cy="679261"/>
            </a:xfrm>
            <a:prstGeom prst="ellipse">
              <a:avLst/>
            </a:prstGeom>
            <a:solidFill>
              <a:srgbClr val="66788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" name="图片 2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800" y="134917"/>
              <a:ext cx="622654" cy="777896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 bwMode="auto">
          <a:xfrm>
            <a:off x="0" y="1588"/>
            <a:ext cx="3433763" cy="6858000"/>
          </a:xfrm>
          <a:custGeom>
            <a:avLst/>
            <a:gdLst>
              <a:gd name="T0" fmla="*/ 0 w 2163"/>
              <a:gd name="T1" fmla="*/ 4320 h 4320"/>
              <a:gd name="T2" fmla="*/ 2163 w 2163"/>
              <a:gd name="T3" fmla="*/ 2160 h 4320"/>
              <a:gd name="T4" fmla="*/ 0 w 2163"/>
              <a:gd name="T5" fmla="*/ 0 h 4320"/>
              <a:gd name="T6" fmla="*/ 0 w 2163"/>
              <a:gd name="T7" fmla="*/ 406 h 4320"/>
              <a:gd name="T8" fmla="*/ 1757 w 2163"/>
              <a:gd name="T9" fmla="*/ 2160 h 4320"/>
              <a:gd name="T10" fmla="*/ 0 w 2163"/>
              <a:gd name="T11" fmla="*/ 3915 h 4320"/>
              <a:gd name="T12" fmla="*/ 0 w 2163"/>
              <a:gd name="T13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3" h="4320">
                <a:moveTo>
                  <a:pt x="0" y="4320"/>
                </a:moveTo>
                <a:lnTo>
                  <a:pt x="2163" y="2160"/>
                </a:lnTo>
                <a:lnTo>
                  <a:pt x="0" y="0"/>
                </a:lnTo>
                <a:lnTo>
                  <a:pt x="0" y="406"/>
                </a:lnTo>
                <a:lnTo>
                  <a:pt x="1757" y="2160"/>
                </a:lnTo>
                <a:lnTo>
                  <a:pt x="0" y="3915"/>
                </a:lnTo>
                <a:lnTo>
                  <a:pt x="0" y="43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3622098" y="2353129"/>
            <a:ext cx="5419185" cy="895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23214" y="3248479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0032100" y="153966"/>
            <a:ext cx="679261" cy="679261"/>
            <a:chOff x="10032100" y="153966"/>
            <a:chExt cx="679261" cy="679261"/>
          </a:xfrm>
        </p:grpSpPr>
        <p:sp>
          <p:nvSpPr>
            <p:cNvPr id="7" name="椭圆 6"/>
            <p:cNvSpPr/>
            <p:nvPr userDrawn="1"/>
          </p:nvSpPr>
          <p:spPr>
            <a:xfrm>
              <a:off x="10032100" y="153966"/>
              <a:ext cx="679261" cy="679261"/>
            </a:xfrm>
            <a:prstGeom prst="ellipse">
              <a:avLst/>
            </a:prstGeom>
            <a:solidFill>
              <a:srgbClr val="66788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5746" y="177163"/>
              <a:ext cx="435751" cy="627489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 userDrawn="1"/>
        </p:nvGrpSpPr>
        <p:grpSpPr>
          <a:xfrm>
            <a:off x="10841225" y="134917"/>
            <a:ext cx="679261" cy="777896"/>
            <a:chOff x="10841225" y="134917"/>
            <a:chExt cx="679261" cy="777896"/>
          </a:xfrm>
        </p:grpSpPr>
        <p:sp>
          <p:nvSpPr>
            <p:cNvPr id="10" name="椭圆 9"/>
            <p:cNvSpPr/>
            <p:nvPr userDrawn="1"/>
          </p:nvSpPr>
          <p:spPr>
            <a:xfrm>
              <a:off x="10841225" y="153966"/>
              <a:ext cx="679261" cy="679261"/>
            </a:xfrm>
            <a:prstGeom prst="ellipse">
              <a:avLst/>
            </a:prstGeom>
            <a:solidFill>
              <a:srgbClr val="66788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800" y="134917"/>
              <a:ext cx="622654" cy="777896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íşḻîdè"/>
          <p:cNvSpPr/>
          <p:nvPr userDrawn="1"/>
        </p:nvSpPr>
        <p:spPr>
          <a:xfrm>
            <a:off x="436729" y="278446"/>
            <a:ext cx="7724632" cy="765663"/>
          </a:xfrm>
          <a:prstGeom prst="roundRect">
            <a:avLst>
              <a:gd name="adj" fmla="val 20564"/>
            </a:avLst>
          </a:prstGeom>
          <a:solidFill>
            <a:srgbClr val="161C2A"/>
          </a:solidFill>
          <a:ln w="12700" cap="rnd" cmpd="sng" algn="ctr">
            <a:noFill/>
            <a:prstDash val="solid"/>
            <a:round/>
          </a:ln>
          <a:effectLst>
            <a:outerShdw blurRad="254000" dist="127000" algn="ctr" rotWithShape="0">
              <a:srgbClr val="FFFFFF">
                <a:lumMod val="65000"/>
                <a:alpha val="20000"/>
              </a:srgb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norm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8" name="梯形 27"/>
          <p:cNvSpPr/>
          <p:nvPr userDrawn="1"/>
        </p:nvSpPr>
        <p:spPr>
          <a:xfrm flipV="1">
            <a:off x="6810408" y="272944"/>
            <a:ext cx="1255419" cy="115378"/>
          </a:xfrm>
          <a:prstGeom prst="trapezoid">
            <a:avLst>
              <a:gd name="adj" fmla="val 114338"/>
            </a:avLst>
          </a:prstGeom>
          <a:solidFill>
            <a:srgbClr val="01C8C1"/>
          </a:solidFill>
          <a:ln w="12700" cap="rnd" cmpd="sng" algn="ctr">
            <a:noFill/>
            <a:prstDash val="solid"/>
            <a:round/>
          </a:ln>
          <a:effectLst>
            <a:outerShdw blurRad="254000" dist="127000" algn="ctr" rotWithShape="0">
              <a:srgbClr val="FFFFFF">
                <a:lumMod val="65000"/>
                <a:alpha val="20000"/>
              </a:srgb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normAutofit fontScale="40000" lnSpcReduction="20000"/>
          </a:bodyPr>
          <a:lstStyle/>
          <a:p>
            <a:pPr algn="r"/>
            <a:endParaRPr lang="zh-CN" altLang="en-US" b="1" kern="0">
              <a:noFill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9" name="平行四边形 28"/>
          <p:cNvSpPr/>
          <p:nvPr userDrawn="1"/>
        </p:nvSpPr>
        <p:spPr>
          <a:xfrm flipH="1">
            <a:off x="8357867" y="170046"/>
            <a:ext cx="636007" cy="469554"/>
          </a:xfrm>
          <a:prstGeom prst="parallelogram">
            <a:avLst>
              <a:gd name="adj" fmla="val 87515"/>
            </a:avLst>
          </a:prstGeom>
          <a:solidFill>
            <a:srgbClr val="01C8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梯形 24"/>
          <p:cNvSpPr/>
          <p:nvPr userDrawn="1"/>
        </p:nvSpPr>
        <p:spPr>
          <a:xfrm>
            <a:off x="7328848" y="278446"/>
            <a:ext cx="1665027" cy="765663"/>
          </a:xfrm>
          <a:prstGeom prst="trapezoid">
            <a:avLst>
              <a:gd name="adj" fmla="val 82039"/>
            </a:avLst>
          </a:prstGeom>
          <a:solidFill>
            <a:srgbClr val="161C2A"/>
          </a:solidFill>
          <a:ln w="12700" cap="rnd" cmpd="sng" algn="ctr">
            <a:noFill/>
            <a:prstDash val="solid"/>
            <a:round/>
          </a:ln>
          <a:effectLst>
            <a:outerShdw blurRad="254000" dist="127000" algn="ctr" rotWithShape="0">
              <a:srgbClr val="FFFFFF">
                <a:lumMod val="65000"/>
                <a:alpha val="20000"/>
              </a:srgb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r"/>
            <a:endParaRPr lang="zh-CN" altLang="en-US" b="1" kern="0">
              <a:noFill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0" name="平行四边形 29"/>
          <p:cNvSpPr/>
          <p:nvPr userDrawn="1"/>
        </p:nvSpPr>
        <p:spPr>
          <a:xfrm flipH="1">
            <a:off x="8538898" y="827988"/>
            <a:ext cx="388010" cy="286462"/>
          </a:xfrm>
          <a:prstGeom prst="parallelogram">
            <a:avLst>
              <a:gd name="adj" fmla="val 87515"/>
            </a:avLst>
          </a:prstGeom>
          <a:solidFill>
            <a:srgbClr val="01C8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: 圆角 36"/>
          <p:cNvSpPr/>
          <p:nvPr userDrawn="1"/>
        </p:nvSpPr>
        <p:spPr>
          <a:xfrm>
            <a:off x="0" y="-32945"/>
            <a:ext cx="12192000" cy="6890945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272F32"/>
              </a:gs>
              <a:gs pos="53000">
                <a:srgbClr val="282F30"/>
              </a:gs>
              <a:gs pos="100000">
                <a:srgbClr val="54646C"/>
              </a:gs>
            </a:gsLst>
            <a:lin ang="14400000" scaled="0"/>
          </a:gradFill>
          <a:ln w="12700" cap="rnd" cmpd="sng" algn="ctr">
            <a:noFill/>
            <a:prstDash val="solid"/>
            <a:round/>
          </a:ln>
          <a:effectLst>
            <a:outerShdw blurRad="254000" dist="127000" algn="ctr" rotWithShape="0">
              <a:srgbClr val="01857C">
                <a:alpha val="20000"/>
              </a:srgb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r"/>
            <a:endParaRPr lang="zh-CN" altLang="en-US" b="1" kern="0" dirty="0">
              <a:noFill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0" y="735981"/>
            <a:ext cx="10578954" cy="6123144"/>
            <a:chOff x="-942" y="-1080061"/>
            <a:chExt cx="13717917" cy="7939991"/>
          </a:xfrm>
        </p:grpSpPr>
        <p:sp>
          <p:nvSpPr>
            <p:cNvPr id="25" name="Freeform 5"/>
            <p:cNvSpPr/>
            <p:nvPr userDrawn="1"/>
          </p:nvSpPr>
          <p:spPr bwMode="auto">
            <a:xfrm>
              <a:off x="3176" y="1143000"/>
              <a:ext cx="7939088" cy="5713413"/>
            </a:xfrm>
            <a:custGeom>
              <a:avLst/>
              <a:gdLst>
                <a:gd name="T0" fmla="*/ 3533 w 5001"/>
                <a:gd name="T1" fmla="*/ 712 h 3599"/>
                <a:gd name="T2" fmla="*/ 2821 w 5001"/>
                <a:gd name="T3" fmla="*/ 0 h 3599"/>
                <a:gd name="T4" fmla="*/ 0 w 5001"/>
                <a:gd name="T5" fmla="*/ 2326 h 3599"/>
                <a:gd name="T6" fmla="*/ 0 w 5001"/>
                <a:gd name="T7" fmla="*/ 3599 h 3599"/>
                <a:gd name="T8" fmla="*/ 5001 w 5001"/>
                <a:gd name="T9" fmla="*/ 3599 h 3599"/>
                <a:gd name="T10" fmla="*/ 2719 w 5001"/>
                <a:gd name="T11" fmla="*/ 2405 h 3599"/>
                <a:gd name="T12" fmla="*/ 4263 w 5001"/>
                <a:gd name="T13" fmla="*/ 1455 h 3599"/>
                <a:gd name="T14" fmla="*/ 3533 w 5001"/>
                <a:gd name="T15" fmla="*/ 712 h 3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01" h="3599">
                  <a:moveTo>
                    <a:pt x="3533" y="712"/>
                  </a:moveTo>
                  <a:lnTo>
                    <a:pt x="2821" y="0"/>
                  </a:lnTo>
                  <a:lnTo>
                    <a:pt x="0" y="2326"/>
                  </a:lnTo>
                  <a:lnTo>
                    <a:pt x="0" y="3599"/>
                  </a:lnTo>
                  <a:lnTo>
                    <a:pt x="5001" y="3599"/>
                  </a:lnTo>
                  <a:lnTo>
                    <a:pt x="2719" y="2405"/>
                  </a:lnTo>
                  <a:lnTo>
                    <a:pt x="4263" y="1455"/>
                  </a:lnTo>
                  <a:lnTo>
                    <a:pt x="3533" y="712"/>
                  </a:lnTo>
                  <a:close/>
                </a:path>
              </a:pathLst>
            </a:custGeom>
            <a:blipFill>
              <a:blip r:embed="rId2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37420" r="29428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6" name="Freeform 6"/>
            <p:cNvSpPr/>
            <p:nvPr userDrawn="1"/>
          </p:nvSpPr>
          <p:spPr bwMode="auto">
            <a:xfrm>
              <a:off x="3176" y="-1588"/>
              <a:ext cx="3348038" cy="5622925"/>
            </a:xfrm>
            <a:custGeom>
              <a:avLst/>
              <a:gdLst>
                <a:gd name="T0" fmla="*/ 0 w 2109"/>
                <a:gd name="T1" fmla="*/ 3542 h 3542"/>
                <a:gd name="T2" fmla="*/ 2109 w 2109"/>
                <a:gd name="T3" fmla="*/ 1433 h 3542"/>
                <a:gd name="T4" fmla="*/ 677 w 2109"/>
                <a:gd name="T5" fmla="*/ 0 h 3542"/>
                <a:gd name="T6" fmla="*/ 0 w 2109"/>
                <a:gd name="T7" fmla="*/ 0 h 3542"/>
                <a:gd name="T8" fmla="*/ 0 w 2109"/>
                <a:gd name="T9" fmla="*/ 3542 h 3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3542">
                  <a:moveTo>
                    <a:pt x="0" y="3542"/>
                  </a:moveTo>
                  <a:lnTo>
                    <a:pt x="2109" y="1433"/>
                  </a:lnTo>
                  <a:lnTo>
                    <a:pt x="677" y="0"/>
                  </a:lnTo>
                  <a:lnTo>
                    <a:pt x="0" y="0"/>
                  </a:lnTo>
                  <a:lnTo>
                    <a:pt x="0" y="35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7" name="Freeform 7"/>
            <p:cNvSpPr/>
            <p:nvPr userDrawn="1"/>
          </p:nvSpPr>
          <p:spPr bwMode="auto">
            <a:xfrm>
              <a:off x="2208213" y="12700"/>
              <a:ext cx="2260600" cy="2260600"/>
            </a:xfrm>
            <a:custGeom>
              <a:avLst/>
              <a:gdLst>
                <a:gd name="T0" fmla="*/ 712 w 1424"/>
                <a:gd name="T1" fmla="*/ 1424 h 1424"/>
                <a:gd name="T2" fmla="*/ 0 w 1424"/>
                <a:gd name="T3" fmla="*/ 712 h 1424"/>
                <a:gd name="T4" fmla="*/ 712 w 1424"/>
                <a:gd name="T5" fmla="*/ 0 h 1424"/>
                <a:gd name="T6" fmla="*/ 1424 w 1424"/>
                <a:gd name="T7" fmla="*/ 712 h 1424"/>
                <a:gd name="T8" fmla="*/ 712 w 1424"/>
                <a:gd name="T9" fmla="*/ 142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4" h="1424">
                  <a:moveTo>
                    <a:pt x="712" y="1424"/>
                  </a:moveTo>
                  <a:lnTo>
                    <a:pt x="0" y="712"/>
                  </a:lnTo>
                  <a:lnTo>
                    <a:pt x="712" y="0"/>
                  </a:lnTo>
                  <a:lnTo>
                    <a:pt x="1424" y="712"/>
                  </a:lnTo>
                  <a:lnTo>
                    <a:pt x="712" y="14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8"/>
            <p:cNvSpPr/>
            <p:nvPr userDrawn="1"/>
          </p:nvSpPr>
          <p:spPr bwMode="auto">
            <a:xfrm>
              <a:off x="3289473" y="1141413"/>
              <a:ext cx="1193802" cy="2311400"/>
            </a:xfrm>
            <a:custGeom>
              <a:avLst/>
              <a:gdLst>
                <a:gd name="T0" fmla="*/ 740 w 740"/>
                <a:gd name="T1" fmla="*/ 1479 h 1479"/>
                <a:gd name="T2" fmla="*/ 0 w 740"/>
                <a:gd name="T3" fmla="*/ 739 h 1479"/>
                <a:gd name="T4" fmla="*/ 740 w 740"/>
                <a:gd name="T5" fmla="*/ 0 h 1479"/>
                <a:gd name="T6" fmla="*/ 740 w 740"/>
                <a:gd name="T7" fmla="*/ 1479 h 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0" h="1479">
                  <a:moveTo>
                    <a:pt x="740" y="1479"/>
                  </a:moveTo>
                  <a:lnTo>
                    <a:pt x="0" y="739"/>
                  </a:lnTo>
                  <a:lnTo>
                    <a:pt x="740" y="0"/>
                  </a:lnTo>
                  <a:lnTo>
                    <a:pt x="740" y="14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9"/>
            <p:cNvSpPr/>
            <p:nvPr userDrawn="1"/>
          </p:nvSpPr>
          <p:spPr bwMode="auto">
            <a:xfrm>
              <a:off x="4442558" y="3452812"/>
              <a:ext cx="2333625" cy="1166813"/>
            </a:xfrm>
            <a:custGeom>
              <a:avLst/>
              <a:gdLst>
                <a:gd name="T0" fmla="*/ 1470 w 1470"/>
                <a:gd name="T1" fmla="*/ 0 h 735"/>
                <a:gd name="T2" fmla="*/ 735 w 1470"/>
                <a:gd name="T3" fmla="*/ 735 h 735"/>
                <a:gd name="T4" fmla="*/ 0 w 1470"/>
                <a:gd name="T5" fmla="*/ 0 h 735"/>
                <a:gd name="T6" fmla="*/ 1470 w 1470"/>
                <a:gd name="T7" fmla="*/ 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0" h="735">
                  <a:moveTo>
                    <a:pt x="1470" y="0"/>
                  </a:moveTo>
                  <a:lnTo>
                    <a:pt x="735" y="735"/>
                  </a:lnTo>
                  <a:lnTo>
                    <a:pt x="0" y="0"/>
                  </a:lnTo>
                  <a:lnTo>
                    <a:pt x="147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0"/>
            <p:cNvSpPr/>
            <p:nvPr userDrawn="1"/>
          </p:nvSpPr>
          <p:spPr bwMode="auto">
            <a:xfrm>
              <a:off x="3289473" y="3452812"/>
              <a:ext cx="2332038" cy="1166813"/>
            </a:xfrm>
            <a:custGeom>
              <a:avLst/>
              <a:gdLst>
                <a:gd name="T0" fmla="*/ 0 w 1469"/>
                <a:gd name="T1" fmla="*/ 735 h 735"/>
                <a:gd name="T2" fmla="*/ 734 w 1469"/>
                <a:gd name="T3" fmla="*/ 0 h 735"/>
                <a:gd name="T4" fmla="*/ 1469 w 1469"/>
                <a:gd name="T5" fmla="*/ 735 h 735"/>
                <a:gd name="T6" fmla="*/ 0 w 1469"/>
                <a:gd name="T7" fmla="*/ 735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9" h="735">
                  <a:moveTo>
                    <a:pt x="0" y="735"/>
                  </a:moveTo>
                  <a:lnTo>
                    <a:pt x="734" y="0"/>
                  </a:lnTo>
                  <a:lnTo>
                    <a:pt x="1469" y="735"/>
                  </a:lnTo>
                  <a:lnTo>
                    <a:pt x="0" y="73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1"/>
            <p:cNvSpPr/>
            <p:nvPr userDrawn="1"/>
          </p:nvSpPr>
          <p:spPr bwMode="auto">
            <a:xfrm>
              <a:off x="3289473" y="4618038"/>
              <a:ext cx="2332038" cy="1168400"/>
            </a:xfrm>
            <a:custGeom>
              <a:avLst/>
              <a:gdLst>
                <a:gd name="T0" fmla="*/ 0 w 1469"/>
                <a:gd name="T1" fmla="*/ 0 h 736"/>
                <a:gd name="T2" fmla="*/ 734 w 1469"/>
                <a:gd name="T3" fmla="*/ 736 h 736"/>
                <a:gd name="T4" fmla="*/ 1469 w 1469"/>
                <a:gd name="T5" fmla="*/ 0 h 736"/>
                <a:gd name="T6" fmla="*/ 0 w 1469"/>
                <a:gd name="T7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9" h="736">
                  <a:moveTo>
                    <a:pt x="0" y="0"/>
                  </a:moveTo>
                  <a:lnTo>
                    <a:pt x="734" y="736"/>
                  </a:lnTo>
                  <a:lnTo>
                    <a:pt x="14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2"/>
            <p:cNvSpPr/>
            <p:nvPr userDrawn="1"/>
          </p:nvSpPr>
          <p:spPr bwMode="auto">
            <a:xfrm>
              <a:off x="4442558" y="5786438"/>
              <a:ext cx="7124485" cy="1069975"/>
            </a:xfrm>
            <a:custGeom>
              <a:avLst/>
              <a:gdLst>
                <a:gd name="T0" fmla="*/ 4133 w 4133"/>
                <a:gd name="T1" fmla="*/ 0 h 674"/>
                <a:gd name="T2" fmla="*/ 0 w 4133"/>
                <a:gd name="T3" fmla="*/ 0 h 674"/>
                <a:gd name="T4" fmla="*/ 674 w 4133"/>
                <a:gd name="T5" fmla="*/ 674 h 674"/>
                <a:gd name="T6" fmla="*/ 4133 w 4133"/>
                <a:gd name="T7" fmla="*/ 674 h 674"/>
                <a:gd name="T8" fmla="*/ 4133 w 4133"/>
                <a:gd name="T9" fmla="*/ 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3" h="674">
                  <a:moveTo>
                    <a:pt x="4133" y="0"/>
                  </a:moveTo>
                  <a:lnTo>
                    <a:pt x="0" y="0"/>
                  </a:lnTo>
                  <a:lnTo>
                    <a:pt x="674" y="674"/>
                  </a:lnTo>
                  <a:lnTo>
                    <a:pt x="4133" y="674"/>
                  </a:lnTo>
                  <a:lnTo>
                    <a:pt x="41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33" name="Freeform 13"/>
            <p:cNvSpPr/>
            <p:nvPr userDrawn="1"/>
          </p:nvSpPr>
          <p:spPr bwMode="auto">
            <a:xfrm>
              <a:off x="4442558" y="4618038"/>
              <a:ext cx="2333625" cy="1166813"/>
            </a:xfrm>
            <a:custGeom>
              <a:avLst/>
              <a:gdLst>
                <a:gd name="T0" fmla="*/ 1470 w 1470"/>
                <a:gd name="T1" fmla="*/ 735 h 735"/>
                <a:gd name="T2" fmla="*/ 735 w 1470"/>
                <a:gd name="T3" fmla="*/ 0 h 735"/>
                <a:gd name="T4" fmla="*/ 0 w 1470"/>
                <a:gd name="T5" fmla="*/ 735 h 735"/>
                <a:gd name="T6" fmla="*/ 1470 w 1470"/>
                <a:gd name="T7" fmla="*/ 735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0" h="735">
                  <a:moveTo>
                    <a:pt x="1470" y="735"/>
                  </a:moveTo>
                  <a:lnTo>
                    <a:pt x="735" y="0"/>
                  </a:lnTo>
                  <a:lnTo>
                    <a:pt x="0" y="735"/>
                  </a:lnTo>
                  <a:lnTo>
                    <a:pt x="1470" y="73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8"/>
            <p:cNvSpPr/>
            <p:nvPr userDrawn="1"/>
          </p:nvSpPr>
          <p:spPr bwMode="auto">
            <a:xfrm rot="10800000">
              <a:off x="-942" y="-1080061"/>
              <a:ext cx="1193802" cy="2385897"/>
            </a:xfrm>
            <a:custGeom>
              <a:avLst/>
              <a:gdLst>
                <a:gd name="T0" fmla="*/ 740 w 740"/>
                <a:gd name="T1" fmla="*/ 1479 h 1479"/>
                <a:gd name="T2" fmla="*/ 0 w 740"/>
                <a:gd name="T3" fmla="*/ 739 h 1479"/>
                <a:gd name="T4" fmla="*/ 740 w 740"/>
                <a:gd name="T5" fmla="*/ 0 h 1479"/>
                <a:gd name="T6" fmla="*/ 740 w 740"/>
                <a:gd name="T7" fmla="*/ 1479 h 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0" h="1479">
                  <a:moveTo>
                    <a:pt x="740" y="1479"/>
                  </a:moveTo>
                  <a:lnTo>
                    <a:pt x="0" y="739"/>
                  </a:lnTo>
                  <a:lnTo>
                    <a:pt x="740" y="0"/>
                  </a:lnTo>
                  <a:lnTo>
                    <a:pt x="740" y="14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1"/>
            <p:cNvSpPr/>
            <p:nvPr userDrawn="1"/>
          </p:nvSpPr>
          <p:spPr bwMode="auto">
            <a:xfrm>
              <a:off x="10230264" y="5786438"/>
              <a:ext cx="2332038" cy="1073492"/>
            </a:xfrm>
            <a:custGeom>
              <a:avLst/>
              <a:gdLst>
                <a:gd name="T0" fmla="*/ 0 w 1469"/>
                <a:gd name="T1" fmla="*/ 0 h 736"/>
                <a:gd name="T2" fmla="*/ 734 w 1469"/>
                <a:gd name="T3" fmla="*/ 736 h 736"/>
                <a:gd name="T4" fmla="*/ 1469 w 1469"/>
                <a:gd name="T5" fmla="*/ 0 h 736"/>
                <a:gd name="T6" fmla="*/ 0 w 1469"/>
                <a:gd name="T7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9" h="736">
                  <a:moveTo>
                    <a:pt x="0" y="0"/>
                  </a:moveTo>
                  <a:lnTo>
                    <a:pt x="734" y="736"/>
                  </a:lnTo>
                  <a:lnTo>
                    <a:pt x="14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3"/>
            <p:cNvSpPr/>
            <p:nvPr userDrawn="1"/>
          </p:nvSpPr>
          <p:spPr bwMode="auto">
            <a:xfrm>
              <a:off x="11383350" y="5786438"/>
              <a:ext cx="2333625" cy="1072033"/>
            </a:xfrm>
            <a:custGeom>
              <a:avLst/>
              <a:gdLst>
                <a:gd name="T0" fmla="*/ 1470 w 1470"/>
                <a:gd name="T1" fmla="*/ 735 h 735"/>
                <a:gd name="T2" fmla="*/ 735 w 1470"/>
                <a:gd name="T3" fmla="*/ 0 h 735"/>
                <a:gd name="T4" fmla="*/ 0 w 1470"/>
                <a:gd name="T5" fmla="*/ 735 h 735"/>
                <a:gd name="T6" fmla="*/ 1470 w 1470"/>
                <a:gd name="T7" fmla="*/ 735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0" h="735">
                  <a:moveTo>
                    <a:pt x="1470" y="735"/>
                  </a:moveTo>
                  <a:lnTo>
                    <a:pt x="735" y="0"/>
                  </a:lnTo>
                  <a:lnTo>
                    <a:pt x="0" y="735"/>
                  </a:lnTo>
                  <a:lnTo>
                    <a:pt x="1470" y="73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9584943" y="-34070"/>
            <a:ext cx="2607057" cy="615108"/>
            <a:chOff x="9906371" y="3180026"/>
            <a:chExt cx="1990145" cy="469554"/>
          </a:xfrm>
          <a:solidFill>
            <a:srgbClr val="7096AB">
              <a:alpha val="20000"/>
            </a:srgbClr>
          </a:solidFill>
        </p:grpSpPr>
        <p:sp>
          <p:nvSpPr>
            <p:cNvPr id="39" name="平行四边形 38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平行四边形 39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平行四边形 40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平行四边形 41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平行四边形 42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直角三角形 43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直角三角形 44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F0ED"/>
            </a:gs>
            <a:gs pos="53000">
              <a:srgbClr val="DADFE2"/>
            </a:gs>
            <a:gs pos="100000">
              <a:srgbClr val="B7C8CF"/>
            </a:gs>
          </a:gsLst>
          <a:lin ang="14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9525">
            <a:solidFill>
              <a:srgbClr val="018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t>2024/11/8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7" name="组合 16"/>
          <p:cNvGrpSpPr/>
          <p:nvPr userDrawn="1"/>
        </p:nvGrpSpPr>
        <p:grpSpPr>
          <a:xfrm>
            <a:off x="10032100" y="190062"/>
            <a:ext cx="679261" cy="679261"/>
            <a:chOff x="10032100" y="153966"/>
            <a:chExt cx="679261" cy="679261"/>
          </a:xfrm>
        </p:grpSpPr>
        <p:sp>
          <p:nvSpPr>
            <p:cNvPr id="14" name="椭圆 13"/>
            <p:cNvSpPr/>
            <p:nvPr userDrawn="1"/>
          </p:nvSpPr>
          <p:spPr>
            <a:xfrm>
              <a:off x="10032100" y="153966"/>
              <a:ext cx="679261" cy="679261"/>
            </a:xfrm>
            <a:prstGeom prst="ellipse">
              <a:avLst/>
            </a:prstGeom>
            <a:solidFill>
              <a:srgbClr val="66788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5746" y="177163"/>
              <a:ext cx="435751" cy="627489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 userDrawn="1"/>
        </p:nvGrpSpPr>
        <p:grpSpPr>
          <a:xfrm>
            <a:off x="10841225" y="171013"/>
            <a:ext cx="679261" cy="777896"/>
            <a:chOff x="10841225" y="134917"/>
            <a:chExt cx="679261" cy="777896"/>
          </a:xfrm>
        </p:grpSpPr>
        <p:sp>
          <p:nvSpPr>
            <p:cNvPr id="16" name="椭圆 15"/>
            <p:cNvSpPr/>
            <p:nvPr userDrawn="1"/>
          </p:nvSpPr>
          <p:spPr>
            <a:xfrm>
              <a:off x="10841225" y="153966"/>
              <a:ext cx="679261" cy="679261"/>
            </a:xfrm>
            <a:prstGeom prst="ellipse">
              <a:avLst/>
            </a:prstGeom>
            <a:solidFill>
              <a:srgbClr val="66788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800" y="134917"/>
              <a:ext cx="622654" cy="77789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microsoft.com/office/2007/relationships/diagramDrawing" Target="../diagrams/drawing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4060371" y="1917108"/>
            <a:ext cx="7993518" cy="1272584"/>
          </a:xfrm>
        </p:spPr>
        <p:txBody>
          <a:bodyPr/>
          <a:lstStyle/>
          <a:p>
            <a:r>
              <a:rPr lang="en-US" altLang="zh-CN" b="0" i="0" dirty="0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  <a:t>58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  <a:t>数据集成平台的架构演进和优化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58</a:t>
            </a:r>
            <a:r>
              <a:rPr lang="zh-CN" altLang="en-US" dirty="0"/>
              <a:t>集团</a:t>
            </a:r>
            <a:r>
              <a:rPr lang="en-US" altLang="zh-CN" dirty="0"/>
              <a:t>-</a:t>
            </a:r>
            <a:r>
              <a:rPr lang="zh-CN" altLang="en-US" dirty="0"/>
              <a:t>大数据部</a:t>
            </a:r>
            <a:r>
              <a:rPr lang="en-US" altLang="zh-CN" dirty="0"/>
              <a:t>-</a:t>
            </a:r>
            <a:r>
              <a:rPr lang="zh-CN" altLang="en-US" dirty="0"/>
              <a:t>赵亮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2024-11-12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66604" y="410346"/>
            <a:ext cx="368851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200" b="1" dirty="0">
                <a:solidFill>
                  <a:srgbClr val="2CCDC7"/>
                </a:solidFill>
              </a:rPr>
              <a:t>Kafka</a:t>
            </a:r>
            <a:r>
              <a:rPr lang="zh-CN" altLang="en-US" sz="3200" b="1" dirty="0">
                <a:solidFill>
                  <a:srgbClr val="2CCDC7"/>
                </a:solidFill>
              </a:rPr>
              <a:t> </a:t>
            </a:r>
            <a:r>
              <a:rPr lang="en-US" altLang="zh-CN" sz="3200" b="1" dirty="0">
                <a:solidFill>
                  <a:srgbClr val="2CCDC7"/>
                </a:solidFill>
              </a:rPr>
              <a:t>Connect</a:t>
            </a:r>
            <a:r>
              <a:rPr lang="zh-CN" altLang="en-US" sz="3200" b="1" dirty="0">
                <a:solidFill>
                  <a:srgbClr val="2CCDC7"/>
                </a:solidFill>
              </a:rPr>
              <a:t>瓶颈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F0EC37C-8A3C-7990-0C73-795358836691}"/>
              </a:ext>
            </a:extLst>
          </p:cNvPr>
          <p:cNvSpPr txBox="1"/>
          <p:nvPr/>
        </p:nvSpPr>
        <p:spPr>
          <a:xfrm>
            <a:off x="497541" y="1859339"/>
            <a:ext cx="1098249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b="1" dirty="0"/>
              <a:t>架构限制</a:t>
            </a:r>
            <a:endParaRPr lang="en-US" altLang="zh-CN" b="1" dirty="0"/>
          </a:p>
          <a:p>
            <a:pPr marL="800100" lvl="1" indent="-342900">
              <a:buAutoNum type="arabicPeriod"/>
            </a:pPr>
            <a:r>
              <a:rPr lang="zh-CN" altLang="en-US" dirty="0"/>
              <a:t>做不到端到端的数据集成</a:t>
            </a:r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b="1" dirty="0"/>
              <a:t>协调者的瓶颈问题</a:t>
            </a:r>
            <a:endParaRPr lang="en-US" altLang="zh-CN" dirty="0"/>
          </a:p>
          <a:p>
            <a:pPr marL="800100" lvl="1" indent="-342900">
              <a:buAutoNum type="arabicPeriod"/>
            </a:pPr>
            <a:r>
              <a:rPr lang="zh-CN" altLang="en-US" dirty="0"/>
              <a:t>心跳超时：</a:t>
            </a:r>
            <a:r>
              <a:rPr lang="en" altLang="zh-CN" dirty="0"/>
              <a:t>worker</a:t>
            </a:r>
            <a:r>
              <a:rPr lang="zh-CN" altLang="en-US" dirty="0"/>
              <a:t>与协调者之间的心跳超时，会触发任务重新平衡，导致任务暂时中断。</a:t>
            </a:r>
            <a:endParaRPr lang="en-US" altLang="zh-CN" dirty="0"/>
          </a:p>
          <a:p>
            <a:pPr marL="800100" lvl="1" indent="-342900">
              <a:buFontTx/>
              <a:buAutoNum type="arabicPeriod"/>
            </a:pPr>
            <a:r>
              <a:rPr lang="zh-CN" altLang="en-US" dirty="0"/>
              <a:t>心跳压力：</a:t>
            </a:r>
            <a:r>
              <a:rPr lang="en" altLang="zh-CN" dirty="0"/>
              <a:t> worker</a:t>
            </a:r>
            <a:r>
              <a:rPr lang="zh-CN" altLang="en-US" dirty="0"/>
              <a:t>与协调者进行心跳同步，协调者跟踪</a:t>
            </a:r>
            <a:r>
              <a:rPr lang="en-US" altLang="zh-CN" dirty="0"/>
              <a:t>worker</a:t>
            </a:r>
            <a:r>
              <a:rPr lang="zh-CN" altLang="en-US" dirty="0"/>
              <a:t>状态，管理大量任务的状态元数据。</a:t>
            </a:r>
            <a:endParaRPr lang="en-US" altLang="zh-CN" dirty="0"/>
          </a:p>
          <a:p>
            <a:pPr marL="800100" lvl="1" indent="-342900">
              <a:buAutoNum type="arabicPeriod"/>
            </a:pPr>
            <a:r>
              <a:rPr lang="zh-CN" altLang="en-US" dirty="0"/>
              <a:t>协调者失败：协调者宕机会影响任务的分配和重新分配，造成任务失败和 处理效率下降。</a:t>
            </a:r>
            <a:endParaRPr kumimoji="1" lang="en-US" altLang="zh-CN" dirty="0"/>
          </a:p>
          <a:p>
            <a:pPr marL="342900" indent="-342900">
              <a:buAutoNum type="arabicPeriod"/>
            </a:pPr>
            <a:r>
              <a:rPr lang="zh-CN" altLang="en-US" b="1" dirty="0"/>
              <a:t>任务重分配 </a:t>
            </a:r>
            <a:r>
              <a:rPr lang="en-US" altLang="zh-CN" b="1" dirty="0"/>
              <a:t>(</a:t>
            </a:r>
            <a:r>
              <a:rPr lang="en" altLang="zh-CN" b="1" dirty="0"/>
              <a:t>Rebalance) </a:t>
            </a:r>
            <a:r>
              <a:rPr lang="zh-CN" altLang="en-US" b="1" dirty="0"/>
              <a:t>的影响</a:t>
            </a:r>
            <a:endParaRPr lang="en-US" altLang="zh-CN" b="1" dirty="0"/>
          </a:p>
          <a:p>
            <a:pPr marL="800100" lvl="1" indent="-342900">
              <a:buAutoNum type="arabicPeriod"/>
            </a:pPr>
            <a:r>
              <a:rPr lang="zh-CN" altLang="en-US" dirty="0"/>
              <a:t>任务暂停和恢复：每次重新分配任务时，会暂停任务，然后重新分配，导致短暂的任务中断。</a:t>
            </a:r>
            <a:endParaRPr lang="en-US" altLang="zh-CN" dirty="0"/>
          </a:p>
          <a:p>
            <a:pPr marL="800100" lvl="1" indent="-342900">
              <a:buAutoNum type="arabicPeriod"/>
            </a:pPr>
            <a:r>
              <a:rPr lang="en" altLang="zh-CN" dirty="0"/>
              <a:t>Rebalance </a:t>
            </a:r>
            <a:r>
              <a:rPr lang="zh-CN" altLang="en-US" dirty="0"/>
              <a:t>风暴：如果多个</a:t>
            </a:r>
            <a:r>
              <a:rPr lang="en" altLang="zh-CN" dirty="0"/>
              <a:t>worker</a:t>
            </a:r>
            <a:r>
              <a:rPr lang="zh-CN" altLang="en-US" dirty="0"/>
              <a:t>节点频繁加入或退出集群，或者因为网络抖动导致心跳超时，</a:t>
            </a:r>
            <a:endParaRPr lang="en-US" altLang="zh-CN" dirty="0"/>
          </a:p>
          <a:p>
            <a:pPr lvl="1"/>
            <a:r>
              <a:rPr lang="zh-CN" altLang="en-US" dirty="0"/>
              <a:t>可能会引发频繁的 </a:t>
            </a:r>
            <a:r>
              <a:rPr lang="en" altLang="zh-CN" dirty="0"/>
              <a:t>Rebalance</a:t>
            </a:r>
            <a:r>
              <a:rPr lang="zh-CN" altLang="en" dirty="0"/>
              <a:t>，</a:t>
            </a:r>
            <a:r>
              <a:rPr lang="zh-CN" altLang="en-US" dirty="0"/>
              <a:t>从而大幅影响任务处理效率，导致延迟。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430213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66604" y="410346"/>
            <a:ext cx="205184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3200" b="1" dirty="0">
                <a:solidFill>
                  <a:srgbClr val="2CCDC7"/>
                </a:solidFill>
              </a:rPr>
              <a:t>目前的架构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7B32AE6-309F-067F-EE3A-D2AF14F17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287" y="1687655"/>
            <a:ext cx="5323513" cy="3884207"/>
          </a:xfrm>
          <a:prstGeom prst="rect">
            <a:avLst/>
          </a:prstGeom>
        </p:spPr>
      </p:pic>
      <p:sp>
        <p:nvSpPr>
          <p:cNvPr id="4" name="圆角矩形 3">
            <a:extLst>
              <a:ext uri="{FF2B5EF4-FFF2-40B4-BE49-F238E27FC236}">
                <a16:creationId xmlns:a16="http://schemas.microsoft.com/office/drawing/2014/main" id="{9C7167B8-37FF-4663-2426-4BFA2F60BDF4}"/>
              </a:ext>
            </a:extLst>
          </p:cNvPr>
          <p:cNvSpPr/>
          <p:nvPr/>
        </p:nvSpPr>
        <p:spPr>
          <a:xfrm>
            <a:off x="1440350" y="1892995"/>
            <a:ext cx="1129553" cy="4924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err="1">
                <a:solidFill>
                  <a:schemeClr val="tx1"/>
                </a:solidFill>
              </a:rPr>
              <a:t>kafka</a:t>
            </a:r>
            <a:endParaRPr kumimoji="1" lang="zh-CN" altLang="en-US" b="1" dirty="0">
              <a:solidFill>
                <a:schemeClr val="tx1"/>
              </a:solidFill>
            </a:endParaRP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75B334DA-5BD5-49C6-5AF8-4D4A8AE60E7C}"/>
              </a:ext>
            </a:extLst>
          </p:cNvPr>
          <p:cNvSpPr/>
          <p:nvPr/>
        </p:nvSpPr>
        <p:spPr>
          <a:xfrm>
            <a:off x="1426910" y="2834570"/>
            <a:ext cx="1129553" cy="4924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tx1"/>
                </a:solidFill>
              </a:rPr>
              <a:t>pulsar</a:t>
            </a:r>
            <a:endParaRPr kumimoji="1" lang="zh-CN" altLang="en-US" b="1" dirty="0">
              <a:solidFill>
                <a:schemeClr val="tx1"/>
              </a:solidFill>
            </a:endParaRP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663D992A-58A0-32BB-A0AE-B035A9216231}"/>
              </a:ext>
            </a:extLst>
          </p:cNvPr>
          <p:cNvSpPr/>
          <p:nvPr/>
        </p:nvSpPr>
        <p:spPr>
          <a:xfrm>
            <a:off x="1426909" y="3719609"/>
            <a:ext cx="1129553" cy="4924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err="1">
                <a:solidFill>
                  <a:schemeClr val="tx1"/>
                </a:solidFill>
              </a:rPr>
              <a:t>wmb</a:t>
            </a:r>
            <a:endParaRPr kumimoji="1" lang="zh-CN" altLang="en-US" b="1" dirty="0">
              <a:solidFill>
                <a:schemeClr val="tx1"/>
              </a:solidFill>
            </a:endParaRP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2425774D-F215-F0DE-A6BE-5BC72FA5274C}"/>
              </a:ext>
            </a:extLst>
          </p:cNvPr>
          <p:cNvSpPr/>
          <p:nvPr/>
        </p:nvSpPr>
        <p:spPr>
          <a:xfrm>
            <a:off x="1440350" y="5617413"/>
            <a:ext cx="1129553" cy="4924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err="1">
                <a:solidFill>
                  <a:schemeClr val="tx1"/>
                </a:solidFill>
              </a:rPr>
              <a:t>cdc</a:t>
            </a:r>
            <a:endParaRPr kumimoji="1"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0734E229-3BE3-9058-F5CC-B6E7CC66D1E0}"/>
              </a:ext>
            </a:extLst>
          </p:cNvPr>
          <p:cNvSpPr/>
          <p:nvPr/>
        </p:nvSpPr>
        <p:spPr>
          <a:xfrm>
            <a:off x="1426908" y="4654596"/>
            <a:ext cx="1129553" cy="4924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tx1"/>
                </a:solidFill>
              </a:rPr>
              <a:t>hive</a:t>
            </a:r>
            <a:endParaRPr kumimoji="1"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40004A11-AAC1-4D9D-B4A9-F23B60D8F8A2}"/>
              </a:ext>
            </a:extLst>
          </p:cNvPr>
          <p:cNvSpPr/>
          <p:nvPr/>
        </p:nvSpPr>
        <p:spPr>
          <a:xfrm>
            <a:off x="9444317" y="1616864"/>
            <a:ext cx="1129553" cy="292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tx1"/>
                </a:solidFill>
              </a:rPr>
              <a:t>hive</a:t>
            </a:r>
            <a:endParaRPr kumimoji="1"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34978EEB-B954-4DF6-B6C8-06D693383E86}"/>
              </a:ext>
            </a:extLst>
          </p:cNvPr>
          <p:cNvSpPr/>
          <p:nvPr/>
        </p:nvSpPr>
        <p:spPr>
          <a:xfrm>
            <a:off x="9444317" y="2004521"/>
            <a:ext cx="1129553" cy="292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err="1">
                <a:solidFill>
                  <a:schemeClr val="tx1"/>
                </a:solidFill>
              </a:rPr>
              <a:t>hdfs</a:t>
            </a:r>
            <a:endParaRPr kumimoji="1"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6632B9AB-6AA0-5FC6-D080-077D2851430C}"/>
              </a:ext>
            </a:extLst>
          </p:cNvPr>
          <p:cNvSpPr/>
          <p:nvPr/>
        </p:nvSpPr>
        <p:spPr>
          <a:xfrm>
            <a:off x="9462247" y="3202595"/>
            <a:ext cx="1129553" cy="292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err="1">
                <a:solidFill>
                  <a:schemeClr val="tx1"/>
                </a:solidFill>
              </a:rPr>
              <a:t>wmb</a:t>
            </a:r>
            <a:endParaRPr kumimoji="1"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D4A60603-CB6C-D268-6854-D424856EFF17}"/>
              </a:ext>
            </a:extLst>
          </p:cNvPr>
          <p:cNvSpPr/>
          <p:nvPr/>
        </p:nvSpPr>
        <p:spPr>
          <a:xfrm>
            <a:off x="9462247" y="2398967"/>
            <a:ext cx="1129553" cy="292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err="1">
                <a:solidFill>
                  <a:schemeClr val="tx1"/>
                </a:solidFill>
              </a:rPr>
              <a:t>kafka</a:t>
            </a:r>
            <a:endParaRPr kumimoji="1"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481A7185-677E-F228-1951-04D3E48733F4}"/>
              </a:ext>
            </a:extLst>
          </p:cNvPr>
          <p:cNvSpPr/>
          <p:nvPr/>
        </p:nvSpPr>
        <p:spPr>
          <a:xfrm>
            <a:off x="9475694" y="3595751"/>
            <a:ext cx="1129553" cy="292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err="1">
                <a:solidFill>
                  <a:schemeClr val="tx1"/>
                </a:solidFill>
              </a:rPr>
              <a:t>mysql</a:t>
            </a:r>
            <a:endParaRPr kumimoji="1"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F32FD363-D4DF-F36B-675E-67D194E777DD}"/>
              </a:ext>
            </a:extLst>
          </p:cNvPr>
          <p:cNvSpPr/>
          <p:nvPr/>
        </p:nvSpPr>
        <p:spPr>
          <a:xfrm>
            <a:off x="9462247" y="2814938"/>
            <a:ext cx="1129553" cy="292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tx1"/>
                </a:solidFill>
              </a:rPr>
              <a:t>pulsar</a:t>
            </a:r>
            <a:endParaRPr kumimoji="1"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8" name="圆角矩形 17">
            <a:extLst>
              <a:ext uri="{FF2B5EF4-FFF2-40B4-BE49-F238E27FC236}">
                <a16:creationId xmlns:a16="http://schemas.microsoft.com/office/drawing/2014/main" id="{43E1C6C2-F3CD-FEDC-9FDA-CBAA106734DB}"/>
              </a:ext>
            </a:extLst>
          </p:cNvPr>
          <p:cNvSpPr/>
          <p:nvPr/>
        </p:nvSpPr>
        <p:spPr>
          <a:xfrm>
            <a:off x="9493624" y="5926574"/>
            <a:ext cx="1129553" cy="292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tx1"/>
                </a:solidFill>
              </a:rPr>
              <a:t>es</a:t>
            </a:r>
            <a:endParaRPr kumimoji="1"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CC6CDAB4-CD9F-968F-316B-CC5415283B64}"/>
              </a:ext>
            </a:extLst>
          </p:cNvPr>
          <p:cNvSpPr/>
          <p:nvPr/>
        </p:nvSpPr>
        <p:spPr>
          <a:xfrm>
            <a:off x="9480177" y="4366713"/>
            <a:ext cx="1129553" cy="292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err="1">
                <a:solidFill>
                  <a:schemeClr val="tx1"/>
                </a:solidFill>
              </a:rPr>
              <a:t>redis</a:t>
            </a:r>
            <a:endParaRPr kumimoji="1"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0" name="圆角矩形 19">
            <a:extLst>
              <a:ext uri="{FF2B5EF4-FFF2-40B4-BE49-F238E27FC236}">
                <a16:creationId xmlns:a16="http://schemas.microsoft.com/office/drawing/2014/main" id="{09A67680-EF8F-D464-9B03-7798EDFD16EF}"/>
              </a:ext>
            </a:extLst>
          </p:cNvPr>
          <p:cNvSpPr/>
          <p:nvPr/>
        </p:nvSpPr>
        <p:spPr>
          <a:xfrm>
            <a:off x="9475694" y="4741062"/>
            <a:ext cx="1129553" cy="292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err="1">
                <a:solidFill>
                  <a:schemeClr val="tx1"/>
                </a:solidFill>
              </a:rPr>
              <a:t>hbase</a:t>
            </a:r>
            <a:endParaRPr kumimoji="1"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1" name="圆角矩形 20">
            <a:extLst>
              <a:ext uri="{FF2B5EF4-FFF2-40B4-BE49-F238E27FC236}">
                <a16:creationId xmlns:a16="http://schemas.microsoft.com/office/drawing/2014/main" id="{2AC06656-262E-FCBF-CD95-1890EEC07FAF}"/>
              </a:ext>
            </a:extLst>
          </p:cNvPr>
          <p:cNvSpPr/>
          <p:nvPr/>
        </p:nvSpPr>
        <p:spPr>
          <a:xfrm>
            <a:off x="9462247" y="3986025"/>
            <a:ext cx="1129553" cy="292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tx1"/>
                </a:solidFill>
              </a:rPr>
              <a:t>SR</a:t>
            </a:r>
            <a:endParaRPr kumimoji="1"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FA80F05D-4063-1714-D4E6-C5216EF4ECDD}"/>
              </a:ext>
            </a:extLst>
          </p:cNvPr>
          <p:cNvSpPr/>
          <p:nvPr/>
        </p:nvSpPr>
        <p:spPr>
          <a:xfrm>
            <a:off x="9493624" y="5538918"/>
            <a:ext cx="1129553" cy="292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tx1"/>
                </a:solidFill>
              </a:rPr>
              <a:t>mongo</a:t>
            </a:r>
            <a:endParaRPr kumimoji="1"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3" name="圆角矩形 22">
            <a:extLst>
              <a:ext uri="{FF2B5EF4-FFF2-40B4-BE49-F238E27FC236}">
                <a16:creationId xmlns:a16="http://schemas.microsoft.com/office/drawing/2014/main" id="{DC0E9359-995E-CE1E-B563-6690418EC2A3}"/>
              </a:ext>
            </a:extLst>
          </p:cNvPr>
          <p:cNvSpPr/>
          <p:nvPr/>
        </p:nvSpPr>
        <p:spPr>
          <a:xfrm>
            <a:off x="9475694" y="5158230"/>
            <a:ext cx="1129553" cy="292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err="1">
                <a:solidFill>
                  <a:schemeClr val="tx1"/>
                </a:solidFill>
              </a:rPr>
              <a:t>wtable</a:t>
            </a:r>
            <a:endParaRPr kumimoji="1"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4" name="圆角矩形 23">
            <a:extLst>
              <a:ext uri="{FF2B5EF4-FFF2-40B4-BE49-F238E27FC236}">
                <a16:creationId xmlns:a16="http://schemas.microsoft.com/office/drawing/2014/main" id="{31355BBD-C001-9939-B338-310D5E81A5D1}"/>
              </a:ext>
            </a:extLst>
          </p:cNvPr>
          <p:cNvSpPr/>
          <p:nvPr/>
        </p:nvSpPr>
        <p:spPr>
          <a:xfrm>
            <a:off x="1237130" y="6337197"/>
            <a:ext cx="9527960" cy="4924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tx1"/>
                </a:solidFill>
              </a:rPr>
              <a:t>YARN</a:t>
            </a:r>
            <a:endParaRPr kumimoji="1"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5" name="圆角矩形 24">
            <a:extLst>
              <a:ext uri="{FF2B5EF4-FFF2-40B4-BE49-F238E27FC236}">
                <a16:creationId xmlns:a16="http://schemas.microsoft.com/office/drawing/2014/main" id="{C3C42137-737C-3911-7D3F-5D5CD5B1FCED}"/>
              </a:ext>
            </a:extLst>
          </p:cNvPr>
          <p:cNvSpPr/>
          <p:nvPr/>
        </p:nvSpPr>
        <p:spPr>
          <a:xfrm>
            <a:off x="3363287" y="5659516"/>
            <a:ext cx="5323513" cy="4924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err="1">
                <a:solidFill>
                  <a:schemeClr val="tx1"/>
                </a:solidFill>
              </a:rPr>
              <a:t>Flink</a:t>
            </a:r>
            <a:r>
              <a:rPr kumimoji="1" lang="zh-CN" altLang="en-US" b="1" dirty="0">
                <a:solidFill>
                  <a:schemeClr val="tx1"/>
                </a:solidFill>
              </a:rPr>
              <a:t> </a:t>
            </a:r>
            <a:r>
              <a:rPr kumimoji="1" lang="en-US" altLang="zh-CN" b="1" dirty="0">
                <a:solidFill>
                  <a:schemeClr val="tx1"/>
                </a:solidFill>
              </a:rPr>
              <a:t>CDC</a:t>
            </a:r>
            <a:endParaRPr kumimoji="1"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6" name="圆角矩形 25">
            <a:extLst>
              <a:ext uri="{FF2B5EF4-FFF2-40B4-BE49-F238E27FC236}">
                <a16:creationId xmlns:a16="http://schemas.microsoft.com/office/drawing/2014/main" id="{43AEDE33-ED37-F518-2BD2-8857AD6F3483}"/>
              </a:ext>
            </a:extLst>
          </p:cNvPr>
          <p:cNvSpPr/>
          <p:nvPr/>
        </p:nvSpPr>
        <p:spPr>
          <a:xfrm>
            <a:off x="1237129" y="1616864"/>
            <a:ext cx="1546412" cy="4573862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圆角矩形 26">
            <a:extLst>
              <a:ext uri="{FF2B5EF4-FFF2-40B4-BE49-F238E27FC236}">
                <a16:creationId xmlns:a16="http://schemas.microsoft.com/office/drawing/2014/main" id="{3999BF91-E57E-03B3-44BD-D174E8964860}"/>
              </a:ext>
            </a:extLst>
          </p:cNvPr>
          <p:cNvSpPr/>
          <p:nvPr/>
        </p:nvSpPr>
        <p:spPr>
          <a:xfrm>
            <a:off x="9260584" y="1543676"/>
            <a:ext cx="1504506" cy="4739879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68B7800-F70F-9B89-757F-3714CD918E7F}"/>
              </a:ext>
            </a:extLst>
          </p:cNvPr>
          <p:cNvSpPr txBox="1"/>
          <p:nvPr/>
        </p:nvSpPr>
        <p:spPr>
          <a:xfrm>
            <a:off x="1553102" y="123692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数据源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3963031-E552-A350-2036-87106CBE9D9D}"/>
              </a:ext>
            </a:extLst>
          </p:cNvPr>
          <p:cNvSpPr txBox="1"/>
          <p:nvPr/>
        </p:nvSpPr>
        <p:spPr>
          <a:xfrm>
            <a:off x="9601888" y="118693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目的地</a:t>
            </a:r>
          </a:p>
        </p:txBody>
      </p:sp>
      <p:sp>
        <p:nvSpPr>
          <p:cNvPr id="30" name="右箭头 29">
            <a:extLst>
              <a:ext uri="{FF2B5EF4-FFF2-40B4-BE49-F238E27FC236}">
                <a16:creationId xmlns:a16="http://schemas.microsoft.com/office/drawing/2014/main" id="{FFE70F7A-8CCC-836D-B49F-F25B8F27DC21}"/>
              </a:ext>
            </a:extLst>
          </p:cNvPr>
          <p:cNvSpPr/>
          <p:nvPr/>
        </p:nvSpPr>
        <p:spPr>
          <a:xfrm>
            <a:off x="2783541" y="3208094"/>
            <a:ext cx="579746" cy="3944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右箭头 30">
            <a:extLst>
              <a:ext uri="{FF2B5EF4-FFF2-40B4-BE49-F238E27FC236}">
                <a16:creationId xmlns:a16="http://schemas.microsoft.com/office/drawing/2014/main" id="{99204F6F-266D-E977-1F11-D0B5D6203B0A}"/>
              </a:ext>
            </a:extLst>
          </p:cNvPr>
          <p:cNvSpPr/>
          <p:nvPr/>
        </p:nvSpPr>
        <p:spPr>
          <a:xfrm>
            <a:off x="2783541" y="5698309"/>
            <a:ext cx="579746" cy="3944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右箭头 31">
            <a:extLst>
              <a:ext uri="{FF2B5EF4-FFF2-40B4-BE49-F238E27FC236}">
                <a16:creationId xmlns:a16="http://schemas.microsoft.com/office/drawing/2014/main" id="{AEC1EE77-B190-14F9-691A-FF004325A7FF}"/>
              </a:ext>
            </a:extLst>
          </p:cNvPr>
          <p:cNvSpPr/>
          <p:nvPr/>
        </p:nvSpPr>
        <p:spPr>
          <a:xfrm>
            <a:off x="8680838" y="3208094"/>
            <a:ext cx="579746" cy="3944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右箭头 32">
            <a:extLst>
              <a:ext uri="{FF2B5EF4-FFF2-40B4-BE49-F238E27FC236}">
                <a16:creationId xmlns:a16="http://schemas.microsoft.com/office/drawing/2014/main" id="{27061ACE-A489-00C6-5E82-812E8C5FFAFB}"/>
              </a:ext>
            </a:extLst>
          </p:cNvPr>
          <p:cNvSpPr/>
          <p:nvPr/>
        </p:nvSpPr>
        <p:spPr>
          <a:xfrm>
            <a:off x="8680838" y="5729355"/>
            <a:ext cx="579746" cy="3944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圆角矩形 33">
            <a:extLst>
              <a:ext uri="{FF2B5EF4-FFF2-40B4-BE49-F238E27FC236}">
                <a16:creationId xmlns:a16="http://schemas.microsoft.com/office/drawing/2014/main" id="{EFF82A3D-5946-0024-46D2-4615D7A73478}"/>
              </a:ext>
            </a:extLst>
          </p:cNvPr>
          <p:cNvSpPr/>
          <p:nvPr/>
        </p:nvSpPr>
        <p:spPr>
          <a:xfrm>
            <a:off x="3483898" y="1300217"/>
            <a:ext cx="1033901" cy="313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solidFill>
                  <a:schemeClr val="tx1"/>
                </a:solidFill>
              </a:rPr>
              <a:t>任务管理</a:t>
            </a:r>
          </a:p>
        </p:txBody>
      </p:sp>
      <p:sp>
        <p:nvSpPr>
          <p:cNvPr id="35" name="圆角矩形 34">
            <a:extLst>
              <a:ext uri="{FF2B5EF4-FFF2-40B4-BE49-F238E27FC236}">
                <a16:creationId xmlns:a16="http://schemas.microsoft.com/office/drawing/2014/main" id="{54388020-1D34-C1C2-9CD2-827F560DC202}"/>
              </a:ext>
            </a:extLst>
          </p:cNvPr>
          <p:cNvSpPr/>
          <p:nvPr/>
        </p:nvSpPr>
        <p:spPr>
          <a:xfrm>
            <a:off x="4838848" y="1292390"/>
            <a:ext cx="1033901" cy="313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solidFill>
                  <a:schemeClr val="tx1"/>
                </a:solidFill>
              </a:rPr>
              <a:t>状态管理</a:t>
            </a:r>
          </a:p>
        </p:txBody>
      </p:sp>
      <p:sp>
        <p:nvSpPr>
          <p:cNvPr id="36" name="圆角矩形 35">
            <a:extLst>
              <a:ext uri="{FF2B5EF4-FFF2-40B4-BE49-F238E27FC236}">
                <a16:creationId xmlns:a16="http://schemas.microsoft.com/office/drawing/2014/main" id="{0BD2FFBB-B048-8341-7E48-1D6DA5401E20}"/>
              </a:ext>
            </a:extLst>
          </p:cNvPr>
          <p:cNvSpPr/>
          <p:nvPr/>
        </p:nvSpPr>
        <p:spPr>
          <a:xfrm>
            <a:off x="6182587" y="1292391"/>
            <a:ext cx="1033901" cy="313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solidFill>
                  <a:schemeClr val="tx1"/>
                </a:solidFill>
              </a:rPr>
              <a:t>任务监控</a:t>
            </a:r>
          </a:p>
        </p:txBody>
      </p:sp>
      <p:sp>
        <p:nvSpPr>
          <p:cNvPr id="37" name="圆角矩形 36">
            <a:extLst>
              <a:ext uri="{FF2B5EF4-FFF2-40B4-BE49-F238E27FC236}">
                <a16:creationId xmlns:a16="http://schemas.microsoft.com/office/drawing/2014/main" id="{2314829C-10F1-468E-6A11-A63F2F1D7EAB}"/>
              </a:ext>
            </a:extLst>
          </p:cNvPr>
          <p:cNvSpPr/>
          <p:nvPr/>
        </p:nvSpPr>
        <p:spPr>
          <a:xfrm>
            <a:off x="7526326" y="1304997"/>
            <a:ext cx="1033901" cy="313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solidFill>
                  <a:schemeClr val="tx1"/>
                </a:solidFill>
              </a:rPr>
              <a:t>智能诊断</a:t>
            </a:r>
          </a:p>
        </p:txBody>
      </p:sp>
      <p:sp>
        <p:nvSpPr>
          <p:cNvPr id="38" name="圆角矩形 37">
            <a:extLst>
              <a:ext uri="{FF2B5EF4-FFF2-40B4-BE49-F238E27FC236}">
                <a16:creationId xmlns:a16="http://schemas.microsoft.com/office/drawing/2014/main" id="{74B01CF0-13CC-5778-512B-93B21B3E1BC3}"/>
              </a:ext>
            </a:extLst>
          </p:cNvPr>
          <p:cNvSpPr/>
          <p:nvPr/>
        </p:nvSpPr>
        <p:spPr>
          <a:xfrm>
            <a:off x="3228816" y="1176516"/>
            <a:ext cx="5678491" cy="511139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7031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矩形: 圆角 88"/>
          <p:cNvSpPr/>
          <p:nvPr/>
        </p:nvSpPr>
        <p:spPr>
          <a:xfrm>
            <a:off x="0" y="-32946"/>
            <a:ext cx="12192000" cy="6890945"/>
          </a:xfrm>
          <a:prstGeom prst="roundRect">
            <a:avLst>
              <a:gd name="adj" fmla="val 0"/>
            </a:avLst>
          </a:prstGeom>
          <a:solidFill>
            <a:srgbClr val="161C2A"/>
          </a:solidFill>
          <a:ln w="12700" cap="rnd" cmpd="sng" algn="ctr">
            <a:noFill/>
            <a:prstDash val="solid"/>
            <a:round/>
          </a:ln>
          <a:effectLst>
            <a:outerShdw blurRad="254000" dist="127000" algn="ctr" rotWithShape="0">
              <a:srgbClr val="01857C">
                <a:alpha val="20000"/>
              </a:srgb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r"/>
            <a:endParaRPr lang="zh-CN" altLang="en-US" b="1" kern="0">
              <a:noFill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212894" y="2508368"/>
            <a:ext cx="1183083" cy="279136"/>
            <a:chOff x="9906371" y="3180026"/>
            <a:chExt cx="1990145" cy="469554"/>
          </a:xfrm>
          <a:solidFill>
            <a:schemeClr val="bg1"/>
          </a:solidFill>
        </p:grpSpPr>
        <p:sp>
          <p:nvSpPr>
            <p:cNvPr id="37" name="平行四边形 36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平行四边形 37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平行四边形 38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平行四边形 39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平行四边形 40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直角三角形 41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直角三角形 42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812540" y="2683042"/>
            <a:ext cx="5867822" cy="1491916"/>
            <a:chOff x="2422187" y="2478061"/>
            <a:chExt cx="6157482" cy="1491916"/>
          </a:xfrm>
        </p:grpSpPr>
        <p:sp>
          <p:nvSpPr>
            <p:cNvPr id="63" name="矩形 62"/>
            <p:cNvSpPr/>
            <p:nvPr/>
          </p:nvSpPr>
          <p:spPr>
            <a:xfrm>
              <a:off x="3635946" y="3224018"/>
              <a:ext cx="601266" cy="45719"/>
            </a:xfrm>
            <a:prstGeom prst="rect">
              <a:avLst/>
            </a:prstGeom>
            <a:solidFill>
              <a:srgbClr val="BECDD6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422187" y="2617139"/>
              <a:ext cx="1213759" cy="1213760"/>
              <a:chOff x="3335150" y="3314633"/>
              <a:chExt cx="1764867" cy="1764868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3472445" y="3451928"/>
                <a:ext cx="1490277" cy="1490278"/>
              </a:xfrm>
              <a:prstGeom prst="ellipse">
                <a:avLst/>
              </a:prstGeom>
              <a:gradFill>
                <a:gsLst>
                  <a:gs pos="0">
                    <a:srgbClr val="657587"/>
                  </a:gs>
                  <a:gs pos="53000">
                    <a:srgbClr val="6C889D"/>
                  </a:gs>
                  <a:gs pos="100000">
                    <a:srgbClr val="75A3BA"/>
                  </a:gs>
                </a:gsLst>
                <a:lin ang="14400000" scaled="0"/>
              </a:gradFill>
              <a:ln w="12700" cap="rnd" cmpd="sng" algn="ctr">
                <a:noFill/>
                <a:prstDash val="solid"/>
                <a:round/>
              </a:ln>
              <a:effectLst>
                <a:outerShdw blurRad="304800" dist="127000" algn="ctr" rotWithShape="0">
                  <a:schemeClr val="bg1">
                    <a:alpha val="20000"/>
                  </a:schemeClr>
                </a:outerShdw>
              </a:effectLst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normAutofit/>
              </a:bodyPr>
              <a:lstStyle/>
              <a:p>
                <a:pPr algn="ctr"/>
                <a:r>
                  <a:rPr lang="en-US" altLang="zh-CN" sz="3200" b="1" kern="0" dirty="0">
                    <a:solidFill>
                      <a:srgbClr val="D4DBDF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03</a:t>
                </a:r>
                <a:endParaRPr lang="zh-CN" altLang="en-US" sz="3200" b="1" kern="0" dirty="0">
                  <a:solidFill>
                    <a:srgbClr val="D4DBDF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335150" y="3314633"/>
                <a:ext cx="1764867" cy="1764868"/>
              </a:xfrm>
              <a:prstGeom prst="ellipse">
                <a:avLst/>
              </a:prstGeom>
              <a:noFill/>
              <a:ln w="50800">
                <a:solidFill>
                  <a:srgbClr val="739DB4">
                    <a:alpha val="25000"/>
                  </a:srgbClr>
                </a:solidFill>
              </a:ln>
              <a:effectLst>
                <a:outerShdw blurRad="304800" dist="50800" dir="5400000" algn="ctr" rotWithShape="0">
                  <a:schemeClr val="bg1">
                    <a:alpha val="4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" name="矩形: 圆角 52"/>
            <p:cNvSpPr/>
            <p:nvPr/>
          </p:nvSpPr>
          <p:spPr>
            <a:xfrm>
              <a:off x="4126832" y="2478061"/>
              <a:ext cx="4452837" cy="1491916"/>
            </a:xfrm>
            <a:prstGeom prst="roundRect">
              <a:avLst/>
            </a:prstGeom>
            <a:solidFill>
              <a:srgbClr val="01C8C1"/>
            </a:solidFill>
            <a:ln w="12700" cap="rnd" cmpd="sng" algn="ctr">
              <a:noFill/>
              <a:prstDash val="solid"/>
              <a:round/>
            </a:ln>
            <a:effectLst>
              <a:outerShdw blurRad="304800" dist="127000" algn="ctr" rotWithShape="0">
                <a:srgbClr val="01C8C1">
                  <a:alpha val="20000"/>
                </a:srgbClr>
              </a:outerShdw>
            </a:effectLst>
          </p:spPr>
          <p:txBody>
            <a:bodyPr rot="0" spcFirstLastPara="0" vert="horz" wrap="square" lIns="0" tIns="0" rIns="0" bIns="0" numCol="1" spcCol="0" rtlCol="0" fromWordArt="0" anchor="ctr" anchorCtr="0" forceAA="0" compatLnSpc="1">
              <a:normAutofit/>
            </a:bodyPr>
            <a:lstStyle/>
            <a:p>
              <a:pPr algn="r"/>
              <a:endParaRPr lang="zh-CN" altLang="en-US" b="1" kern="0">
                <a:noFill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4178879" y="2961323"/>
              <a:ext cx="3875637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zh-CN" altLang="en-US" sz="3200" b="0" i="0" dirty="0">
                  <a:solidFill>
                    <a:srgbClr val="000000"/>
                  </a:solidFill>
                  <a:effectLst/>
                  <a:latin typeface="Lucida Grande" panose="020B0600040502020204" pitchFamily="34" charset="0"/>
                </a:rPr>
                <a:t>平滑迁移和性能调优</a:t>
              </a:r>
              <a:endParaRPr lang="zh-CN" altLang="en-US" sz="3200" b="1" dirty="0">
                <a:solidFill>
                  <a:srgbClr val="161C2A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228468" y="3941457"/>
            <a:ext cx="2607057" cy="615108"/>
            <a:chOff x="9906371" y="3180026"/>
            <a:chExt cx="1990145" cy="469554"/>
          </a:xfrm>
          <a:solidFill>
            <a:srgbClr val="7096AB">
              <a:alpha val="20000"/>
            </a:srgbClr>
          </a:solidFill>
        </p:grpSpPr>
        <p:sp>
          <p:nvSpPr>
            <p:cNvPr id="56" name="平行四边形 55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平行四边形 56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平行四边形 57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平行四边形 58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平行四边形 59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直角三角形 60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直角三角形 61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-232012" y="147490"/>
            <a:ext cx="2087161" cy="492444"/>
            <a:chOff x="9906371" y="3180026"/>
            <a:chExt cx="1990145" cy="469554"/>
          </a:xfrm>
          <a:solidFill>
            <a:srgbClr val="01C8C1">
              <a:alpha val="20000"/>
            </a:srgbClr>
          </a:solidFill>
        </p:grpSpPr>
        <p:sp>
          <p:nvSpPr>
            <p:cNvPr id="66" name="平行四边形 65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平行四边形 66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平行四边形 67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平行四边形 68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平行四边形 69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直角三角形 70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直角三角形 71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0275576" y="6240463"/>
            <a:ext cx="1836454" cy="433292"/>
            <a:chOff x="9906371" y="3180026"/>
            <a:chExt cx="1990145" cy="469554"/>
          </a:xfrm>
          <a:solidFill>
            <a:schemeClr val="bg1">
              <a:alpha val="12000"/>
            </a:schemeClr>
          </a:solidFill>
        </p:grpSpPr>
        <p:sp>
          <p:nvSpPr>
            <p:cNvPr id="82" name="平行四边形 81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平行四边形 82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平行四边形 83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平行四边形 84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平行四边形 85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直角三角形 86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直角三角形 87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6303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66604" y="410346"/>
            <a:ext cx="164147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3200" b="1" dirty="0">
                <a:solidFill>
                  <a:srgbClr val="2CCDC7"/>
                </a:solidFill>
              </a:rPr>
              <a:t>平滑迁移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7A10FF1-2555-948A-8778-C48364EF8763}"/>
              </a:ext>
            </a:extLst>
          </p:cNvPr>
          <p:cNvSpPr txBox="1"/>
          <p:nvPr/>
        </p:nvSpPr>
        <p:spPr>
          <a:xfrm>
            <a:off x="632012" y="1559859"/>
            <a:ext cx="53783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目标</a:t>
            </a:r>
            <a:endParaRPr kumimoji="1" lang="en-US" altLang="zh-CN" b="1" dirty="0"/>
          </a:p>
          <a:p>
            <a:pPr marL="342900" indent="-342900">
              <a:buAutoNum type="arabicPeriod"/>
            </a:pPr>
            <a:r>
              <a:rPr kumimoji="1" lang="zh-CN" altLang="en-US" dirty="0"/>
              <a:t>平滑迁移：减少</a:t>
            </a:r>
            <a:r>
              <a:rPr lang="zh-CN" altLang="en-US" dirty="0"/>
              <a:t>对用户或业务的影响</a:t>
            </a:r>
            <a:endParaRPr lang="en-US" altLang="zh-CN" dirty="0"/>
          </a:p>
          <a:p>
            <a:pPr marL="342900" indent="-342900">
              <a:buAutoNum type="arabicPeriod"/>
            </a:pPr>
            <a:r>
              <a:rPr kumimoji="1" lang="zh-CN" altLang="en-US" dirty="0"/>
              <a:t>数据一致性：格式一致，路径一致，数据不丢失</a:t>
            </a:r>
            <a:endParaRPr kumimoji="1" lang="zh-CN" altLang="en-US" b="1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58A3DD7-D9B1-E3AD-1A96-1DCEC7DF5AA1}"/>
              </a:ext>
            </a:extLst>
          </p:cNvPr>
          <p:cNvSpPr txBox="1"/>
          <p:nvPr/>
        </p:nvSpPr>
        <p:spPr>
          <a:xfrm>
            <a:off x="632012" y="2771586"/>
            <a:ext cx="46858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挑战</a:t>
            </a:r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/>
              <a:t>迁移成本和风险</a:t>
            </a:r>
            <a:endParaRPr lang="en-US" altLang="zh-CN" dirty="0"/>
          </a:p>
          <a:p>
            <a:pPr marL="800100" lvl="1" indent="-342900">
              <a:buAutoNum type="arabicPeriod"/>
            </a:pPr>
            <a:r>
              <a:rPr lang="zh-CN" altLang="en-US" dirty="0"/>
              <a:t>需要了解和确认每个任务数据源格式</a:t>
            </a:r>
            <a:endParaRPr lang="en-US" altLang="zh-CN" dirty="0"/>
          </a:p>
          <a:p>
            <a:pPr marL="800100" lvl="1" indent="-342900">
              <a:buAutoNum type="arabicPeriod"/>
            </a:pPr>
            <a:r>
              <a:rPr lang="zh-CN" altLang="en-US" dirty="0"/>
              <a:t>迁移涉及多个步骤，复杂且耗时长</a:t>
            </a:r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C11921F-8120-E8D3-37EB-08EE8FA6B858}"/>
              </a:ext>
            </a:extLst>
          </p:cNvPr>
          <p:cNvSpPr txBox="1"/>
          <p:nvPr/>
        </p:nvSpPr>
        <p:spPr>
          <a:xfrm>
            <a:off x="632012" y="4374812"/>
            <a:ext cx="84946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/>
              <a:t>解决方案</a:t>
            </a:r>
            <a:endParaRPr kumimoji="1" lang="en-US" altLang="zh-CN" b="1" dirty="0"/>
          </a:p>
          <a:p>
            <a:pPr marL="342900" indent="-342900">
              <a:buFontTx/>
              <a:buAutoNum type="arabicPeriod"/>
            </a:pPr>
            <a:r>
              <a:rPr kumimoji="1" lang="zh-CN" altLang="en-US" dirty="0"/>
              <a:t>对于源，增加</a:t>
            </a:r>
            <a:r>
              <a:rPr kumimoji="1" lang="en" altLang="zh-CN" dirty="0" err="1"/>
              <a:t>RawDeserializationSchema</a:t>
            </a:r>
            <a:r>
              <a:rPr kumimoji="1" lang="zh-CN" altLang="en-US" dirty="0"/>
              <a:t>，兼容非结构化数据</a:t>
            </a:r>
            <a:endParaRPr kumimoji="1" lang="en" altLang="zh-CN" dirty="0"/>
          </a:p>
          <a:p>
            <a:pPr marL="342900" indent="-342900">
              <a:buFontTx/>
              <a:buAutoNum type="arabicPeriod"/>
            </a:pPr>
            <a:r>
              <a:rPr kumimoji="1" lang="zh-CN" altLang="en-US" dirty="0"/>
              <a:t>对于目的地，例如</a:t>
            </a:r>
            <a:r>
              <a:rPr kumimoji="1" lang="en-US" altLang="zh-CN" dirty="0"/>
              <a:t>hive</a:t>
            </a:r>
            <a:r>
              <a:rPr kumimoji="1" lang="zh-CN" altLang="en-US" dirty="0"/>
              <a:t>使用</a:t>
            </a:r>
            <a:r>
              <a:rPr kumimoji="1" lang="en-US" altLang="zh-CN" dirty="0" err="1"/>
              <a:t>hdfs</a:t>
            </a:r>
            <a:r>
              <a:rPr kumimoji="1" lang="zh-CN" altLang="en-US" dirty="0"/>
              <a:t> </a:t>
            </a:r>
            <a:r>
              <a:rPr kumimoji="1" lang="en-US" altLang="zh-CN" dirty="0"/>
              <a:t>sink</a:t>
            </a:r>
            <a:r>
              <a:rPr kumimoji="1" lang="zh-CN" altLang="en-US" dirty="0"/>
              <a:t>，兼容分区加载和路径</a:t>
            </a:r>
            <a:endParaRPr kumimoji="1" lang="en-US" altLang="zh-CN" dirty="0"/>
          </a:p>
          <a:p>
            <a:pPr marL="342900" indent="-342900">
              <a:buAutoNum type="arabicPeriod"/>
            </a:pPr>
            <a:r>
              <a:rPr kumimoji="1" lang="zh-CN" altLang="en-US" dirty="0"/>
              <a:t>开发自动迁移工具</a:t>
            </a:r>
            <a:endParaRPr kumimoji="1" lang="en-US" altLang="zh-CN" dirty="0"/>
          </a:p>
          <a:p>
            <a:pPr marL="800100" lvl="1" indent="-342900">
              <a:buAutoNum type="arabicPeriod"/>
            </a:pPr>
            <a:r>
              <a:rPr kumimoji="1" lang="zh-CN" altLang="en-US" dirty="0"/>
              <a:t>自动生成任务配置，根据</a:t>
            </a:r>
            <a:r>
              <a:rPr kumimoji="1" lang="en-US" altLang="zh-CN" dirty="0" err="1"/>
              <a:t>kafka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connect</a:t>
            </a:r>
            <a:r>
              <a:rPr kumimoji="1" lang="zh-CN" altLang="en-US" dirty="0"/>
              <a:t>配置生成对应的</a:t>
            </a:r>
            <a:r>
              <a:rPr kumimoji="1" lang="en-US" altLang="zh-CN" dirty="0" err="1"/>
              <a:t>seatunnel</a:t>
            </a:r>
            <a:r>
              <a:rPr kumimoji="1" lang="zh-CN" altLang="en-US" dirty="0"/>
              <a:t>任务配置</a:t>
            </a:r>
            <a:endParaRPr kumimoji="1" lang="en-US" altLang="zh-CN" dirty="0"/>
          </a:p>
          <a:p>
            <a:pPr marL="800100" lvl="1" indent="-342900">
              <a:buAutoNum type="arabicPeriod"/>
            </a:pPr>
            <a:r>
              <a:rPr kumimoji="1" lang="zh-CN" altLang="en-US" dirty="0"/>
              <a:t>下掉原任务，重置</a:t>
            </a:r>
            <a:r>
              <a:rPr kumimoji="1" lang="en-US" altLang="zh-CN" dirty="0"/>
              <a:t>offset</a:t>
            </a:r>
            <a:r>
              <a:rPr kumimoji="1" lang="zh-CN" altLang="en-US" dirty="0"/>
              <a:t>，启动新任务</a:t>
            </a:r>
            <a:endParaRPr kumimoji="1" lang="en-US" altLang="zh-CN" dirty="0"/>
          </a:p>
          <a:p>
            <a:pPr marL="800100" lvl="1" indent="-342900">
              <a:buAutoNum type="arabicPeriod"/>
            </a:pPr>
            <a:r>
              <a:rPr kumimoji="1" lang="zh-CN" altLang="en-US" dirty="0"/>
              <a:t>验证和检查</a:t>
            </a:r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918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66604" y="410346"/>
            <a:ext cx="164147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3200" b="1" dirty="0">
                <a:solidFill>
                  <a:srgbClr val="2CCDC7"/>
                </a:solidFill>
              </a:rPr>
              <a:t>性能调优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7A10FF1-2555-948A-8778-C48364EF8763}"/>
              </a:ext>
            </a:extLst>
          </p:cNvPr>
          <p:cNvSpPr txBox="1"/>
          <p:nvPr/>
        </p:nvSpPr>
        <p:spPr>
          <a:xfrm>
            <a:off x="537883" y="1089212"/>
            <a:ext cx="12021304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b="1" dirty="0"/>
              <a:t>Feature</a:t>
            </a:r>
          </a:p>
          <a:p>
            <a:pPr marL="342900" indent="-342900">
              <a:buAutoNum type="arabicPeriod"/>
            </a:pPr>
            <a:r>
              <a:rPr kumimoji="1" lang="en-US" altLang="zh-CN" b="1" dirty="0"/>
              <a:t>[Feature][Connector-v2][</a:t>
            </a:r>
            <a:r>
              <a:rPr kumimoji="1" lang="en-US" altLang="zh-CN" b="1" dirty="0" err="1"/>
              <a:t>PulsarSink</a:t>
            </a:r>
            <a:r>
              <a:rPr kumimoji="1" lang="en-US" altLang="zh-CN" b="1" dirty="0"/>
              <a:t>]Add Pulsar Sink Connector. (#4382)</a:t>
            </a:r>
          </a:p>
          <a:p>
            <a:pPr marL="342900" indent="-342900">
              <a:buAutoNum type="arabicPeriod"/>
            </a:pPr>
            <a:r>
              <a:rPr kumimoji="1" lang="en-US" altLang="zh-CN" dirty="0"/>
              <a:t>[Feature][</a:t>
            </a:r>
            <a:r>
              <a:rPr kumimoji="1" lang="en-US" altLang="zh-CN" dirty="0" err="1"/>
              <a:t>HbaseSink</a:t>
            </a:r>
            <a:r>
              <a:rPr kumimoji="1" lang="en-US" altLang="zh-CN" dirty="0"/>
              <a:t>]support array data. (#6100)</a:t>
            </a:r>
          </a:p>
          <a:p>
            <a:pPr marL="342900" indent="-342900">
              <a:buAutoNum type="arabicPeriod"/>
            </a:pPr>
            <a:r>
              <a:rPr kumimoji="1" lang="en-US" altLang="zh-CN" dirty="0"/>
              <a:t>[Feature][Connector-v2][</a:t>
            </a:r>
            <a:r>
              <a:rPr kumimoji="1" lang="en-US" altLang="zh-CN" dirty="0" err="1"/>
              <a:t>RedisSink</a:t>
            </a:r>
            <a:r>
              <a:rPr kumimoji="1" lang="en-US" altLang="zh-CN" dirty="0"/>
              <a:t>]Support </a:t>
            </a:r>
            <a:r>
              <a:rPr kumimoji="1" lang="en-US" altLang="zh-CN" dirty="0" err="1"/>
              <a:t>redis</a:t>
            </a:r>
            <a:r>
              <a:rPr kumimoji="1" lang="en-US" altLang="zh-CN" dirty="0"/>
              <a:t> to set expiration time. (#4975)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b="1" dirty="0"/>
              <a:t>Improve</a:t>
            </a:r>
          </a:p>
          <a:p>
            <a:pPr marL="342900" indent="-342900">
              <a:buAutoNum type="arabicPeriod"/>
            </a:pPr>
            <a:r>
              <a:rPr kumimoji="1" lang="en-US" altLang="zh-CN" b="1" dirty="0"/>
              <a:t>[</a:t>
            </a:r>
            <a:r>
              <a:rPr kumimoji="1" lang="en-US" altLang="zh-CN" b="1" dirty="0" err="1"/>
              <a:t>PulsarSource</a:t>
            </a:r>
            <a:r>
              <a:rPr kumimoji="1" lang="en-US" altLang="zh-CN" b="1" dirty="0"/>
              <a:t>]Improve pulsar throughput performance. (#6234)</a:t>
            </a:r>
          </a:p>
          <a:p>
            <a:pPr marL="342900" indent="-342900">
              <a:buAutoNum type="arabicPeriod"/>
            </a:pPr>
            <a:r>
              <a:rPr kumimoji="1" lang="en-US" altLang="zh-CN" b="1" dirty="0"/>
              <a:t>[Improve][Connector-V2][File] File Connector add </a:t>
            </a:r>
            <a:r>
              <a:rPr kumimoji="1" lang="en-US" altLang="zh-CN" b="1" dirty="0" err="1"/>
              <a:t>lzo</a:t>
            </a:r>
            <a:r>
              <a:rPr kumimoji="1" lang="en-US" altLang="zh-CN" b="1" dirty="0"/>
              <a:t> compression way. (#3782)</a:t>
            </a:r>
          </a:p>
          <a:p>
            <a:pPr marL="342900" indent="-342900">
              <a:buAutoNum type="arabicPeriod"/>
            </a:pPr>
            <a:r>
              <a:rPr kumimoji="1" lang="en-US" altLang="zh-CN" dirty="0"/>
              <a:t>[Improve][</a:t>
            </a:r>
            <a:r>
              <a:rPr kumimoji="1" lang="en-US" altLang="zh-CN" dirty="0" err="1"/>
              <a:t>StarRocksSink</a:t>
            </a:r>
            <a:r>
              <a:rPr kumimoji="1" lang="en-US" altLang="zh-CN" dirty="0"/>
              <a:t>] add http socket timeout. (#5918)</a:t>
            </a:r>
          </a:p>
          <a:p>
            <a:pPr marL="342900" indent="-342900">
              <a:buAutoNum type="arabicPeriod"/>
            </a:pPr>
            <a:r>
              <a:rPr kumimoji="1" lang="en-US" altLang="zh-CN" dirty="0"/>
              <a:t>[Improve][Connector-v2][</a:t>
            </a:r>
            <a:r>
              <a:rPr kumimoji="1" lang="en-US" altLang="zh-CN" dirty="0" err="1"/>
              <a:t>HiveSink</a:t>
            </a:r>
            <a:r>
              <a:rPr kumimoji="1" lang="en-US" altLang="zh-CN" dirty="0"/>
              <a:t>]remove drop partition when abort. (#4940)</a:t>
            </a:r>
          </a:p>
          <a:p>
            <a:pPr marL="342900" indent="-342900">
              <a:buAutoNum type="arabicPeriod"/>
            </a:pPr>
            <a:r>
              <a:rPr kumimoji="1" lang="en-US" altLang="zh-CN" dirty="0"/>
              <a:t>[Improve] [Connector-V2] Kafka client user configured </a:t>
            </a:r>
            <a:r>
              <a:rPr kumimoji="1" lang="en-US" altLang="zh-CN" dirty="0" err="1"/>
              <a:t>clientid</a:t>
            </a:r>
            <a:r>
              <a:rPr kumimoji="1" lang="en-US" altLang="zh-CN" dirty="0"/>
              <a:t> is preferred (#3783)*</a:t>
            </a:r>
            <a:endParaRPr kumimoji="1" lang="en-US" altLang="zh-C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b="1" dirty="0" err="1"/>
              <a:t>BugFix</a:t>
            </a:r>
            <a:endParaRPr kumimoji="1" lang="en-US" altLang="zh-CN" b="1" dirty="0"/>
          </a:p>
          <a:p>
            <a:pPr marL="342900" indent="-342900">
              <a:buAutoNum type="arabicPeriod"/>
            </a:pPr>
            <a:r>
              <a:rPr kumimoji="1" lang="en-US" altLang="zh-CN" b="1" dirty="0"/>
              <a:t>[hotfix][pulsar] Fix the bug that can't consume messages all the time. (#4125)</a:t>
            </a:r>
          </a:p>
          <a:p>
            <a:pPr marL="342900" indent="-342900">
              <a:buAutoNum type="arabicPeriod"/>
            </a:pPr>
            <a:r>
              <a:rPr kumimoji="1" lang="en-US" altLang="zh-CN" dirty="0"/>
              <a:t>[hotfix][pulsar] </a:t>
            </a:r>
            <a:r>
              <a:rPr kumimoji="1" lang="en-US" altLang="zh-CN" dirty="0" err="1"/>
              <a:t>PulsarSource</a:t>
            </a:r>
            <a:r>
              <a:rPr kumimoji="1" lang="en-US" altLang="zh-CN" dirty="0"/>
              <a:t> consumer ack exception. (#4237)</a:t>
            </a:r>
          </a:p>
          <a:p>
            <a:pPr marL="342900" indent="-342900">
              <a:buAutoNum type="arabicPeriod"/>
            </a:pPr>
            <a:r>
              <a:rPr kumimoji="1" lang="en-US" altLang="zh-CN" dirty="0"/>
              <a:t>[</a:t>
            </a:r>
            <a:r>
              <a:rPr kumimoji="1" lang="en-US" altLang="zh-CN" dirty="0" err="1"/>
              <a:t>HiveSink</a:t>
            </a:r>
            <a:r>
              <a:rPr kumimoji="1" lang="en-US" altLang="zh-CN" dirty="0"/>
              <a:t>]Fix the risk of resource leakage. (#6721)</a:t>
            </a:r>
          </a:p>
          <a:p>
            <a:pPr marL="342900" indent="-342900">
              <a:buAutoNum type="arabicPeriod"/>
            </a:pPr>
            <a:r>
              <a:rPr kumimoji="1" lang="en-US" altLang="zh-CN" b="1" dirty="0"/>
              <a:t>fix commit </a:t>
            </a:r>
            <a:r>
              <a:rPr kumimoji="1" lang="en-US" altLang="zh-CN" b="1" dirty="0" err="1"/>
              <a:t>kafka</a:t>
            </a:r>
            <a:r>
              <a:rPr kumimoji="1" lang="en-US" altLang="zh-CN" b="1" dirty="0"/>
              <a:t> offset bug. (#3933)</a:t>
            </a:r>
          </a:p>
          <a:p>
            <a:pPr marL="342900" indent="-342900">
              <a:buAutoNum type="arabicPeriod"/>
            </a:pPr>
            <a:r>
              <a:rPr kumimoji="1" lang="en-US" altLang="zh-CN" dirty="0"/>
              <a:t>[Bug][</a:t>
            </a:r>
            <a:r>
              <a:rPr kumimoji="1" lang="en-US" altLang="zh-CN" dirty="0" err="1"/>
              <a:t>KafkaSource</a:t>
            </a:r>
            <a:r>
              <a:rPr kumimoji="1" lang="en-US" altLang="zh-CN" dirty="0"/>
              <a:t>]Failed to parse offset format (#3810)</a:t>
            </a:r>
          </a:p>
          <a:p>
            <a:pPr marL="342900" indent="-342900">
              <a:buAutoNum type="arabicPeriod"/>
            </a:pPr>
            <a:r>
              <a:rPr kumimoji="1" lang="en-US" altLang="zh-CN" dirty="0"/>
              <a:t>[Bug][Connector][</a:t>
            </a:r>
            <a:r>
              <a:rPr kumimoji="1" lang="en-US" altLang="zh-CN" dirty="0" err="1"/>
              <a:t>FileBase</a:t>
            </a:r>
            <a:r>
              <a:rPr kumimoji="1" lang="en-US" altLang="zh-CN" dirty="0"/>
              <a:t>]Parquet reader parsing array type exception. (#4457)</a:t>
            </a:r>
          </a:p>
          <a:p>
            <a:pPr marL="342900" indent="-342900">
              <a:buAutoNum type="arabicPeriod"/>
            </a:pPr>
            <a:r>
              <a:rPr kumimoji="1" lang="en-US" altLang="zh-CN" b="1" dirty="0"/>
              <a:t>[Bug][Connector-v2][</a:t>
            </a:r>
            <a:r>
              <a:rPr kumimoji="1" lang="en-US" altLang="zh-CN" b="1" dirty="0" err="1"/>
              <a:t>KafkaSource</a:t>
            </a:r>
            <a:r>
              <a:rPr kumimoji="1" lang="en-US" altLang="zh-CN" b="1" dirty="0"/>
              <a:t>]Fix </a:t>
            </a:r>
            <a:r>
              <a:rPr kumimoji="1" lang="en-US" altLang="zh-CN" b="1" dirty="0" err="1"/>
              <a:t>KafkaConsumerThread</a:t>
            </a:r>
            <a:r>
              <a:rPr kumimoji="1" lang="en-US" altLang="zh-CN" b="1" dirty="0"/>
              <a:t> exit caused by commit offset error. (#4379)</a:t>
            </a:r>
          </a:p>
          <a:p>
            <a:pPr marL="342900" indent="-342900">
              <a:buAutoNum type="arabicPeriod"/>
            </a:pPr>
            <a:r>
              <a:rPr kumimoji="1" lang="en-US" altLang="zh-CN" dirty="0"/>
              <a:t>Fix NPE when starting from checkpoint. (#3904)</a:t>
            </a:r>
          </a:p>
          <a:p>
            <a:pPr marL="342900" indent="-342900">
              <a:buAutoNum type="arabicPeriod"/>
            </a:pPr>
            <a:r>
              <a:rPr kumimoji="1" lang="en-US" altLang="zh-CN" dirty="0"/>
              <a:t>[Hotfix][Connector-V2][Kafka] Fix the bug that </a:t>
            </a:r>
            <a:r>
              <a:rPr kumimoji="1" lang="en-US" altLang="zh-CN" dirty="0" err="1"/>
              <a:t>kafka</a:t>
            </a:r>
            <a:r>
              <a:rPr kumimoji="1" lang="en-US" altLang="zh-CN" dirty="0"/>
              <a:t> consumer is not close. (#3836)</a:t>
            </a:r>
          </a:p>
        </p:txBody>
      </p:sp>
    </p:spTree>
    <p:extLst>
      <p:ext uri="{BB962C8B-B14F-4D97-AF65-F5344CB8AC3E}">
        <p14:creationId xmlns:p14="http://schemas.microsoft.com/office/powerpoint/2010/main" val="4119700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矩形: 圆角 88"/>
          <p:cNvSpPr/>
          <p:nvPr/>
        </p:nvSpPr>
        <p:spPr>
          <a:xfrm>
            <a:off x="0" y="-32946"/>
            <a:ext cx="12192000" cy="6890945"/>
          </a:xfrm>
          <a:prstGeom prst="roundRect">
            <a:avLst>
              <a:gd name="adj" fmla="val 0"/>
            </a:avLst>
          </a:prstGeom>
          <a:solidFill>
            <a:srgbClr val="161C2A"/>
          </a:solidFill>
          <a:ln w="12700" cap="rnd" cmpd="sng" algn="ctr">
            <a:noFill/>
            <a:prstDash val="solid"/>
            <a:round/>
          </a:ln>
          <a:effectLst>
            <a:outerShdw blurRad="254000" dist="127000" algn="ctr" rotWithShape="0">
              <a:srgbClr val="01857C">
                <a:alpha val="20000"/>
              </a:srgb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r"/>
            <a:endParaRPr lang="zh-CN" altLang="en-US" b="1" kern="0">
              <a:noFill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212894" y="2508368"/>
            <a:ext cx="1183083" cy="279136"/>
            <a:chOff x="9906371" y="3180026"/>
            <a:chExt cx="1990145" cy="469554"/>
          </a:xfrm>
          <a:solidFill>
            <a:schemeClr val="bg1"/>
          </a:solidFill>
        </p:grpSpPr>
        <p:sp>
          <p:nvSpPr>
            <p:cNvPr id="37" name="平行四边形 36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平行四边形 37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平行四边形 38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平行四边形 39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平行四边形 40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直角三角形 41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直角三角形 42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812540" y="2683042"/>
            <a:ext cx="5867822" cy="1491916"/>
            <a:chOff x="2422187" y="2478061"/>
            <a:chExt cx="6157482" cy="1491916"/>
          </a:xfrm>
        </p:grpSpPr>
        <p:sp>
          <p:nvSpPr>
            <p:cNvPr id="63" name="矩形 62"/>
            <p:cNvSpPr/>
            <p:nvPr/>
          </p:nvSpPr>
          <p:spPr>
            <a:xfrm>
              <a:off x="3635946" y="3224018"/>
              <a:ext cx="601266" cy="45719"/>
            </a:xfrm>
            <a:prstGeom prst="rect">
              <a:avLst/>
            </a:prstGeom>
            <a:solidFill>
              <a:srgbClr val="BECDD6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422187" y="2617139"/>
              <a:ext cx="1213759" cy="1213760"/>
              <a:chOff x="3335150" y="3314633"/>
              <a:chExt cx="1764867" cy="1764868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3472445" y="3451928"/>
                <a:ext cx="1490277" cy="1490278"/>
              </a:xfrm>
              <a:prstGeom prst="ellipse">
                <a:avLst/>
              </a:prstGeom>
              <a:gradFill>
                <a:gsLst>
                  <a:gs pos="0">
                    <a:srgbClr val="657587"/>
                  </a:gs>
                  <a:gs pos="53000">
                    <a:srgbClr val="6C889D"/>
                  </a:gs>
                  <a:gs pos="100000">
                    <a:srgbClr val="75A3BA"/>
                  </a:gs>
                </a:gsLst>
                <a:lin ang="14400000" scaled="0"/>
              </a:gradFill>
              <a:ln w="12700" cap="rnd" cmpd="sng" algn="ctr">
                <a:noFill/>
                <a:prstDash val="solid"/>
                <a:round/>
              </a:ln>
              <a:effectLst>
                <a:outerShdw blurRad="304800" dist="127000" algn="ctr" rotWithShape="0">
                  <a:schemeClr val="bg1">
                    <a:alpha val="20000"/>
                  </a:schemeClr>
                </a:outerShdw>
              </a:effectLst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normAutofit/>
              </a:bodyPr>
              <a:lstStyle/>
              <a:p>
                <a:pPr algn="ctr"/>
                <a:r>
                  <a:rPr lang="en-US" altLang="zh-CN" sz="3200" b="1" kern="0" dirty="0">
                    <a:solidFill>
                      <a:srgbClr val="D4DBDF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04</a:t>
                </a:r>
                <a:endParaRPr lang="zh-CN" altLang="en-US" sz="3200" b="1" kern="0" dirty="0">
                  <a:solidFill>
                    <a:srgbClr val="D4DBDF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335150" y="3314633"/>
                <a:ext cx="1764867" cy="1764868"/>
              </a:xfrm>
              <a:prstGeom prst="ellipse">
                <a:avLst/>
              </a:prstGeom>
              <a:noFill/>
              <a:ln w="50800">
                <a:solidFill>
                  <a:srgbClr val="739DB4">
                    <a:alpha val="25000"/>
                  </a:srgbClr>
                </a:solidFill>
              </a:ln>
              <a:effectLst>
                <a:outerShdw blurRad="304800" dist="50800" dir="5400000" algn="ctr" rotWithShape="0">
                  <a:schemeClr val="bg1">
                    <a:alpha val="4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" name="矩形: 圆角 52"/>
            <p:cNvSpPr/>
            <p:nvPr/>
          </p:nvSpPr>
          <p:spPr>
            <a:xfrm>
              <a:off x="4126832" y="2478061"/>
              <a:ext cx="4452837" cy="1491916"/>
            </a:xfrm>
            <a:prstGeom prst="roundRect">
              <a:avLst/>
            </a:prstGeom>
            <a:solidFill>
              <a:srgbClr val="01C8C1"/>
            </a:solidFill>
            <a:ln w="12700" cap="rnd" cmpd="sng" algn="ctr">
              <a:noFill/>
              <a:prstDash val="solid"/>
              <a:round/>
            </a:ln>
            <a:effectLst>
              <a:outerShdw blurRad="304800" dist="127000" algn="ctr" rotWithShape="0">
                <a:srgbClr val="01C8C1">
                  <a:alpha val="20000"/>
                </a:srgbClr>
              </a:outerShdw>
            </a:effectLst>
          </p:spPr>
          <p:txBody>
            <a:bodyPr rot="0" spcFirstLastPara="0" vert="horz" wrap="square" lIns="0" tIns="0" rIns="0" bIns="0" numCol="1" spcCol="0" rtlCol="0" fromWordArt="0" anchor="ctr" anchorCtr="0" forceAA="0" compatLnSpc="1">
              <a:normAutofit/>
            </a:bodyPr>
            <a:lstStyle/>
            <a:p>
              <a:pPr algn="r"/>
              <a:endParaRPr lang="zh-CN" altLang="en-US" b="1" kern="0">
                <a:noFill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4178879" y="2961323"/>
              <a:ext cx="3445010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3200" b="0" i="0" dirty="0">
                  <a:solidFill>
                    <a:srgbClr val="000000"/>
                  </a:solidFill>
                  <a:effectLst/>
                  <a:latin typeface="Lucida Grande" panose="020B0600040502020204" pitchFamily="34" charset="0"/>
                </a:rPr>
                <a:t>监控和运维自动化</a:t>
              </a:r>
              <a:endParaRPr lang="zh-CN" altLang="en-US" sz="3200" b="1" dirty="0">
                <a:solidFill>
                  <a:srgbClr val="161C2A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228468" y="3941457"/>
            <a:ext cx="2607057" cy="615108"/>
            <a:chOff x="9906371" y="3180026"/>
            <a:chExt cx="1990145" cy="469554"/>
          </a:xfrm>
          <a:solidFill>
            <a:srgbClr val="7096AB">
              <a:alpha val="20000"/>
            </a:srgbClr>
          </a:solidFill>
        </p:grpSpPr>
        <p:sp>
          <p:nvSpPr>
            <p:cNvPr id="56" name="平行四边形 55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平行四边形 56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平行四边形 57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平行四边形 58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平行四边形 59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直角三角形 60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直角三角形 61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-232012" y="147490"/>
            <a:ext cx="2087161" cy="492444"/>
            <a:chOff x="9906371" y="3180026"/>
            <a:chExt cx="1990145" cy="469554"/>
          </a:xfrm>
          <a:solidFill>
            <a:srgbClr val="01C8C1">
              <a:alpha val="20000"/>
            </a:srgbClr>
          </a:solidFill>
        </p:grpSpPr>
        <p:sp>
          <p:nvSpPr>
            <p:cNvPr id="66" name="平行四边形 65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平行四边形 66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平行四边形 67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平行四边形 68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平行四边形 69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直角三角形 70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直角三角形 71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0275576" y="6240463"/>
            <a:ext cx="1836454" cy="433292"/>
            <a:chOff x="9906371" y="3180026"/>
            <a:chExt cx="1990145" cy="469554"/>
          </a:xfrm>
          <a:solidFill>
            <a:schemeClr val="bg1">
              <a:alpha val="12000"/>
            </a:schemeClr>
          </a:solidFill>
        </p:grpSpPr>
        <p:sp>
          <p:nvSpPr>
            <p:cNvPr id="82" name="平行四边形 81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平行四边形 82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平行四边形 83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平行四边形 84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平行四边形 85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直角三角形 86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直角三角形 87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9657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66604" y="410346"/>
            <a:ext cx="164147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3200" b="1" dirty="0">
                <a:solidFill>
                  <a:srgbClr val="2CCDC7"/>
                </a:solidFill>
              </a:rPr>
              <a:t>任务监控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2D2050C-FD05-B1A9-89E4-8A6DD1C4B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587" y="1768847"/>
            <a:ext cx="6779001" cy="429057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AABB7D9-D8C9-9651-3E58-332E43463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15" y="1768847"/>
            <a:ext cx="4759779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59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66604" y="410346"/>
            <a:ext cx="205184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3200" b="1" dirty="0">
                <a:solidFill>
                  <a:srgbClr val="2CCDC7"/>
                </a:solidFill>
              </a:rPr>
              <a:t>运维自动化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372A5F3-C3AE-0A95-E140-05EC8FD1E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094630"/>
            <a:ext cx="7772400" cy="34547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2DEE109-0C39-377B-BC54-2FC2F98AB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4549381"/>
            <a:ext cx="7772400" cy="223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79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矩形: 圆角 88"/>
          <p:cNvSpPr/>
          <p:nvPr/>
        </p:nvSpPr>
        <p:spPr>
          <a:xfrm>
            <a:off x="0" y="-32946"/>
            <a:ext cx="12192000" cy="6890945"/>
          </a:xfrm>
          <a:prstGeom prst="roundRect">
            <a:avLst>
              <a:gd name="adj" fmla="val 0"/>
            </a:avLst>
          </a:prstGeom>
          <a:solidFill>
            <a:srgbClr val="161C2A"/>
          </a:solidFill>
          <a:ln w="12700" cap="rnd" cmpd="sng" algn="ctr">
            <a:noFill/>
            <a:prstDash val="solid"/>
            <a:round/>
          </a:ln>
          <a:effectLst>
            <a:outerShdw blurRad="254000" dist="127000" algn="ctr" rotWithShape="0">
              <a:srgbClr val="01857C">
                <a:alpha val="20000"/>
              </a:srgb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r"/>
            <a:endParaRPr lang="zh-CN" altLang="en-US" b="1" kern="0">
              <a:noFill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212894" y="2508368"/>
            <a:ext cx="1183083" cy="279136"/>
            <a:chOff x="9906371" y="3180026"/>
            <a:chExt cx="1990145" cy="469554"/>
          </a:xfrm>
          <a:solidFill>
            <a:schemeClr val="bg1"/>
          </a:solidFill>
        </p:grpSpPr>
        <p:sp>
          <p:nvSpPr>
            <p:cNvPr id="37" name="平行四边形 36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平行四边形 37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平行四边形 38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平行四边形 39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平行四边形 40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直角三角形 41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直角三角形 42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812540" y="2683042"/>
            <a:ext cx="5867822" cy="1491916"/>
            <a:chOff x="2422187" y="2478061"/>
            <a:chExt cx="6157482" cy="1491916"/>
          </a:xfrm>
        </p:grpSpPr>
        <p:sp>
          <p:nvSpPr>
            <p:cNvPr id="63" name="矩形 62"/>
            <p:cNvSpPr/>
            <p:nvPr/>
          </p:nvSpPr>
          <p:spPr>
            <a:xfrm>
              <a:off x="3635946" y="3224018"/>
              <a:ext cx="601266" cy="45719"/>
            </a:xfrm>
            <a:prstGeom prst="rect">
              <a:avLst/>
            </a:prstGeom>
            <a:solidFill>
              <a:srgbClr val="BECDD6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422187" y="2617139"/>
              <a:ext cx="1213759" cy="1213760"/>
              <a:chOff x="3335150" y="3314633"/>
              <a:chExt cx="1764867" cy="1764868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3472445" y="3451928"/>
                <a:ext cx="1490277" cy="1490278"/>
              </a:xfrm>
              <a:prstGeom prst="ellipse">
                <a:avLst/>
              </a:prstGeom>
              <a:gradFill>
                <a:gsLst>
                  <a:gs pos="0">
                    <a:srgbClr val="657587"/>
                  </a:gs>
                  <a:gs pos="53000">
                    <a:srgbClr val="6C889D"/>
                  </a:gs>
                  <a:gs pos="100000">
                    <a:srgbClr val="75A3BA"/>
                  </a:gs>
                </a:gsLst>
                <a:lin ang="14400000" scaled="0"/>
              </a:gradFill>
              <a:ln w="12700" cap="rnd" cmpd="sng" algn="ctr">
                <a:noFill/>
                <a:prstDash val="solid"/>
                <a:round/>
              </a:ln>
              <a:effectLst>
                <a:outerShdw blurRad="304800" dist="127000" algn="ctr" rotWithShape="0">
                  <a:schemeClr val="bg1">
                    <a:alpha val="20000"/>
                  </a:schemeClr>
                </a:outerShdw>
              </a:effectLst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normAutofit/>
              </a:bodyPr>
              <a:lstStyle/>
              <a:p>
                <a:pPr algn="ctr"/>
                <a:r>
                  <a:rPr lang="en-US" altLang="zh-CN" sz="3200" b="1" kern="0" dirty="0">
                    <a:solidFill>
                      <a:srgbClr val="D4DBDF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05</a:t>
                </a:r>
                <a:endParaRPr lang="zh-CN" altLang="en-US" sz="3200" b="1" kern="0" dirty="0">
                  <a:solidFill>
                    <a:srgbClr val="D4DBDF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335150" y="3314633"/>
                <a:ext cx="1764867" cy="1764868"/>
              </a:xfrm>
              <a:prstGeom prst="ellipse">
                <a:avLst/>
              </a:prstGeom>
              <a:noFill/>
              <a:ln w="50800">
                <a:solidFill>
                  <a:srgbClr val="739DB4">
                    <a:alpha val="25000"/>
                  </a:srgbClr>
                </a:solidFill>
              </a:ln>
              <a:effectLst>
                <a:outerShdw blurRad="304800" dist="50800" dir="5400000" algn="ctr" rotWithShape="0">
                  <a:schemeClr val="bg1">
                    <a:alpha val="4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" name="矩形: 圆角 52"/>
            <p:cNvSpPr/>
            <p:nvPr/>
          </p:nvSpPr>
          <p:spPr>
            <a:xfrm>
              <a:off x="4126832" y="2478061"/>
              <a:ext cx="4452837" cy="1491916"/>
            </a:xfrm>
            <a:prstGeom prst="roundRect">
              <a:avLst/>
            </a:prstGeom>
            <a:solidFill>
              <a:srgbClr val="01C8C1"/>
            </a:solidFill>
            <a:ln w="12700" cap="rnd" cmpd="sng" algn="ctr">
              <a:noFill/>
              <a:prstDash val="solid"/>
              <a:round/>
            </a:ln>
            <a:effectLst>
              <a:outerShdw blurRad="304800" dist="127000" algn="ctr" rotWithShape="0">
                <a:srgbClr val="01C8C1">
                  <a:alpha val="20000"/>
                </a:srgbClr>
              </a:outerShdw>
            </a:effectLst>
          </p:spPr>
          <p:txBody>
            <a:bodyPr rot="0" spcFirstLastPara="0" vert="horz" wrap="square" lIns="0" tIns="0" rIns="0" bIns="0" numCol="1" spcCol="0" rtlCol="0" fromWordArt="0" anchor="ctr" anchorCtr="0" forceAA="0" compatLnSpc="1">
              <a:normAutofit/>
            </a:bodyPr>
            <a:lstStyle/>
            <a:p>
              <a:pPr algn="r"/>
              <a:endParaRPr lang="zh-CN" altLang="en-US" b="1" kern="0">
                <a:noFill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4178879" y="2961323"/>
              <a:ext cx="1722505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3200" b="1" dirty="0">
                  <a:solidFill>
                    <a:srgbClr val="000000"/>
                  </a:solidFill>
                  <a:latin typeface="Lucida Grande" panose="020B0600040502020204" pitchFamily="34" charset="0"/>
                </a:rPr>
                <a:t>后续规划</a:t>
              </a:r>
              <a:endParaRPr lang="zh-CN" altLang="en-US" sz="3200" b="1" dirty="0">
                <a:solidFill>
                  <a:srgbClr val="161C2A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228468" y="3941457"/>
            <a:ext cx="2607057" cy="615108"/>
            <a:chOff x="9906371" y="3180026"/>
            <a:chExt cx="1990145" cy="469554"/>
          </a:xfrm>
          <a:solidFill>
            <a:srgbClr val="7096AB">
              <a:alpha val="20000"/>
            </a:srgbClr>
          </a:solidFill>
        </p:grpSpPr>
        <p:sp>
          <p:nvSpPr>
            <p:cNvPr id="56" name="平行四边形 55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平行四边形 56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平行四边形 57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平行四边形 58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平行四边形 59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直角三角形 60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直角三角形 61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-232012" y="147490"/>
            <a:ext cx="2087161" cy="492444"/>
            <a:chOff x="9906371" y="3180026"/>
            <a:chExt cx="1990145" cy="469554"/>
          </a:xfrm>
          <a:solidFill>
            <a:srgbClr val="01C8C1">
              <a:alpha val="20000"/>
            </a:srgbClr>
          </a:solidFill>
        </p:grpSpPr>
        <p:sp>
          <p:nvSpPr>
            <p:cNvPr id="66" name="平行四边形 65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平行四边形 66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平行四边形 67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平行四边形 68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平行四边形 69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直角三角形 70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直角三角形 71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0275576" y="6240463"/>
            <a:ext cx="1836454" cy="433292"/>
            <a:chOff x="9906371" y="3180026"/>
            <a:chExt cx="1990145" cy="469554"/>
          </a:xfrm>
          <a:solidFill>
            <a:schemeClr val="bg1">
              <a:alpha val="12000"/>
            </a:schemeClr>
          </a:solidFill>
        </p:grpSpPr>
        <p:sp>
          <p:nvSpPr>
            <p:cNvPr id="82" name="平行四边形 81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平行四边形 82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平行四边形 83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平行四边形 84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平行四边形 85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直角三角形 86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直角三角形 87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4622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66604" y="410346"/>
            <a:ext cx="164147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3200" b="1" dirty="0">
                <a:solidFill>
                  <a:srgbClr val="2CCDC7"/>
                </a:solidFill>
              </a:rPr>
              <a:t>后续规划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7A10FF1-2555-948A-8778-C48364EF8763}"/>
              </a:ext>
            </a:extLst>
          </p:cNvPr>
          <p:cNvSpPr txBox="1"/>
          <p:nvPr/>
        </p:nvSpPr>
        <p:spPr>
          <a:xfrm>
            <a:off x="475498" y="1843194"/>
            <a:ext cx="3403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zh-CN" altLang="en-US" sz="2000" b="1" dirty="0">
                <a:latin typeface="+mn-ea"/>
              </a:rPr>
              <a:t>持续完善智能诊断的能力</a:t>
            </a:r>
            <a:endParaRPr kumimoji="1" lang="en-US" altLang="zh-CN" sz="2000" b="1" dirty="0">
              <a:latin typeface="+mn-ea"/>
            </a:endParaRPr>
          </a:p>
          <a:p>
            <a:pPr marL="342900" indent="-342900">
              <a:buAutoNum type="arabicPeriod"/>
            </a:pPr>
            <a:r>
              <a:rPr kumimoji="1" lang="zh-CN" altLang="en-US" sz="2000" b="1" dirty="0">
                <a:latin typeface="+mn-ea"/>
              </a:rPr>
              <a:t>上云，向容器化升级</a:t>
            </a:r>
          </a:p>
        </p:txBody>
      </p:sp>
    </p:spTree>
    <p:extLst>
      <p:ext uri="{BB962C8B-B14F-4D97-AF65-F5344CB8AC3E}">
        <p14:creationId xmlns:p14="http://schemas.microsoft.com/office/powerpoint/2010/main" val="195687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6636960" y="1045069"/>
            <a:ext cx="430887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800" b="0" i="0" dirty="0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  <a:t>数据集成平台的背景与挑战</a:t>
            </a:r>
            <a:endParaRPr lang="en-US" altLang="zh-CN" sz="2800" b="1" dirty="0">
              <a:solidFill>
                <a:srgbClr val="161C2A"/>
              </a:solidFill>
            </a:endParaRPr>
          </a:p>
        </p:txBody>
      </p:sp>
      <p:sp>
        <p:nvSpPr>
          <p:cNvPr id="4" name="对话气泡: 圆角矩形 3"/>
          <p:cNvSpPr/>
          <p:nvPr/>
        </p:nvSpPr>
        <p:spPr>
          <a:xfrm>
            <a:off x="5555041" y="1028700"/>
            <a:ext cx="586855" cy="463624"/>
          </a:xfrm>
          <a:prstGeom prst="wedgeRoundRectCallout">
            <a:avLst>
              <a:gd name="adj1" fmla="val -11844"/>
              <a:gd name="adj2" fmla="val 67319"/>
              <a:gd name="adj3" fmla="val 16667"/>
            </a:avLst>
          </a:prstGeom>
          <a:gradFill>
            <a:gsLst>
              <a:gs pos="0">
                <a:srgbClr val="657587"/>
              </a:gs>
              <a:gs pos="53000">
                <a:srgbClr val="6C889D"/>
              </a:gs>
              <a:gs pos="100000">
                <a:srgbClr val="75A3BA"/>
              </a:gs>
            </a:gsLst>
            <a:lin ang="14400000" scaled="0"/>
          </a:gradFill>
          <a:ln w="12700" cap="rnd" cmpd="sng" algn="ctr">
            <a:noFill/>
            <a:prstDash val="solid"/>
            <a:round/>
          </a:ln>
          <a:effectLst>
            <a:outerShdw blurRad="304800" dist="127000" algn="ctr" rotWithShape="0">
              <a:srgbClr val="01857C">
                <a:alpha val="20000"/>
              </a:srgb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sz="2400" b="1" kern="0" dirty="0">
                <a:solidFill>
                  <a:srgbClr val="D8DDE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01</a:t>
            </a:r>
            <a:endParaRPr lang="zh-CN" altLang="en-US" sz="2400" b="1" kern="0" dirty="0">
              <a:solidFill>
                <a:srgbClr val="D8DDE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52427" y="1656455"/>
            <a:ext cx="3519322" cy="3066990"/>
            <a:chOff x="1498214" y="1745738"/>
            <a:chExt cx="2314806" cy="2017288"/>
          </a:xfrm>
        </p:grpSpPr>
        <p:sp>
          <p:nvSpPr>
            <p:cNvPr id="15" name="椭圆 14"/>
            <p:cNvSpPr/>
            <p:nvPr/>
          </p:nvSpPr>
          <p:spPr>
            <a:xfrm>
              <a:off x="1498214" y="1745738"/>
              <a:ext cx="1556460" cy="1556460"/>
            </a:xfrm>
            <a:prstGeom prst="ellipse">
              <a:avLst/>
            </a:prstGeom>
            <a:noFill/>
            <a:ln w="203200">
              <a:solidFill>
                <a:schemeClr val="bg1">
                  <a:alpha val="53000"/>
                </a:schemeClr>
              </a:solidFill>
            </a:ln>
            <a:effectLst>
              <a:outerShdw blurRad="304800" dist="50800" dir="5400000" algn="ctr" rotWithShape="0">
                <a:schemeClr val="bg1">
                  <a:alpha val="4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2113168" y="2063174"/>
              <a:ext cx="1556460" cy="1556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50800" dir="5400000" algn="ctr" rotWithShape="0">
                <a:schemeClr val="bg1">
                  <a:alpha val="4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1969776" y="1919782"/>
              <a:ext cx="1843244" cy="1843244"/>
            </a:xfrm>
            <a:prstGeom prst="ellipse">
              <a:avLst/>
            </a:prstGeom>
            <a:noFill/>
            <a:ln w="50800">
              <a:solidFill>
                <a:schemeClr val="bg1">
                  <a:alpha val="53000"/>
                </a:schemeClr>
              </a:solidFill>
            </a:ln>
            <a:effectLst>
              <a:outerShdw blurRad="304800" dist="50800" dir="5400000" algn="ctr" rotWithShape="0">
                <a:schemeClr val="bg1">
                  <a:alpha val="4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426914" y="2985226"/>
            <a:ext cx="2975173" cy="738664"/>
          </a:xfrm>
          <a:prstGeom prst="rect">
            <a:avLst/>
          </a:prstGeom>
          <a:noFill/>
          <a:effectLst>
            <a:outerShdw blurRad="304800" dist="50800" dir="5400000" algn="ctr" rotWithShape="0">
              <a:srgbClr val="01C8C1">
                <a:alpha val="43000"/>
              </a:srgbClr>
            </a:outerShdw>
          </a:effectLst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800" b="1" dirty="0">
                <a:solidFill>
                  <a:srgbClr val="7096AB"/>
                </a:solidFill>
              </a:rPr>
              <a:t>CONTENT</a:t>
            </a:r>
            <a:endParaRPr lang="zh-CN" altLang="en-US" sz="4800" b="1" dirty="0">
              <a:solidFill>
                <a:srgbClr val="7096AB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0894847" y="5000823"/>
            <a:ext cx="1556460" cy="1556460"/>
          </a:xfrm>
          <a:prstGeom prst="ellipse">
            <a:avLst/>
          </a:prstGeom>
          <a:noFill/>
          <a:ln w="203200">
            <a:solidFill>
              <a:schemeClr val="bg1"/>
            </a:solidFill>
          </a:ln>
          <a:effectLst>
            <a:outerShdw blurRad="304800" dist="50800" dir="5400000" algn="ctr" rotWithShape="0">
              <a:schemeClr val="bg1"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636960" y="1799704"/>
            <a:ext cx="215443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800" b="0" i="0" dirty="0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  <a:t>架构演进之路</a:t>
            </a:r>
            <a:endParaRPr lang="zh-CN" altLang="en-US" sz="2800" b="1" dirty="0">
              <a:solidFill>
                <a:srgbClr val="161C2A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636960" y="2554339"/>
            <a:ext cx="329577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800" b="0" i="0" dirty="0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  <a:t>平滑迁移和性能调优</a:t>
            </a:r>
            <a:endParaRPr lang="zh-CN" altLang="en-US" sz="2800" b="1" dirty="0">
              <a:solidFill>
                <a:srgbClr val="161C2A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636960" y="3308974"/>
            <a:ext cx="287258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800" b="0" i="0" dirty="0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  <a:t>监控和运维自动化</a:t>
            </a:r>
            <a:endParaRPr lang="zh-CN" altLang="en-US" sz="2800" b="1" dirty="0">
              <a:solidFill>
                <a:srgbClr val="161C2A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636960" y="4063609"/>
            <a:ext cx="143629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CN" altLang="en-US" sz="2800" b="0" i="0" dirty="0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  <a:t>后续规划</a:t>
            </a:r>
            <a:endParaRPr lang="zh-CN" altLang="en-US" sz="2800" b="1" dirty="0">
              <a:solidFill>
                <a:srgbClr val="161C2A"/>
              </a:solidFill>
            </a:endParaRPr>
          </a:p>
        </p:txBody>
      </p:sp>
      <p:sp>
        <p:nvSpPr>
          <p:cNvPr id="24" name="对话气泡: 圆角矩形 23"/>
          <p:cNvSpPr/>
          <p:nvPr/>
        </p:nvSpPr>
        <p:spPr>
          <a:xfrm>
            <a:off x="5555041" y="1783335"/>
            <a:ext cx="586855" cy="463624"/>
          </a:xfrm>
          <a:prstGeom prst="wedgeRoundRectCallout">
            <a:avLst>
              <a:gd name="adj1" fmla="val -11844"/>
              <a:gd name="adj2" fmla="val 67319"/>
              <a:gd name="adj3" fmla="val 16667"/>
            </a:avLst>
          </a:prstGeom>
          <a:gradFill>
            <a:gsLst>
              <a:gs pos="0">
                <a:srgbClr val="657587"/>
              </a:gs>
              <a:gs pos="53000">
                <a:srgbClr val="6C889D"/>
              </a:gs>
              <a:gs pos="100000">
                <a:srgbClr val="75A3BA"/>
              </a:gs>
            </a:gsLst>
            <a:lin ang="14400000" scaled="0"/>
          </a:gradFill>
          <a:ln w="12700" cap="rnd" cmpd="sng" algn="ctr">
            <a:noFill/>
            <a:prstDash val="solid"/>
            <a:round/>
          </a:ln>
          <a:effectLst>
            <a:outerShdw blurRad="304800" dist="127000" algn="ctr" rotWithShape="0">
              <a:srgbClr val="01857C">
                <a:alpha val="20000"/>
              </a:srgb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sz="2400" b="1" kern="0" dirty="0">
                <a:solidFill>
                  <a:srgbClr val="D8DDE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02</a:t>
            </a:r>
            <a:endParaRPr lang="zh-CN" altLang="en-US" sz="2400" b="1" kern="0" dirty="0">
              <a:solidFill>
                <a:srgbClr val="D8DDE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5" name="对话气泡: 圆角矩形 24"/>
          <p:cNvSpPr/>
          <p:nvPr/>
        </p:nvSpPr>
        <p:spPr>
          <a:xfrm>
            <a:off x="5555041" y="2537970"/>
            <a:ext cx="586855" cy="463624"/>
          </a:xfrm>
          <a:prstGeom prst="wedgeRoundRectCallout">
            <a:avLst>
              <a:gd name="adj1" fmla="val -11844"/>
              <a:gd name="adj2" fmla="val 67319"/>
              <a:gd name="adj3" fmla="val 16667"/>
            </a:avLst>
          </a:prstGeom>
          <a:gradFill>
            <a:gsLst>
              <a:gs pos="0">
                <a:srgbClr val="657587"/>
              </a:gs>
              <a:gs pos="53000">
                <a:srgbClr val="6C889D"/>
              </a:gs>
              <a:gs pos="100000">
                <a:srgbClr val="75A3BA"/>
              </a:gs>
            </a:gsLst>
            <a:lin ang="14400000" scaled="0"/>
          </a:gradFill>
          <a:ln w="12700" cap="rnd" cmpd="sng" algn="ctr">
            <a:noFill/>
            <a:prstDash val="solid"/>
            <a:round/>
          </a:ln>
          <a:effectLst>
            <a:outerShdw blurRad="304800" dist="127000" algn="ctr" rotWithShape="0">
              <a:srgbClr val="01857C">
                <a:alpha val="20000"/>
              </a:srgb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sz="2400" b="1" kern="0" dirty="0">
                <a:solidFill>
                  <a:srgbClr val="D8DDE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03</a:t>
            </a:r>
            <a:endParaRPr lang="zh-CN" altLang="en-US" sz="2400" b="1" kern="0" dirty="0">
              <a:solidFill>
                <a:srgbClr val="D8DDE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6" name="对话气泡: 圆角矩形 25"/>
          <p:cNvSpPr/>
          <p:nvPr/>
        </p:nvSpPr>
        <p:spPr>
          <a:xfrm>
            <a:off x="5555041" y="3292605"/>
            <a:ext cx="586855" cy="463624"/>
          </a:xfrm>
          <a:prstGeom prst="wedgeRoundRectCallout">
            <a:avLst>
              <a:gd name="adj1" fmla="val -11844"/>
              <a:gd name="adj2" fmla="val 67319"/>
              <a:gd name="adj3" fmla="val 16667"/>
            </a:avLst>
          </a:prstGeom>
          <a:gradFill>
            <a:gsLst>
              <a:gs pos="0">
                <a:srgbClr val="657587"/>
              </a:gs>
              <a:gs pos="53000">
                <a:srgbClr val="6C889D"/>
              </a:gs>
              <a:gs pos="100000">
                <a:srgbClr val="75A3BA"/>
              </a:gs>
            </a:gsLst>
            <a:lin ang="14400000" scaled="0"/>
          </a:gradFill>
          <a:ln w="12700" cap="rnd" cmpd="sng" algn="ctr">
            <a:noFill/>
            <a:prstDash val="solid"/>
            <a:round/>
          </a:ln>
          <a:effectLst>
            <a:outerShdw blurRad="304800" dist="127000" algn="ctr" rotWithShape="0">
              <a:srgbClr val="01857C">
                <a:alpha val="20000"/>
              </a:srgb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sz="2400" b="1" kern="0" dirty="0">
                <a:solidFill>
                  <a:srgbClr val="D8DDE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04</a:t>
            </a:r>
            <a:endParaRPr lang="zh-CN" altLang="en-US" sz="2400" b="1" kern="0" dirty="0">
              <a:solidFill>
                <a:srgbClr val="D8DDE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7" name="对话气泡: 圆角矩形 26"/>
          <p:cNvSpPr/>
          <p:nvPr/>
        </p:nvSpPr>
        <p:spPr>
          <a:xfrm>
            <a:off x="5555041" y="4047240"/>
            <a:ext cx="586855" cy="463624"/>
          </a:xfrm>
          <a:prstGeom prst="wedgeRoundRectCallout">
            <a:avLst>
              <a:gd name="adj1" fmla="val -11844"/>
              <a:gd name="adj2" fmla="val 67319"/>
              <a:gd name="adj3" fmla="val 16667"/>
            </a:avLst>
          </a:prstGeom>
          <a:gradFill>
            <a:gsLst>
              <a:gs pos="0">
                <a:srgbClr val="657587"/>
              </a:gs>
              <a:gs pos="53000">
                <a:srgbClr val="6C889D"/>
              </a:gs>
              <a:gs pos="100000">
                <a:srgbClr val="75A3BA"/>
              </a:gs>
            </a:gsLst>
            <a:lin ang="14400000" scaled="0"/>
          </a:gradFill>
          <a:ln w="12700" cap="rnd" cmpd="sng" algn="ctr">
            <a:noFill/>
            <a:prstDash val="solid"/>
            <a:round/>
          </a:ln>
          <a:effectLst>
            <a:outerShdw blurRad="304800" dist="127000" algn="ctr" rotWithShape="0">
              <a:srgbClr val="01857C">
                <a:alpha val="20000"/>
              </a:srgb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sz="2400" b="1" kern="0" dirty="0">
                <a:solidFill>
                  <a:srgbClr val="D8DDE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05</a:t>
            </a:r>
            <a:endParaRPr lang="zh-CN" altLang="en-US" sz="2400" b="1" kern="0" dirty="0">
              <a:solidFill>
                <a:srgbClr val="D8DDE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-370988" y="5374098"/>
            <a:ext cx="2366369" cy="2366369"/>
          </a:xfrm>
          <a:prstGeom prst="ellipse">
            <a:avLst/>
          </a:prstGeom>
          <a:noFill/>
          <a:ln w="101600">
            <a:solidFill>
              <a:schemeClr val="bg1">
                <a:alpha val="38000"/>
              </a:schemeClr>
            </a:solidFill>
          </a:ln>
          <a:effectLst>
            <a:outerShdw blurRad="304800" dist="50800" dir="5400000" algn="ctr" rotWithShape="0">
              <a:schemeClr val="bg1"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9789379" y="-682388"/>
            <a:ext cx="1057700" cy="1057700"/>
          </a:xfrm>
          <a:prstGeom prst="ellipse">
            <a:avLst/>
          </a:prstGeom>
          <a:noFill/>
          <a:ln w="203200">
            <a:solidFill>
              <a:schemeClr val="bg1"/>
            </a:solidFill>
          </a:ln>
          <a:effectLst>
            <a:outerShdw blurRad="304800" dist="50800" dir="5400000" algn="ctr" rotWithShape="0">
              <a:schemeClr val="bg1"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2455" y="775335"/>
            <a:ext cx="7358380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  <a:lumMod val="65000"/>
                </a:schemeClr>
              </a:contourClr>
            </a:sp3d>
          </a:bodyPr>
          <a:lstStyle/>
          <a:p>
            <a:pPr algn="l"/>
            <a:r>
              <a:rPr lang="zh-CN" altLang="en-US" sz="4800" b="1">
                <a:ln/>
                <a:solidFill>
                  <a:schemeClr val="accent3"/>
                </a:solidFill>
                <a:effectLst/>
              </a:rPr>
              <a:t>欢迎加入</a:t>
            </a:r>
            <a:r>
              <a:rPr lang="en-US" altLang="zh-CN" sz="4800" b="1">
                <a:ln/>
                <a:solidFill>
                  <a:schemeClr val="accent3"/>
                </a:solidFill>
                <a:effectLst/>
              </a:rPr>
              <a:t>SeaTunnel</a:t>
            </a:r>
            <a:r>
              <a:rPr lang="zh-CN" altLang="en-US" sz="4800" b="1">
                <a:ln/>
                <a:solidFill>
                  <a:schemeClr val="accent3"/>
                </a:solidFill>
                <a:effectLst/>
              </a:rPr>
              <a:t>社区</a:t>
            </a:r>
          </a:p>
        </p:txBody>
      </p:sp>
      <p:sp>
        <p:nvSpPr>
          <p:cNvPr id="3" name="矩形 2"/>
          <p:cNvSpPr/>
          <p:nvPr/>
        </p:nvSpPr>
        <p:spPr>
          <a:xfrm>
            <a:off x="8971915" y="6263640"/>
            <a:ext cx="1985010" cy="30670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1400" b="1">
                <a:solidFill>
                  <a:schemeClr val="accent3"/>
                </a:solidFill>
                <a:effectLst/>
              </a:rPr>
              <a:t>微信交流群</a:t>
            </a:r>
          </a:p>
        </p:txBody>
      </p:sp>
      <p:pic>
        <p:nvPicPr>
          <p:cNvPr id="4" name="图片 3" descr="交流群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550" y="5217795"/>
            <a:ext cx="898525" cy="8985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272145" y="4763770"/>
            <a:ext cx="3381375" cy="30670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1400" b="1">
                <a:solidFill>
                  <a:schemeClr val="accent3"/>
                </a:solidFill>
                <a:effectLst/>
              </a:rPr>
              <a:t>个人微信</a:t>
            </a:r>
          </a:p>
        </p:txBody>
      </p:sp>
      <p:sp>
        <p:nvSpPr>
          <p:cNvPr id="6" name="矩形 5"/>
          <p:cNvSpPr/>
          <p:nvPr/>
        </p:nvSpPr>
        <p:spPr>
          <a:xfrm>
            <a:off x="8272145" y="3275965"/>
            <a:ext cx="3381375" cy="30670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CN" sz="1400" b="1">
                <a:solidFill>
                  <a:schemeClr val="accent3"/>
                </a:solidFill>
                <a:effectLst/>
              </a:rPr>
              <a:t>SeaTunnel</a:t>
            </a:r>
            <a:r>
              <a:rPr lang="zh-CN" altLang="en-US" sz="1400" b="1">
                <a:solidFill>
                  <a:schemeClr val="accent3"/>
                </a:solidFill>
                <a:effectLst/>
              </a:rPr>
              <a:t>公众号</a:t>
            </a:r>
          </a:p>
        </p:txBody>
      </p:sp>
      <p:pic>
        <p:nvPicPr>
          <p:cNvPr id="7" name="图片 6" descr="ST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4840" y="2252345"/>
            <a:ext cx="898525" cy="898525"/>
          </a:xfrm>
          <a:prstGeom prst="rect">
            <a:avLst/>
          </a:prstGeom>
        </p:spPr>
      </p:pic>
      <p:pic>
        <p:nvPicPr>
          <p:cNvPr id="8" name="图片 7" descr="夕颜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8495" y="3707765"/>
            <a:ext cx="830580" cy="842010"/>
          </a:xfrm>
          <a:prstGeom prst="rect">
            <a:avLst/>
          </a:prstGeom>
        </p:spPr>
      </p:pic>
      <p:graphicFrame>
        <p:nvGraphicFramePr>
          <p:cNvPr id="11" name="Diagram 9"/>
          <p:cNvGraphicFramePr/>
          <p:nvPr/>
        </p:nvGraphicFramePr>
        <p:xfrm>
          <a:off x="-743585" y="2226310"/>
          <a:ext cx="10758805" cy="2987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4" name="图片 13" descr="ST白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79915" y="431165"/>
            <a:ext cx="899160" cy="126428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矩形: 圆角 88"/>
          <p:cNvSpPr/>
          <p:nvPr/>
        </p:nvSpPr>
        <p:spPr>
          <a:xfrm>
            <a:off x="0" y="-32946"/>
            <a:ext cx="12192000" cy="6890945"/>
          </a:xfrm>
          <a:prstGeom prst="roundRect">
            <a:avLst>
              <a:gd name="adj" fmla="val 0"/>
            </a:avLst>
          </a:prstGeom>
          <a:solidFill>
            <a:srgbClr val="161C2A"/>
          </a:solidFill>
          <a:ln w="12700" cap="rnd" cmpd="sng" algn="ctr">
            <a:noFill/>
            <a:prstDash val="solid"/>
            <a:round/>
          </a:ln>
          <a:effectLst>
            <a:outerShdw blurRad="254000" dist="127000" algn="ctr" rotWithShape="0">
              <a:srgbClr val="01857C">
                <a:alpha val="20000"/>
              </a:srgb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r"/>
            <a:endParaRPr lang="zh-CN" altLang="en-US" b="1" kern="0">
              <a:noFill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212894" y="2508368"/>
            <a:ext cx="1183083" cy="279136"/>
            <a:chOff x="9906371" y="3180026"/>
            <a:chExt cx="1990145" cy="469554"/>
          </a:xfrm>
          <a:solidFill>
            <a:schemeClr val="bg1"/>
          </a:solidFill>
        </p:grpSpPr>
        <p:sp>
          <p:nvSpPr>
            <p:cNvPr id="37" name="平行四边形 36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平行四边形 37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平行四边形 38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平行四边形 39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平行四边形 40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直角三角形 41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直角三角形 42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812539" y="2683042"/>
            <a:ext cx="7484124" cy="1491916"/>
            <a:chOff x="2422187" y="2478061"/>
            <a:chExt cx="6681117" cy="1491916"/>
          </a:xfrm>
        </p:grpSpPr>
        <p:sp>
          <p:nvSpPr>
            <p:cNvPr id="63" name="矩形 62"/>
            <p:cNvSpPr/>
            <p:nvPr/>
          </p:nvSpPr>
          <p:spPr>
            <a:xfrm>
              <a:off x="3635946" y="3224018"/>
              <a:ext cx="601266" cy="45719"/>
            </a:xfrm>
            <a:prstGeom prst="rect">
              <a:avLst/>
            </a:prstGeom>
            <a:solidFill>
              <a:srgbClr val="BECDD6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422187" y="2617139"/>
              <a:ext cx="1213759" cy="1213760"/>
              <a:chOff x="3335150" y="3314633"/>
              <a:chExt cx="1764867" cy="1764868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3472445" y="3451928"/>
                <a:ext cx="1490277" cy="1490278"/>
              </a:xfrm>
              <a:prstGeom prst="ellipse">
                <a:avLst/>
              </a:prstGeom>
              <a:gradFill>
                <a:gsLst>
                  <a:gs pos="0">
                    <a:srgbClr val="657587"/>
                  </a:gs>
                  <a:gs pos="53000">
                    <a:srgbClr val="6C889D"/>
                  </a:gs>
                  <a:gs pos="100000">
                    <a:srgbClr val="75A3BA"/>
                  </a:gs>
                </a:gsLst>
                <a:lin ang="14400000" scaled="0"/>
              </a:gradFill>
              <a:ln w="12700" cap="rnd" cmpd="sng" algn="ctr">
                <a:noFill/>
                <a:prstDash val="solid"/>
                <a:round/>
              </a:ln>
              <a:effectLst>
                <a:outerShdw blurRad="304800" dist="127000" algn="ctr" rotWithShape="0">
                  <a:schemeClr val="bg1">
                    <a:alpha val="20000"/>
                  </a:schemeClr>
                </a:outerShdw>
              </a:effectLst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normAutofit/>
              </a:bodyPr>
              <a:lstStyle/>
              <a:p>
                <a:pPr algn="ctr"/>
                <a:r>
                  <a:rPr lang="en-US" altLang="zh-CN" sz="3200" b="1" kern="0" dirty="0">
                    <a:solidFill>
                      <a:srgbClr val="D4DBDF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01</a:t>
                </a:r>
                <a:endParaRPr lang="zh-CN" altLang="en-US" sz="3200" b="1" kern="0" dirty="0">
                  <a:solidFill>
                    <a:srgbClr val="D4DBDF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335150" y="3314633"/>
                <a:ext cx="1764867" cy="1764868"/>
              </a:xfrm>
              <a:prstGeom prst="ellipse">
                <a:avLst/>
              </a:prstGeom>
              <a:noFill/>
              <a:ln w="50800">
                <a:solidFill>
                  <a:srgbClr val="739DB4">
                    <a:alpha val="25000"/>
                  </a:srgbClr>
                </a:solidFill>
              </a:ln>
              <a:effectLst>
                <a:outerShdw blurRad="304800" dist="50800" dir="5400000" algn="ctr" rotWithShape="0">
                  <a:schemeClr val="bg1">
                    <a:alpha val="4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" name="矩形: 圆角 52"/>
            <p:cNvSpPr/>
            <p:nvPr/>
          </p:nvSpPr>
          <p:spPr>
            <a:xfrm>
              <a:off x="4126832" y="2478061"/>
              <a:ext cx="4452837" cy="1491916"/>
            </a:xfrm>
            <a:prstGeom prst="roundRect">
              <a:avLst/>
            </a:prstGeom>
            <a:solidFill>
              <a:srgbClr val="01C8C1"/>
            </a:solidFill>
            <a:ln w="12700" cap="rnd" cmpd="sng" algn="ctr">
              <a:noFill/>
              <a:prstDash val="solid"/>
              <a:round/>
            </a:ln>
            <a:effectLst>
              <a:outerShdw blurRad="304800" dist="127000" algn="ctr" rotWithShape="0">
                <a:srgbClr val="01C8C1">
                  <a:alpha val="20000"/>
                </a:srgbClr>
              </a:outerShdw>
            </a:effectLst>
          </p:spPr>
          <p:txBody>
            <a:bodyPr rot="0" spcFirstLastPara="0" vert="horz" wrap="square" lIns="0" tIns="0" rIns="0" bIns="0" numCol="1" spcCol="0" rtlCol="0" fromWordArt="0" anchor="ctr" anchorCtr="0" forceAA="0" compatLnSpc="1">
              <a:normAutofit/>
            </a:bodyPr>
            <a:lstStyle/>
            <a:p>
              <a:pPr algn="r"/>
              <a:endParaRPr lang="zh-CN" altLang="en-US" b="1" kern="0">
                <a:noFill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4178879" y="2961323"/>
              <a:ext cx="4924425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3200" b="0" i="0" dirty="0">
                  <a:solidFill>
                    <a:srgbClr val="000000"/>
                  </a:solidFill>
                  <a:effectLst/>
                  <a:latin typeface="Lucida Grande" panose="020B0600040502020204" pitchFamily="34" charset="0"/>
                </a:rPr>
                <a:t>数据集成平台的背景与挑战</a:t>
              </a:r>
              <a:endParaRPr lang="zh-CN" altLang="en-US" sz="3200" b="1" dirty="0">
                <a:solidFill>
                  <a:srgbClr val="161C2A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228468" y="3941457"/>
            <a:ext cx="2607057" cy="615108"/>
            <a:chOff x="9906371" y="3180026"/>
            <a:chExt cx="1990145" cy="469554"/>
          </a:xfrm>
          <a:solidFill>
            <a:srgbClr val="7096AB">
              <a:alpha val="20000"/>
            </a:srgbClr>
          </a:solidFill>
        </p:grpSpPr>
        <p:sp>
          <p:nvSpPr>
            <p:cNvPr id="56" name="平行四边形 55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平行四边形 56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平行四边形 57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平行四边形 58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平行四边形 59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直角三角形 60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直角三角形 61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-232012" y="147490"/>
            <a:ext cx="2087161" cy="492444"/>
            <a:chOff x="9906371" y="3180026"/>
            <a:chExt cx="1990145" cy="469554"/>
          </a:xfrm>
          <a:solidFill>
            <a:srgbClr val="01C8C1">
              <a:alpha val="20000"/>
            </a:srgbClr>
          </a:solidFill>
        </p:grpSpPr>
        <p:sp>
          <p:nvSpPr>
            <p:cNvPr id="66" name="平行四边形 65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平行四边形 66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平行四边形 67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平行四边形 68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平行四边形 69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直角三角形 70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直角三角形 71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0275576" y="6240463"/>
            <a:ext cx="1836454" cy="433292"/>
            <a:chOff x="9906371" y="3180026"/>
            <a:chExt cx="1990145" cy="469554"/>
          </a:xfrm>
          <a:solidFill>
            <a:schemeClr val="bg1">
              <a:alpha val="12000"/>
            </a:schemeClr>
          </a:solidFill>
        </p:grpSpPr>
        <p:sp>
          <p:nvSpPr>
            <p:cNvPr id="82" name="平行四边形 81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平行四边形 82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平行四边形 83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平行四边形 84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平行四边形 85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直角三角形 86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直角三角形 87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66604" y="410346"/>
            <a:ext cx="164147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3200" b="1" dirty="0">
                <a:solidFill>
                  <a:srgbClr val="2CCDC7"/>
                </a:solidFill>
              </a:rPr>
              <a:t>业务场景</a:t>
            </a:r>
          </a:p>
        </p:txBody>
      </p:sp>
      <p:sp>
        <p:nvSpPr>
          <p:cNvPr id="2" name="圆角矩形 1">
            <a:extLst>
              <a:ext uri="{FF2B5EF4-FFF2-40B4-BE49-F238E27FC236}">
                <a16:creationId xmlns:a16="http://schemas.microsoft.com/office/drawing/2014/main" id="{ACB1C749-E06D-3A61-5162-6CBEE5DFE666}"/>
              </a:ext>
            </a:extLst>
          </p:cNvPr>
          <p:cNvSpPr/>
          <p:nvPr/>
        </p:nvSpPr>
        <p:spPr>
          <a:xfrm>
            <a:off x="6748863" y="2471208"/>
            <a:ext cx="780007" cy="45407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二手</a:t>
            </a:r>
            <a:endParaRPr kumimoji="1" lang="en-US" altLang="zh-CN" sz="16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kumimoji="1" lang="zh-CN" altLang="en-US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市场</a:t>
            </a:r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CBF5E903-4AF4-4EC7-1D15-244A25E804D0}"/>
              </a:ext>
            </a:extLst>
          </p:cNvPr>
          <p:cNvSpPr/>
          <p:nvPr/>
        </p:nvSpPr>
        <p:spPr>
          <a:xfrm>
            <a:off x="3472868" y="2471337"/>
            <a:ext cx="639763" cy="45407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招聘</a:t>
            </a:r>
            <a:endParaRPr kumimoji="1" lang="en-US" altLang="zh-CN" sz="16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5DA06034-FC8B-A86D-463A-2961B97266B4}"/>
              </a:ext>
            </a:extLst>
          </p:cNvPr>
          <p:cNvSpPr/>
          <p:nvPr/>
        </p:nvSpPr>
        <p:spPr>
          <a:xfrm>
            <a:off x="4599656" y="2471208"/>
            <a:ext cx="639763" cy="45407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房产</a:t>
            </a:r>
            <a:endParaRPr kumimoji="1" lang="en-US" altLang="zh-CN" sz="16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8083CC65-59D5-1A6E-546A-88CB0B3C224D}"/>
              </a:ext>
            </a:extLst>
          </p:cNvPr>
          <p:cNvSpPr/>
          <p:nvPr/>
        </p:nvSpPr>
        <p:spPr>
          <a:xfrm>
            <a:off x="5647475" y="2471208"/>
            <a:ext cx="856864" cy="45407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二手车</a:t>
            </a: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DB610ADE-4139-5974-EB75-3C5E7EF73A3C}"/>
              </a:ext>
            </a:extLst>
          </p:cNvPr>
          <p:cNvSpPr/>
          <p:nvPr/>
        </p:nvSpPr>
        <p:spPr>
          <a:xfrm>
            <a:off x="7773394" y="2460578"/>
            <a:ext cx="780007" cy="45407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本地</a:t>
            </a:r>
            <a:endParaRPr kumimoji="1" lang="en-US" altLang="zh-CN" sz="16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kumimoji="1" lang="zh-CN" altLang="en-US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服务</a:t>
            </a: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0F86AF33-AC4E-10DB-2225-AB0A037E189C}"/>
              </a:ext>
            </a:extLst>
          </p:cNvPr>
          <p:cNvSpPr/>
          <p:nvPr/>
        </p:nvSpPr>
        <p:spPr>
          <a:xfrm>
            <a:off x="8797925" y="2471208"/>
            <a:ext cx="735313" cy="45407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信息安全</a:t>
            </a:r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94D87E9A-6F23-2A8B-4ECB-F758C7440D52}"/>
              </a:ext>
            </a:extLst>
          </p:cNvPr>
          <p:cNvSpPr/>
          <p:nvPr/>
        </p:nvSpPr>
        <p:spPr>
          <a:xfrm>
            <a:off x="1596982" y="2320375"/>
            <a:ext cx="9076274" cy="730169"/>
          </a:xfrm>
          <a:prstGeom prst="roundRect">
            <a:avLst/>
          </a:prstGeom>
          <a:noFill/>
          <a:ln w="1270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DEC249B-0F4B-B716-3A95-161A999F406F}"/>
              </a:ext>
            </a:extLst>
          </p:cNvPr>
          <p:cNvSpPr txBox="1"/>
          <p:nvPr/>
        </p:nvSpPr>
        <p:spPr>
          <a:xfrm>
            <a:off x="1760411" y="2524536"/>
            <a:ext cx="1304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数据来源</a:t>
            </a:r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893E2754-F825-AA7A-177C-15CC9D667A86}"/>
              </a:ext>
            </a:extLst>
          </p:cNvPr>
          <p:cNvSpPr/>
          <p:nvPr/>
        </p:nvSpPr>
        <p:spPr>
          <a:xfrm>
            <a:off x="1596982" y="3345783"/>
            <a:ext cx="9076274" cy="47064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数据集成平台</a:t>
            </a:r>
            <a:r>
              <a:rPr kumimoji="1" lang="en-US" altLang="zh-CN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CN" altLang="en-US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收集，分发，存储</a:t>
            </a:r>
            <a:r>
              <a:rPr kumimoji="1" lang="en-US" altLang="zh-CN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E6906E8F-1C1C-4A88-CCA0-33141D2A1B20}"/>
              </a:ext>
            </a:extLst>
          </p:cNvPr>
          <p:cNvSpPr/>
          <p:nvPr/>
        </p:nvSpPr>
        <p:spPr>
          <a:xfrm>
            <a:off x="9792200" y="2460003"/>
            <a:ext cx="735313" cy="45407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基础服务</a:t>
            </a:r>
          </a:p>
        </p:txBody>
      </p:sp>
      <p:sp>
        <p:nvSpPr>
          <p:cNvPr id="15" name="上箭头 14">
            <a:extLst>
              <a:ext uri="{FF2B5EF4-FFF2-40B4-BE49-F238E27FC236}">
                <a16:creationId xmlns:a16="http://schemas.microsoft.com/office/drawing/2014/main" id="{47A638E4-D8F5-E158-44C0-5C408C93435F}"/>
              </a:ext>
            </a:extLst>
          </p:cNvPr>
          <p:cNvSpPr/>
          <p:nvPr/>
        </p:nvSpPr>
        <p:spPr>
          <a:xfrm rot="10800000">
            <a:off x="6500813" y="3823366"/>
            <a:ext cx="261257" cy="371299"/>
          </a:xfrm>
          <a:prstGeom prst="up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/>
          </a:p>
        </p:txBody>
      </p:sp>
      <p:sp>
        <p:nvSpPr>
          <p:cNvPr id="17" name="上箭头 16">
            <a:extLst>
              <a:ext uri="{FF2B5EF4-FFF2-40B4-BE49-F238E27FC236}">
                <a16:creationId xmlns:a16="http://schemas.microsoft.com/office/drawing/2014/main" id="{1F521EA3-011A-7B8E-7543-9B9F77E01F5F}"/>
              </a:ext>
            </a:extLst>
          </p:cNvPr>
          <p:cNvSpPr/>
          <p:nvPr/>
        </p:nvSpPr>
        <p:spPr>
          <a:xfrm rot="10800000">
            <a:off x="9727463" y="3831707"/>
            <a:ext cx="261257" cy="371301"/>
          </a:xfrm>
          <a:prstGeom prst="up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/>
          </a:p>
        </p:txBody>
      </p:sp>
      <p:sp>
        <p:nvSpPr>
          <p:cNvPr id="18" name="上箭头 17">
            <a:extLst>
              <a:ext uri="{FF2B5EF4-FFF2-40B4-BE49-F238E27FC236}">
                <a16:creationId xmlns:a16="http://schemas.microsoft.com/office/drawing/2014/main" id="{21D6B7D7-F98C-9B38-EFEE-7A620A7FE805}"/>
              </a:ext>
            </a:extLst>
          </p:cNvPr>
          <p:cNvSpPr/>
          <p:nvPr/>
        </p:nvSpPr>
        <p:spPr>
          <a:xfrm rot="10800000">
            <a:off x="3662768" y="3070401"/>
            <a:ext cx="261257" cy="288306"/>
          </a:xfrm>
          <a:prstGeom prst="up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/>
          </a:p>
        </p:txBody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B311AB73-D947-03D9-1E42-D511BB021931}"/>
              </a:ext>
            </a:extLst>
          </p:cNvPr>
          <p:cNvSpPr/>
          <p:nvPr/>
        </p:nvSpPr>
        <p:spPr>
          <a:xfrm>
            <a:off x="3242425" y="4317613"/>
            <a:ext cx="1125504" cy="37007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实时计算</a:t>
            </a:r>
            <a:endParaRPr kumimoji="1" lang="en-US" altLang="zh-CN" sz="16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圆角矩形 19">
            <a:extLst>
              <a:ext uri="{FF2B5EF4-FFF2-40B4-BE49-F238E27FC236}">
                <a16:creationId xmlns:a16="http://schemas.microsoft.com/office/drawing/2014/main" id="{249B74CF-9D9B-9756-51D5-8D4F82BB66F4}"/>
              </a:ext>
            </a:extLst>
          </p:cNvPr>
          <p:cNvSpPr/>
          <p:nvPr/>
        </p:nvSpPr>
        <p:spPr>
          <a:xfrm>
            <a:off x="9300529" y="4306855"/>
            <a:ext cx="1115124" cy="37129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用户画像</a:t>
            </a:r>
            <a:endParaRPr kumimoji="1" lang="en-US" altLang="zh-CN" sz="16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圆角矩形 20">
            <a:extLst>
              <a:ext uri="{FF2B5EF4-FFF2-40B4-BE49-F238E27FC236}">
                <a16:creationId xmlns:a16="http://schemas.microsoft.com/office/drawing/2014/main" id="{FF41B6DD-1CDA-090C-AEA4-90279CDE9643}"/>
              </a:ext>
            </a:extLst>
          </p:cNvPr>
          <p:cNvSpPr/>
          <p:nvPr/>
        </p:nvSpPr>
        <p:spPr>
          <a:xfrm>
            <a:off x="7548778" y="4306854"/>
            <a:ext cx="1264349" cy="37129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跨集群同步</a:t>
            </a:r>
            <a:endParaRPr kumimoji="1" lang="en-US" altLang="zh-CN" sz="16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0A1D0A0D-2AA4-8686-0199-1308223CA48C}"/>
              </a:ext>
            </a:extLst>
          </p:cNvPr>
          <p:cNvSpPr/>
          <p:nvPr/>
        </p:nvSpPr>
        <p:spPr>
          <a:xfrm>
            <a:off x="4735241" y="4306854"/>
            <a:ext cx="1125504" cy="37129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离线计算</a:t>
            </a:r>
            <a:endParaRPr kumimoji="1" lang="en-US" altLang="zh-CN" sz="16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圆角矩形 23">
            <a:extLst>
              <a:ext uri="{FF2B5EF4-FFF2-40B4-BE49-F238E27FC236}">
                <a16:creationId xmlns:a16="http://schemas.microsoft.com/office/drawing/2014/main" id="{33E0A391-687E-43A5-A639-4EC0434FA824}"/>
              </a:ext>
            </a:extLst>
          </p:cNvPr>
          <p:cNvSpPr/>
          <p:nvPr/>
        </p:nvSpPr>
        <p:spPr>
          <a:xfrm>
            <a:off x="1596982" y="4194665"/>
            <a:ext cx="9076274" cy="602901"/>
          </a:xfrm>
          <a:prstGeom prst="roundRect">
            <a:avLst/>
          </a:prstGeom>
          <a:noFill/>
          <a:ln w="1270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E4BC6FF-EE6B-77DB-5FFD-75F034B6B840}"/>
              </a:ext>
            </a:extLst>
          </p:cNvPr>
          <p:cNvSpPr txBox="1"/>
          <p:nvPr/>
        </p:nvSpPr>
        <p:spPr>
          <a:xfrm>
            <a:off x="1795305" y="430739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应用场景</a:t>
            </a:r>
          </a:p>
        </p:txBody>
      </p:sp>
      <p:sp>
        <p:nvSpPr>
          <p:cNvPr id="27" name="上箭头 26">
            <a:extLst>
              <a:ext uri="{FF2B5EF4-FFF2-40B4-BE49-F238E27FC236}">
                <a16:creationId xmlns:a16="http://schemas.microsoft.com/office/drawing/2014/main" id="{ACD4DA85-AE3F-0AD2-7BBD-4E104A7B149E}"/>
              </a:ext>
            </a:extLst>
          </p:cNvPr>
          <p:cNvSpPr/>
          <p:nvPr/>
        </p:nvSpPr>
        <p:spPr>
          <a:xfrm rot="10800000">
            <a:off x="8091248" y="3822613"/>
            <a:ext cx="261257" cy="375737"/>
          </a:xfrm>
          <a:prstGeom prst="up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/>
          </a:p>
        </p:txBody>
      </p:sp>
      <p:sp>
        <p:nvSpPr>
          <p:cNvPr id="28" name="上箭头 27">
            <a:extLst>
              <a:ext uri="{FF2B5EF4-FFF2-40B4-BE49-F238E27FC236}">
                <a16:creationId xmlns:a16="http://schemas.microsoft.com/office/drawing/2014/main" id="{C34E36A1-FC7C-819B-7619-B6AE93570E58}"/>
              </a:ext>
            </a:extLst>
          </p:cNvPr>
          <p:cNvSpPr/>
          <p:nvPr/>
        </p:nvSpPr>
        <p:spPr>
          <a:xfrm rot="10800000">
            <a:off x="4815707" y="3052442"/>
            <a:ext cx="261257" cy="288306"/>
          </a:xfrm>
          <a:prstGeom prst="up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/>
          </a:p>
        </p:txBody>
      </p:sp>
      <p:sp>
        <p:nvSpPr>
          <p:cNvPr id="29" name="上箭头 28">
            <a:extLst>
              <a:ext uri="{FF2B5EF4-FFF2-40B4-BE49-F238E27FC236}">
                <a16:creationId xmlns:a16="http://schemas.microsoft.com/office/drawing/2014/main" id="{8DE768DD-1680-92EB-811C-B6DF0581583E}"/>
              </a:ext>
            </a:extLst>
          </p:cNvPr>
          <p:cNvSpPr/>
          <p:nvPr/>
        </p:nvSpPr>
        <p:spPr>
          <a:xfrm rot="10800000">
            <a:off x="5945278" y="3062016"/>
            <a:ext cx="261257" cy="288306"/>
          </a:xfrm>
          <a:prstGeom prst="up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/>
          </a:p>
        </p:txBody>
      </p:sp>
      <p:sp>
        <p:nvSpPr>
          <p:cNvPr id="30" name="上箭头 29">
            <a:extLst>
              <a:ext uri="{FF2B5EF4-FFF2-40B4-BE49-F238E27FC236}">
                <a16:creationId xmlns:a16="http://schemas.microsoft.com/office/drawing/2014/main" id="{E6C5A9B2-3EFF-AE05-3F41-A4C48F6F9C35}"/>
              </a:ext>
            </a:extLst>
          </p:cNvPr>
          <p:cNvSpPr/>
          <p:nvPr/>
        </p:nvSpPr>
        <p:spPr>
          <a:xfrm rot="10800000">
            <a:off x="7037383" y="3052441"/>
            <a:ext cx="261257" cy="288306"/>
          </a:xfrm>
          <a:prstGeom prst="up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/>
          </a:p>
        </p:txBody>
      </p:sp>
      <p:sp>
        <p:nvSpPr>
          <p:cNvPr id="31" name="上箭头 30">
            <a:extLst>
              <a:ext uri="{FF2B5EF4-FFF2-40B4-BE49-F238E27FC236}">
                <a16:creationId xmlns:a16="http://schemas.microsoft.com/office/drawing/2014/main" id="{6E7165FB-9A13-913E-5027-3D0567FB1F2C}"/>
              </a:ext>
            </a:extLst>
          </p:cNvPr>
          <p:cNvSpPr/>
          <p:nvPr/>
        </p:nvSpPr>
        <p:spPr>
          <a:xfrm rot="10800000">
            <a:off x="8050325" y="3062017"/>
            <a:ext cx="261257" cy="288306"/>
          </a:xfrm>
          <a:prstGeom prst="up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/>
          </a:p>
        </p:txBody>
      </p:sp>
      <p:sp>
        <p:nvSpPr>
          <p:cNvPr id="32" name="上箭头 31">
            <a:extLst>
              <a:ext uri="{FF2B5EF4-FFF2-40B4-BE49-F238E27FC236}">
                <a16:creationId xmlns:a16="http://schemas.microsoft.com/office/drawing/2014/main" id="{1168778D-6B67-0565-83B7-0F41AF0D49CA}"/>
              </a:ext>
            </a:extLst>
          </p:cNvPr>
          <p:cNvSpPr/>
          <p:nvPr/>
        </p:nvSpPr>
        <p:spPr>
          <a:xfrm rot="10800000">
            <a:off x="9056124" y="3052442"/>
            <a:ext cx="261257" cy="288306"/>
          </a:xfrm>
          <a:prstGeom prst="up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/>
          </a:p>
        </p:txBody>
      </p:sp>
      <p:sp>
        <p:nvSpPr>
          <p:cNvPr id="33" name="上箭头 32">
            <a:extLst>
              <a:ext uri="{FF2B5EF4-FFF2-40B4-BE49-F238E27FC236}">
                <a16:creationId xmlns:a16="http://schemas.microsoft.com/office/drawing/2014/main" id="{1E914011-1E58-93EB-6905-2B6CF5F33736}"/>
              </a:ext>
            </a:extLst>
          </p:cNvPr>
          <p:cNvSpPr/>
          <p:nvPr/>
        </p:nvSpPr>
        <p:spPr>
          <a:xfrm rot="10800000">
            <a:off x="10059822" y="3062017"/>
            <a:ext cx="261257" cy="288306"/>
          </a:xfrm>
          <a:prstGeom prst="up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/>
          </a:p>
        </p:txBody>
      </p:sp>
      <p:sp>
        <p:nvSpPr>
          <p:cNvPr id="34" name="圆角矩形 33">
            <a:extLst>
              <a:ext uri="{FF2B5EF4-FFF2-40B4-BE49-F238E27FC236}">
                <a16:creationId xmlns:a16="http://schemas.microsoft.com/office/drawing/2014/main" id="{99B9CC86-5F75-865E-5158-A1FC9A2A02AA}"/>
              </a:ext>
            </a:extLst>
          </p:cNvPr>
          <p:cNvSpPr/>
          <p:nvPr/>
        </p:nvSpPr>
        <p:spPr>
          <a:xfrm>
            <a:off x="6135119" y="4316389"/>
            <a:ext cx="992647" cy="3713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OLAP</a:t>
            </a:r>
          </a:p>
        </p:txBody>
      </p:sp>
      <p:sp>
        <p:nvSpPr>
          <p:cNvPr id="35" name="上箭头 34">
            <a:extLst>
              <a:ext uri="{FF2B5EF4-FFF2-40B4-BE49-F238E27FC236}">
                <a16:creationId xmlns:a16="http://schemas.microsoft.com/office/drawing/2014/main" id="{D108E64D-F10C-1FA9-CFDF-493D4A04966C}"/>
              </a:ext>
            </a:extLst>
          </p:cNvPr>
          <p:cNvSpPr/>
          <p:nvPr/>
        </p:nvSpPr>
        <p:spPr>
          <a:xfrm rot="10800000">
            <a:off x="5167364" y="3838777"/>
            <a:ext cx="261257" cy="371299"/>
          </a:xfrm>
          <a:prstGeom prst="up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/>
          </a:p>
        </p:txBody>
      </p:sp>
      <p:sp>
        <p:nvSpPr>
          <p:cNvPr id="36" name="上箭头 35">
            <a:extLst>
              <a:ext uri="{FF2B5EF4-FFF2-40B4-BE49-F238E27FC236}">
                <a16:creationId xmlns:a16="http://schemas.microsoft.com/office/drawing/2014/main" id="{6F280AFF-A58D-67A2-F71E-6AE90C19D5F1}"/>
              </a:ext>
            </a:extLst>
          </p:cNvPr>
          <p:cNvSpPr/>
          <p:nvPr/>
        </p:nvSpPr>
        <p:spPr>
          <a:xfrm rot="10800000">
            <a:off x="3634509" y="3803388"/>
            <a:ext cx="261257" cy="371299"/>
          </a:xfrm>
          <a:prstGeom prst="up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66604" y="410346"/>
            <a:ext cx="164147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3200" b="1" dirty="0">
                <a:solidFill>
                  <a:srgbClr val="2CCDC7"/>
                </a:solidFill>
              </a:rPr>
              <a:t>业务规模</a:t>
            </a:r>
          </a:p>
        </p:txBody>
      </p:sp>
      <p:sp>
        <p:nvSpPr>
          <p:cNvPr id="2" name="圆角矩形 1">
            <a:extLst>
              <a:ext uri="{FF2B5EF4-FFF2-40B4-BE49-F238E27FC236}">
                <a16:creationId xmlns:a16="http://schemas.microsoft.com/office/drawing/2014/main" id="{ED28F5BA-AA3F-EA4C-42E7-B6D0D7877A13}"/>
              </a:ext>
            </a:extLst>
          </p:cNvPr>
          <p:cNvSpPr/>
          <p:nvPr/>
        </p:nvSpPr>
        <p:spPr>
          <a:xfrm>
            <a:off x="1188195" y="2640242"/>
            <a:ext cx="2872814" cy="157751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日均处理</a:t>
            </a:r>
            <a:endParaRPr kumimoji="1" lang="en-US" altLang="zh-CN" sz="24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kumimoji="1" lang="zh-CN" altLang="en-US" sz="24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消息数：</a:t>
            </a:r>
            <a:r>
              <a:rPr kumimoji="1" lang="en-US" altLang="zh-CN" sz="24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5000</a:t>
            </a:r>
            <a:r>
              <a:rPr kumimoji="1" lang="zh-CN" altLang="en-US" sz="24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亿</a:t>
            </a:r>
            <a:r>
              <a:rPr kumimoji="1" lang="en-US" altLang="zh-CN" sz="24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endParaRPr kumimoji="1" lang="zh-CN" altLang="en-US" sz="240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199F587D-75A9-F68D-4207-C20AC4D189F5}"/>
              </a:ext>
            </a:extLst>
          </p:cNvPr>
          <p:cNvSpPr/>
          <p:nvPr/>
        </p:nvSpPr>
        <p:spPr>
          <a:xfrm>
            <a:off x="4554442" y="2640242"/>
            <a:ext cx="2872814" cy="157751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峰值处理</a:t>
            </a:r>
            <a:endParaRPr kumimoji="1" lang="en-US" altLang="zh-CN" sz="24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kumimoji="1" lang="zh-CN" altLang="en-US" sz="24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消息数：</a:t>
            </a:r>
            <a:r>
              <a:rPr kumimoji="1" lang="en-US" altLang="zh-CN" sz="24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2000</a:t>
            </a:r>
            <a:r>
              <a:rPr kumimoji="1" lang="zh-CN" altLang="en-US" sz="24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万</a:t>
            </a:r>
            <a:r>
              <a:rPr kumimoji="1" lang="en-US" altLang="zh-CN" sz="24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endParaRPr kumimoji="1" lang="zh-CN" altLang="en-US" sz="240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F053EF21-6AA7-A6FE-6B33-D6DBF0DE9B72}"/>
              </a:ext>
            </a:extLst>
          </p:cNvPr>
          <p:cNvSpPr/>
          <p:nvPr/>
        </p:nvSpPr>
        <p:spPr>
          <a:xfrm>
            <a:off x="7985498" y="2640241"/>
            <a:ext cx="2872814" cy="157751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任务数：</a:t>
            </a:r>
            <a:r>
              <a:rPr kumimoji="1" lang="en-US" altLang="zh-CN" sz="2400" b="1" dirty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1600+</a:t>
            </a:r>
            <a:endParaRPr kumimoji="1" lang="zh-CN" altLang="en-US" sz="2400" b="1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2813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66604" y="410346"/>
            <a:ext cx="205184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3200" b="1" dirty="0">
                <a:solidFill>
                  <a:srgbClr val="2CCDC7"/>
                </a:solidFill>
              </a:rPr>
              <a:t>背景与挑战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24FB036-942D-A136-E648-138AA353C931}"/>
              </a:ext>
            </a:extLst>
          </p:cNvPr>
          <p:cNvSpPr txBox="1"/>
          <p:nvPr/>
        </p:nvSpPr>
        <p:spPr>
          <a:xfrm>
            <a:off x="383145" y="1679497"/>
            <a:ext cx="1116920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背景：</a:t>
            </a:r>
            <a:endParaRPr lang="en-US" altLang="zh-CN" b="1" dirty="0"/>
          </a:p>
          <a:p>
            <a:r>
              <a:rPr lang="zh-CN" altLang="en-US" b="1" dirty="0"/>
              <a:t>打通不同数据源之间的数据流动和汇聚，实现数据的统一管理、流转和共享。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7C92FE8-6D3C-140E-7DD1-AEF98873B19A}"/>
              </a:ext>
            </a:extLst>
          </p:cNvPr>
          <p:cNvSpPr txBox="1"/>
          <p:nvPr/>
        </p:nvSpPr>
        <p:spPr>
          <a:xfrm>
            <a:off x="383145" y="3089659"/>
            <a:ext cx="113800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latin typeface="+mn-ea"/>
              </a:rPr>
              <a:t>挑战：</a:t>
            </a:r>
            <a:endParaRPr kumimoji="1" lang="en-US" altLang="zh-CN" sz="2400" b="1" dirty="0">
              <a:latin typeface="+mn-ea"/>
            </a:endParaRPr>
          </a:p>
          <a:p>
            <a:pPr marL="342900" indent="-342900">
              <a:buAutoNum type="arabicPeriod"/>
            </a:pPr>
            <a:r>
              <a:rPr kumimoji="1" lang="zh-CN" altLang="en-US" b="1" dirty="0">
                <a:latin typeface="+mn-ea"/>
              </a:rPr>
              <a:t>高可靠：</a:t>
            </a:r>
            <a:r>
              <a:rPr lang="zh-CN" altLang="en-US" dirty="0"/>
              <a:t>能够在各种故障情况下保持数据不丢失，保障数据一致性和任务的稳定运行。</a:t>
            </a:r>
            <a:endParaRPr kumimoji="1" lang="en-US" altLang="zh-CN" b="1" dirty="0">
              <a:latin typeface="+mn-ea"/>
            </a:endParaRPr>
          </a:p>
          <a:p>
            <a:pPr marL="342900" indent="-342900">
              <a:buAutoNum type="arabicPeriod"/>
            </a:pPr>
            <a:r>
              <a:rPr kumimoji="1" lang="zh-CN" altLang="en-US" b="1" dirty="0">
                <a:latin typeface="+mn-ea"/>
              </a:rPr>
              <a:t>高吞吐：</a:t>
            </a:r>
            <a:r>
              <a:rPr lang="zh-CN" altLang="en-US" dirty="0"/>
              <a:t>能够处理大规模数据流，实现高并发和大批量数据传输。</a:t>
            </a:r>
            <a:endParaRPr kumimoji="1" lang="en-US" altLang="zh-CN" b="1" dirty="0">
              <a:latin typeface="+mn-ea"/>
            </a:endParaRPr>
          </a:p>
          <a:p>
            <a:pPr marL="342900" indent="-342900">
              <a:buAutoNum type="arabicPeriod"/>
            </a:pPr>
            <a:r>
              <a:rPr kumimoji="1" lang="zh-CN" altLang="en-US" b="1" dirty="0">
                <a:latin typeface="+mn-ea"/>
              </a:rPr>
              <a:t>低延迟：</a:t>
            </a:r>
            <a:r>
              <a:rPr lang="zh-CN" altLang="en-US" dirty="0"/>
              <a:t>满足实时数据处理和快速响应的业务需求。</a:t>
            </a:r>
            <a:endParaRPr kumimoji="1" lang="en-US" altLang="zh-CN" b="1" dirty="0">
              <a:latin typeface="+mn-ea"/>
            </a:endParaRPr>
          </a:p>
          <a:p>
            <a:pPr marL="342900" indent="-342900">
              <a:buAutoNum type="arabicPeriod"/>
            </a:pPr>
            <a:r>
              <a:rPr kumimoji="1" lang="zh-CN" altLang="en-US" b="1" dirty="0">
                <a:latin typeface="+mn-ea"/>
              </a:rPr>
              <a:t>易维护：</a:t>
            </a:r>
            <a:r>
              <a:rPr lang="zh-CN" altLang="en-US" dirty="0"/>
              <a:t>简洁的配置和自动化的监控，减轻维护负担，便于快速发现和解决故障，确保系统的长期可用性。</a:t>
            </a:r>
            <a:endParaRPr kumimoji="1" lang="zh-CN" alt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6469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矩形: 圆角 88"/>
          <p:cNvSpPr/>
          <p:nvPr/>
        </p:nvSpPr>
        <p:spPr>
          <a:xfrm>
            <a:off x="0" y="-32946"/>
            <a:ext cx="12192000" cy="6890945"/>
          </a:xfrm>
          <a:prstGeom prst="roundRect">
            <a:avLst>
              <a:gd name="adj" fmla="val 0"/>
            </a:avLst>
          </a:prstGeom>
          <a:solidFill>
            <a:srgbClr val="161C2A"/>
          </a:solidFill>
          <a:ln w="12700" cap="rnd" cmpd="sng" algn="ctr">
            <a:noFill/>
            <a:prstDash val="solid"/>
            <a:round/>
          </a:ln>
          <a:effectLst>
            <a:outerShdw blurRad="254000" dist="127000" algn="ctr" rotWithShape="0">
              <a:srgbClr val="01857C">
                <a:alpha val="20000"/>
              </a:srgb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r"/>
            <a:endParaRPr lang="zh-CN" altLang="en-US" b="1" kern="0">
              <a:noFill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212894" y="2508368"/>
            <a:ext cx="1183083" cy="279136"/>
            <a:chOff x="9906371" y="3180026"/>
            <a:chExt cx="1990145" cy="469554"/>
          </a:xfrm>
          <a:solidFill>
            <a:schemeClr val="bg1"/>
          </a:solidFill>
        </p:grpSpPr>
        <p:sp>
          <p:nvSpPr>
            <p:cNvPr id="37" name="平行四边形 36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平行四边形 37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平行四边形 38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平行四边形 39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平行四边形 40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直角三角形 41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直角三角形 42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812540" y="2683042"/>
            <a:ext cx="5867822" cy="1491916"/>
            <a:chOff x="2422187" y="2478061"/>
            <a:chExt cx="6157482" cy="1491916"/>
          </a:xfrm>
        </p:grpSpPr>
        <p:sp>
          <p:nvSpPr>
            <p:cNvPr id="63" name="矩形 62"/>
            <p:cNvSpPr/>
            <p:nvPr/>
          </p:nvSpPr>
          <p:spPr>
            <a:xfrm>
              <a:off x="3635946" y="3224018"/>
              <a:ext cx="601266" cy="45719"/>
            </a:xfrm>
            <a:prstGeom prst="rect">
              <a:avLst/>
            </a:prstGeom>
            <a:solidFill>
              <a:srgbClr val="BECDD6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422187" y="2617139"/>
              <a:ext cx="1213759" cy="1213760"/>
              <a:chOff x="3335150" y="3314633"/>
              <a:chExt cx="1764867" cy="1764868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3472445" y="3451928"/>
                <a:ext cx="1490277" cy="1490278"/>
              </a:xfrm>
              <a:prstGeom prst="ellipse">
                <a:avLst/>
              </a:prstGeom>
              <a:gradFill>
                <a:gsLst>
                  <a:gs pos="0">
                    <a:srgbClr val="657587"/>
                  </a:gs>
                  <a:gs pos="53000">
                    <a:srgbClr val="6C889D"/>
                  </a:gs>
                  <a:gs pos="100000">
                    <a:srgbClr val="75A3BA"/>
                  </a:gs>
                </a:gsLst>
                <a:lin ang="14400000" scaled="0"/>
              </a:gradFill>
              <a:ln w="12700" cap="rnd" cmpd="sng" algn="ctr">
                <a:noFill/>
                <a:prstDash val="solid"/>
                <a:round/>
              </a:ln>
              <a:effectLst>
                <a:outerShdw blurRad="304800" dist="127000" algn="ctr" rotWithShape="0">
                  <a:schemeClr val="bg1">
                    <a:alpha val="20000"/>
                  </a:schemeClr>
                </a:outerShdw>
              </a:effectLst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normAutofit/>
              </a:bodyPr>
              <a:lstStyle/>
              <a:p>
                <a:pPr algn="ctr"/>
                <a:r>
                  <a:rPr lang="en-US" altLang="zh-CN" sz="3200" b="1" kern="0" dirty="0">
                    <a:solidFill>
                      <a:srgbClr val="D4DBDF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02</a:t>
                </a:r>
                <a:endParaRPr lang="zh-CN" altLang="en-US" sz="3200" b="1" kern="0" dirty="0">
                  <a:solidFill>
                    <a:srgbClr val="D4DBDF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335150" y="3314633"/>
                <a:ext cx="1764867" cy="1764868"/>
              </a:xfrm>
              <a:prstGeom prst="ellipse">
                <a:avLst/>
              </a:prstGeom>
              <a:noFill/>
              <a:ln w="50800">
                <a:solidFill>
                  <a:srgbClr val="739DB4">
                    <a:alpha val="25000"/>
                  </a:srgbClr>
                </a:solidFill>
              </a:ln>
              <a:effectLst>
                <a:outerShdw blurRad="304800" dist="50800" dir="5400000" algn="ctr" rotWithShape="0">
                  <a:schemeClr val="bg1">
                    <a:alpha val="4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" name="矩形: 圆角 52"/>
            <p:cNvSpPr/>
            <p:nvPr/>
          </p:nvSpPr>
          <p:spPr>
            <a:xfrm>
              <a:off x="4126832" y="2478061"/>
              <a:ext cx="4452837" cy="1491916"/>
            </a:xfrm>
            <a:prstGeom prst="roundRect">
              <a:avLst/>
            </a:prstGeom>
            <a:solidFill>
              <a:srgbClr val="01C8C1"/>
            </a:solidFill>
            <a:ln w="12700" cap="rnd" cmpd="sng" algn="ctr">
              <a:noFill/>
              <a:prstDash val="solid"/>
              <a:round/>
            </a:ln>
            <a:effectLst>
              <a:outerShdw blurRad="304800" dist="127000" algn="ctr" rotWithShape="0">
                <a:srgbClr val="01C8C1">
                  <a:alpha val="20000"/>
                </a:srgbClr>
              </a:outerShdw>
            </a:effectLst>
          </p:spPr>
          <p:txBody>
            <a:bodyPr rot="0" spcFirstLastPara="0" vert="horz" wrap="square" lIns="0" tIns="0" rIns="0" bIns="0" numCol="1" spcCol="0" rtlCol="0" fromWordArt="0" anchor="ctr" anchorCtr="0" forceAA="0" compatLnSpc="1">
              <a:normAutofit/>
            </a:bodyPr>
            <a:lstStyle/>
            <a:p>
              <a:pPr algn="r"/>
              <a:endParaRPr lang="zh-CN" altLang="en-US" b="1" kern="0">
                <a:noFill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4178879" y="2961323"/>
              <a:ext cx="2198031" cy="9848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3200" b="0" i="0" dirty="0">
                  <a:solidFill>
                    <a:srgbClr val="000000"/>
                  </a:solidFill>
                  <a:effectLst/>
                  <a:latin typeface="Lucida Grande" panose="020B0600040502020204" pitchFamily="34" charset="0"/>
                </a:rPr>
                <a:t>架构演进之路</a:t>
              </a:r>
              <a:endParaRPr lang="zh-CN" altLang="en-US" sz="3200" b="1" dirty="0">
                <a:solidFill>
                  <a:srgbClr val="161C2A"/>
                </a:solidFill>
              </a:endParaRPr>
            </a:p>
            <a:p>
              <a:endParaRPr lang="zh-CN" altLang="en-US" sz="3200" b="1" dirty="0">
                <a:solidFill>
                  <a:srgbClr val="161C2A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228468" y="3941457"/>
            <a:ext cx="2607057" cy="615108"/>
            <a:chOff x="9906371" y="3180026"/>
            <a:chExt cx="1990145" cy="469554"/>
          </a:xfrm>
          <a:solidFill>
            <a:srgbClr val="7096AB">
              <a:alpha val="20000"/>
            </a:srgbClr>
          </a:solidFill>
        </p:grpSpPr>
        <p:sp>
          <p:nvSpPr>
            <p:cNvPr id="56" name="平行四边形 55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平行四边形 56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平行四边形 57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平行四边形 58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平行四边形 59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直角三角形 60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直角三角形 61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-232012" y="147490"/>
            <a:ext cx="2087161" cy="492444"/>
            <a:chOff x="9906371" y="3180026"/>
            <a:chExt cx="1990145" cy="469554"/>
          </a:xfrm>
          <a:solidFill>
            <a:srgbClr val="01C8C1">
              <a:alpha val="20000"/>
            </a:srgbClr>
          </a:solidFill>
        </p:grpSpPr>
        <p:sp>
          <p:nvSpPr>
            <p:cNvPr id="66" name="平行四边形 65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平行四边形 66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平行四边形 67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平行四边形 68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平行四边形 69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直角三角形 70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直角三角形 71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0275576" y="6240463"/>
            <a:ext cx="1836454" cy="433292"/>
            <a:chOff x="9906371" y="3180026"/>
            <a:chExt cx="1990145" cy="469554"/>
          </a:xfrm>
          <a:solidFill>
            <a:schemeClr val="bg1">
              <a:alpha val="12000"/>
            </a:schemeClr>
          </a:solidFill>
        </p:grpSpPr>
        <p:sp>
          <p:nvSpPr>
            <p:cNvPr id="82" name="平行四边形 81"/>
            <p:cNvSpPr/>
            <p:nvPr/>
          </p:nvSpPr>
          <p:spPr>
            <a:xfrm flipH="1">
              <a:off x="990637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平行四边形 82"/>
            <p:cNvSpPr/>
            <p:nvPr/>
          </p:nvSpPr>
          <p:spPr>
            <a:xfrm flipH="1">
              <a:off x="1024490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平行四边形 83"/>
            <p:cNvSpPr/>
            <p:nvPr/>
          </p:nvSpPr>
          <p:spPr>
            <a:xfrm flipH="1">
              <a:off x="10583441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平行四边形 84"/>
            <p:cNvSpPr/>
            <p:nvPr/>
          </p:nvSpPr>
          <p:spPr>
            <a:xfrm flipH="1">
              <a:off x="10921976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平行四边形 85"/>
            <p:cNvSpPr/>
            <p:nvPr/>
          </p:nvSpPr>
          <p:spPr>
            <a:xfrm flipH="1">
              <a:off x="11260509" y="3180026"/>
              <a:ext cx="636007" cy="469554"/>
            </a:xfrm>
            <a:prstGeom prst="parallelogram">
              <a:avLst>
                <a:gd name="adj" fmla="val 875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直角三角形 86"/>
            <p:cNvSpPr/>
            <p:nvPr/>
          </p:nvSpPr>
          <p:spPr>
            <a:xfrm>
              <a:off x="9929223" y="334735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直角三角形 87"/>
            <p:cNvSpPr/>
            <p:nvPr/>
          </p:nvSpPr>
          <p:spPr>
            <a:xfrm rot="10800000">
              <a:off x="11635544" y="3180026"/>
              <a:ext cx="260972" cy="3022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9496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66604" y="410346"/>
            <a:ext cx="246221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3200" b="1" dirty="0">
                <a:solidFill>
                  <a:srgbClr val="2CCDC7"/>
                </a:solidFill>
              </a:rPr>
              <a:t>架构演进之路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0BEF2820-B447-ECEB-F116-73ECF166CD30}"/>
              </a:ext>
            </a:extLst>
          </p:cNvPr>
          <p:cNvSpPr/>
          <p:nvPr/>
        </p:nvSpPr>
        <p:spPr>
          <a:xfrm>
            <a:off x="1230243" y="4971248"/>
            <a:ext cx="1010681" cy="965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2017</a:t>
            </a:r>
            <a:endParaRPr kumimoji="1" lang="zh-CN" altLang="en-US" b="1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57FA9B93-C3A8-4301-C0C6-34E33D78495C}"/>
              </a:ext>
            </a:extLst>
          </p:cNvPr>
          <p:cNvSpPr/>
          <p:nvPr/>
        </p:nvSpPr>
        <p:spPr>
          <a:xfrm>
            <a:off x="3314474" y="4005333"/>
            <a:ext cx="1010681" cy="965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2018</a:t>
            </a:r>
            <a:endParaRPr kumimoji="1" lang="zh-CN" altLang="en-US" b="1" dirty="0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B6FD2B65-4B52-04F8-5FC8-C0EA0636127C}"/>
              </a:ext>
            </a:extLst>
          </p:cNvPr>
          <p:cNvSpPr/>
          <p:nvPr/>
        </p:nvSpPr>
        <p:spPr>
          <a:xfrm>
            <a:off x="5836586" y="3039418"/>
            <a:ext cx="1010681" cy="965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2020</a:t>
            </a:r>
            <a:endParaRPr kumimoji="1" lang="zh-CN" altLang="en-US" b="1" dirty="0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07FA382B-A716-CE71-45A9-FA7470A5CF45}"/>
              </a:ext>
            </a:extLst>
          </p:cNvPr>
          <p:cNvSpPr/>
          <p:nvPr/>
        </p:nvSpPr>
        <p:spPr>
          <a:xfrm>
            <a:off x="8358698" y="2073503"/>
            <a:ext cx="1010681" cy="965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2023</a:t>
            </a:r>
            <a:endParaRPr kumimoji="1" lang="zh-CN" altLang="en-US" b="1" dirty="0"/>
          </a:p>
        </p:txBody>
      </p:sp>
      <p:cxnSp>
        <p:nvCxnSpPr>
          <p:cNvPr id="42" name="肘形连接符 41">
            <a:extLst>
              <a:ext uri="{FF2B5EF4-FFF2-40B4-BE49-F238E27FC236}">
                <a16:creationId xmlns:a16="http://schemas.microsoft.com/office/drawing/2014/main" id="{A2F75461-0614-9069-E9E5-F64F54103A38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2240924" y="4488291"/>
            <a:ext cx="1073550" cy="965914"/>
          </a:xfrm>
          <a:prstGeom prst="bentConnector3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肘形连接符 44">
            <a:extLst>
              <a:ext uri="{FF2B5EF4-FFF2-40B4-BE49-F238E27FC236}">
                <a16:creationId xmlns:a16="http://schemas.microsoft.com/office/drawing/2014/main" id="{E2D0DAB6-A7AD-17BC-9D98-1A1A420F674D}"/>
              </a:ext>
            </a:extLst>
          </p:cNvPr>
          <p:cNvCxnSpPr>
            <a:cxnSpLocks/>
            <a:stCxn id="5" idx="6"/>
            <a:endCxn id="39" idx="2"/>
          </p:cNvCxnSpPr>
          <p:nvPr/>
        </p:nvCxnSpPr>
        <p:spPr>
          <a:xfrm flipV="1">
            <a:off x="4325155" y="3522376"/>
            <a:ext cx="1511431" cy="965915"/>
          </a:xfrm>
          <a:prstGeom prst="bentConnector3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肘形连接符 48">
            <a:extLst>
              <a:ext uri="{FF2B5EF4-FFF2-40B4-BE49-F238E27FC236}">
                <a16:creationId xmlns:a16="http://schemas.microsoft.com/office/drawing/2014/main" id="{59B86D38-F42D-137C-F468-A60CFBDCDB51}"/>
              </a:ext>
            </a:extLst>
          </p:cNvPr>
          <p:cNvCxnSpPr>
            <a:cxnSpLocks/>
          </p:cNvCxnSpPr>
          <p:nvPr/>
        </p:nvCxnSpPr>
        <p:spPr>
          <a:xfrm flipV="1">
            <a:off x="6847267" y="2595100"/>
            <a:ext cx="1511431" cy="965915"/>
          </a:xfrm>
          <a:prstGeom prst="bentConnector3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91EA7479-2A14-906F-B0B2-C66ACA516759}"/>
              </a:ext>
            </a:extLst>
          </p:cNvPr>
          <p:cNvCxnSpPr>
            <a:cxnSpLocks/>
            <a:stCxn id="40" idx="7"/>
          </p:cNvCxnSpPr>
          <p:nvPr/>
        </p:nvCxnSpPr>
        <p:spPr>
          <a:xfrm flipV="1">
            <a:off x="9221368" y="1674254"/>
            <a:ext cx="1236277" cy="54070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>
            <a:extLst>
              <a:ext uri="{FF2B5EF4-FFF2-40B4-BE49-F238E27FC236}">
                <a16:creationId xmlns:a16="http://schemas.microsoft.com/office/drawing/2014/main" id="{F0ED2634-5F7B-9F1E-9E28-4FB6834326FB}"/>
              </a:ext>
            </a:extLst>
          </p:cNvPr>
          <p:cNvSpPr txBox="1"/>
          <p:nvPr/>
        </p:nvSpPr>
        <p:spPr>
          <a:xfrm>
            <a:off x="1291216" y="460191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Flume</a:t>
            </a:r>
            <a:endParaRPr kumimoji="1" lang="zh-CN" altLang="en-US" dirty="0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BF5B10D5-3C99-79E9-53F7-23F3E7F019FC}"/>
              </a:ext>
            </a:extLst>
          </p:cNvPr>
          <p:cNvSpPr txBox="1"/>
          <p:nvPr/>
        </p:nvSpPr>
        <p:spPr>
          <a:xfrm>
            <a:off x="2970863" y="3429000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Kafka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Connect</a:t>
            </a:r>
          </a:p>
          <a:p>
            <a:pPr algn="ctr"/>
            <a:r>
              <a:rPr kumimoji="1" lang="en-US" altLang="zh-CN" dirty="0"/>
              <a:t>1.0</a:t>
            </a:r>
            <a:endParaRPr kumimoji="1" lang="zh-CN" altLang="en-US" dirty="0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2F0288A4-E4E1-D7CD-7D08-671367A4EDE4}"/>
              </a:ext>
            </a:extLst>
          </p:cNvPr>
          <p:cNvSpPr txBox="1"/>
          <p:nvPr/>
        </p:nvSpPr>
        <p:spPr>
          <a:xfrm>
            <a:off x="5492975" y="2431726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Kafka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Connect</a:t>
            </a:r>
          </a:p>
          <a:p>
            <a:pPr algn="ctr"/>
            <a:r>
              <a:rPr kumimoji="1" lang="en-US" altLang="zh-CN" dirty="0"/>
              <a:t>2.4</a:t>
            </a:r>
            <a:endParaRPr kumimoji="1" lang="zh-CN" altLang="en-US" dirty="0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93AE7F84-95EE-F634-CB3B-0C51A85BF59B}"/>
              </a:ext>
            </a:extLst>
          </p:cNvPr>
          <p:cNvSpPr txBox="1"/>
          <p:nvPr/>
        </p:nvSpPr>
        <p:spPr>
          <a:xfrm>
            <a:off x="8218156" y="1702092"/>
            <a:ext cx="1291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SeaTunnel</a:t>
            </a:r>
            <a:endParaRPr kumimoji="1" lang="zh-CN" altLang="en-US" dirty="0"/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8B5240B6-86D6-AE06-2A4B-87DF773A4087}"/>
              </a:ext>
            </a:extLst>
          </p:cNvPr>
          <p:cNvSpPr txBox="1"/>
          <p:nvPr/>
        </p:nvSpPr>
        <p:spPr>
          <a:xfrm>
            <a:off x="1066169" y="607832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kafka2Hdfs</a:t>
            </a:r>
            <a:endParaRPr kumimoji="1" lang="zh-CN" altLang="en-US" dirty="0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6D4A4647-186E-CA47-1FBF-D28A65C896EC}"/>
              </a:ext>
            </a:extLst>
          </p:cNvPr>
          <p:cNvSpPr txBox="1"/>
          <p:nvPr/>
        </p:nvSpPr>
        <p:spPr>
          <a:xfrm>
            <a:off x="3099104" y="503098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平台集成管理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F281A6B1-AAE2-3481-8F90-29A3C4A0A87D}"/>
              </a:ext>
            </a:extLst>
          </p:cNvPr>
          <p:cNvSpPr txBox="1"/>
          <p:nvPr/>
        </p:nvSpPr>
        <p:spPr>
          <a:xfrm>
            <a:off x="5448090" y="4075331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zh-CN" altLang="en-US" dirty="0"/>
              <a:t>增量负载均衡</a:t>
            </a:r>
            <a:endParaRPr kumimoji="1" lang="en-US" altLang="zh-CN" dirty="0"/>
          </a:p>
          <a:p>
            <a:pPr marL="342900" indent="-342900">
              <a:buAutoNum type="arabicPeriod"/>
            </a:pPr>
            <a:r>
              <a:rPr kumimoji="1" lang="en-US" altLang="zh-CN" dirty="0"/>
              <a:t>CDC</a:t>
            </a:r>
            <a:endParaRPr kumimoji="1" lang="zh-CN" altLang="en-US" dirty="0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3D0A028D-3AE0-8355-1F35-EFE31BEE5CD5}"/>
              </a:ext>
            </a:extLst>
          </p:cNvPr>
          <p:cNvSpPr txBox="1"/>
          <p:nvPr/>
        </p:nvSpPr>
        <p:spPr>
          <a:xfrm>
            <a:off x="7844933" y="3065184"/>
            <a:ext cx="254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zh-CN" altLang="en-US" dirty="0"/>
              <a:t>集成到实时计算平台</a:t>
            </a:r>
            <a:endParaRPr kumimoji="1" lang="en-US" altLang="zh-CN" dirty="0"/>
          </a:p>
          <a:p>
            <a:pPr marL="342900" indent="-342900">
              <a:buAutoNum type="arabicPeriod"/>
            </a:pPr>
            <a:r>
              <a:rPr kumimoji="1" lang="zh-CN" altLang="en-US" dirty="0"/>
              <a:t>扩展各种</a:t>
            </a:r>
            <a:r>
              <a:rPr kumimoji="1" lang="en-US" altLang="zh-CN" dirty="0"/>
              <a:t>Source/Sink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2508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66604" y="410346"/>
            <a:ext cx="368851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200" b="1" dirty="0">
                <a:solidFill>
                  <a:srgbClr val="2CCDC7"/>
                </a:solidFill>
              </a:rPr>
              <a:t>Kafka</a:t>
            </a:r>
            <a:r>
              <a:rPr lang="zh-CN" altLang="en-US" sz="3200" b="1" dirty="0">
                <a:solidFill>
                  <a:srgbClr val="2CCDC7"/>
                </a:solidFill>
              </a:rPr>
              <a:t> </a:t>
            </a:r>
            <a:r>
              <a:rPr lang="en-US" altLang="zh-CN" sz="3200" b="1" dirty="0">
                <a:solidFill>
                  <a:srgbClr val="2CCDC7"/>
                </a:solidFill>
              </a:rPr>
              <a:t>Connect</a:t>
            </a:r>
            <a:r>
              <a:rPr lang="zh-CN" altLang="en-US" sz="3200" b="1" dirty="0">
                <a:solidFill>
                  <a:srgbClr val="2CCDC7"/>
                </a:solidFill>
              </a:rPr>
              <a:t>架构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5CED319-E389-76D6-CD2F-9DB41A1B190E}"/>
              </a:ext>
            </a:extLst>
          </p:cNvPr>
          <p:cNvSpPr/>
          <p:nvPr/>
        </p:nvSpPr>
        <p:spPr>
          <a:xfrm>
            <a:off x="2616502" y="4192937"/>
            <a:ext cx="2880074" cy="106568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zh-CN" sz="1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72209B9-39C6-094C-9998-7A5EEEEA8D35}"/>
              </a:ext>
            </a:extLst>
          </p:cNvPr>
          <p:cNvSpPr/>
          <p:nvPr/>
        </p:nvSpPr>
        <p:spPr>
          <a:xfrm>
            <a:off x="2676393" y="4540994"/>
            <a:ext cx="1338041" cy="65671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Connector1</a:t>
            </a:r>
          </a:p>
          <a:p>
            <a:pPr algn="ctr"/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DE45764-EA78-58BB-8A22-F9B1C77511A5}"/>
              </a:ext>
            </a:extLst>
          </p:cNvPr>
          <p:cNvSpPr/>
          <p:nvPr/>
        </p:nvSpPr>
        <p:spPr>
          <a:xfrm>
            <a:off x="2731237" y="4861676"/>
            <a:ext cx="597456" cy="2670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Task1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5632F8C-5CF2-58AC-17DA-3BA4CB283828}"/>
              </a:ext>
            </a:extLst>
          </p:cNvPr>
          <p:cNvSpPr/>
          <p:nvPr/>
        </p:nvSpPr>
        <p:spPr>
          <a:xfrm>
            <a:off x="3376195" y="4861676"/>
            <a:ext cx="597456" cy="2670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Task2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3A065A3-6ECC-B829-1BC7-F9227B0D8C4F}"/>
              </a:ext>
            </a:extLst>
          </p:cNvPr>
          <p:cNvSpPr txBox="1"/>
          <p:nvPr/>
        </p:nvSpPr>
        <p:spPr>
          <a:xfrm>
            <a:off x="3328693" y="4200383"/>
            <a:ext cx="1453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Worker1</a:t>
            </a:r>
            <a:endParaRPr kumimoji="1" lang="zh-CN" altLang="en-US" sz="1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DDAA3B8-44EC-4EA4-FA5A-B5D8AD249EDD}"/>
              </a:ext>
            </a:extLst>
          </p:cNvPr>
          <p:cNvSpPr/>
          <p:nvPr/>
        </p:nvSpPr>
        <p:spPr>
          <a:xfrm>
            <a:off x="4114982" y="4542670"/>
            <a:ext cx="1331113" cy="65671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Connector2</a:t>
            </a:r>
          </a:p>
          <a:p>
            <a:pPr algn="ctr"/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D858C95-7226-D8AE-AA81-26819DCE7BCB}"/>
              </a:ext>
            </a:extLst>
          </p:cNvPr>
          <p:cNvSpPr/>
          <p:nvPr/>
        </p:nvSpPr>
        <p:spPr>
          <a:xfrm>
            <a:off x="4159994" y="4863352"/>
            <a:ext cx="612150" cy="2670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Task1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19E22F0-A590-05BE-77C6-0328A46D7EA6}"/>
              </a:ext>
            </a:extLst>
          </p:cNvPr>
          <p:cNvSpPr/>
          <p:nvPr/>
        </p:nvSpPr>
        <p:spPr>
          <a:xfrm>
            <a:off x="4814783" y="4863352"/>
            <a:ext cx="599641" cy="2670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Task2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05EEBFE-736F-A2CD-0888-5B7339FD5668}"/>
              </a:ext>
            </a:extLst>
          </p:cNvPr>
          <p:cNvSpPr/>
          <p:nvPr/>
        </p:nvSpPr>
        <p:spPr>
          <a:xfrm>
            <a:off x="5559946" y="4192937"/>
            <a:ext cx="2880074" cy="106568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zh-CN" sz="1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643D4A1-2A3F-3372-5AEE-3CE58AE305D2}"/>
              </a:ext>
            </a:extLst>
          </p:cNvPr>
          <p:cNvSpPr/>
          <p:nvPr/>
        </p:nvSpPr>
        <p:spPr>
          <a:xfrm>
            <a:off x="5619838" y="4540994"/>
            <a:ext cx="1347758" cy="65671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Connector3</a:t>
            </a:r>
          </a:p>
          <a:p>
            <a:pPr algn="ctr"/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7B89D95-CE68-9061-9417-E8F7A2B40B82}"/>
              </a:ext>
            </a:extLst>
          </p:cNvPr>
          <p:cNvSpPr/>
          <p:nvPr/>
        </p:nvSpPr>
        <p:spPr>
          <a:xfrm>
            <a:off x="5674681" y="4861676"/>
            <a:ext cx="595944" cy="2670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Task1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F9A3834-AB09-9EFF-10F9-D96CD66CA576}"/>
              </a:ext>
            </a:extLst>
          </p:cNvPr>
          <p:cNvSpPr/>
          <p:nvPr/>
        </p:nvSpPr>
        <p:spPr>
          <a:xfrm>
            <a:off x="6319639" y="4861676"/>
            <a:ext cx="593266" cy="2670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Task2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B60C52F-B584-AA63-186B-505B1BF897C0}"/>
              </a:ext>
            </a:extLst>
          </p:cNvPr>
          <p:cNvSpPr txBox="1"/>
          <p:nvPr/>
        </p:nvSpPr>
        <p:spPr>
          <a:xfrm>
            <a:off x="6272137" y="4200383"/>
            <a:ext cx="1453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Worker2</a:t>
            </a:r>
            <a:endParaRPr kumimoji="1" lang="zh-CN" altLang="en-US" sz="1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919D789-F24C-B546-94AC-D9E854F55CB7}"/>
              </a:ext>
            </a:extLst>
          </p:cNvPr>
          <p:cNvSpPr/>
          <p:nvPr/>
        </p:nvSpPr>
        <p:spPr>
          <a:xfrm>
            <a:off x="7058426" y="4542670"/>
            <a:ext cx="1347757" cy="65671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Connector4</a:t>
            </a:r>
          </a:p>
          <a:p>
            <a:pPr algn="ctr"/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C2E27EC-0330-6B95-787B-097D73C0B0F1}"/>
              </a:ext>
            </a:extLst>
          </p:cNvPr>
          <p:cNvSpPr/>
          <p:nvPr/>
        </p:nvSpPr>
        <p:spPr>
          <a:xfrm>
            <a:off x="7113270" y="4863352"/>
            <a:ext cx="612150" cy="2670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Task1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BB35129-01A1-5BEC-44F3-F8C8F7AF3B13}"/>
              </a:ext>
            </a:extLst>
          </p:cNvPr>
          <p:cNvSpPr/>
          <p:nvPr/>
        </p:nvSpPr>
        <p:spPr>
          <a:xfrm>
            <a:off x="7758227" y="4863352"/>
            <a:ext cx="599641" cy="2670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Task2</a:t>
            </a:r>
            <a:endParaRPr kumimoji="1"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C450ED0-6DEB-655D-FE60-3C2BB7914873}"/>
              </a:ext>
            </a:extLst>
          </p:cNvPr>
          <p:cNvSpPr/>
          <p:nvPr/>
        </p:nvSpPr>
        <p:spPr>
          <a:xfrm>
            <a:off x="2503230" y="2736251"/>
            <a:ext cx="6050640" cy="2987338"/>
          </a:xfrm>
          <a:prstGeom prst="rect">
            <a:avLst/>
          </a:prstGeom>
          <a:noFill/>
          <a:ln w="1905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E4C50CF-2ABC-F428-6F37-3ED790DD583B}"/>
              </a:ext>
            </a:extLst>
          </p:cNvPr>
          <p:cNvSpPr txBox="1"/>
          <p:nvPr/>
        </p:nvSpPr>
        <p:spPr>
          <a:xfrm>
            <a:off x="2616436" y="3508025"/>
            <a:ext cx="1058303" cy="3385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REST</a:t>
            </a:r>
            <a:r>
              <a:rPr kumimoji="1"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API</a:t>
            </a:r>
            <a:endParaRPr kumimoji="1" lang="zh-CN" altLang="en-US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B241D0D-25F3-5522-7D25-1A0155C2DB65}"/>
              </a:ext>
            </a:extLst>
          </p:cNvPr>
          <p:cNvSpPr txBox="1"/>
          <p:nvPr/>
        </p:nvSpPr>
        <p:spPr>
          <a:xfrm>
            <a:off x="6175874" y="3514317"/>
            <a:ext cx="2264146" cy="3385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Automatic</a:t>
            </a:r>
            <a:r>
              <a:rPr kumimoji="1"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Rebalance</a:t>
            </a:r>
            <a:endParaRPr kumimoji="1" lang="zh-CN" altLang="en-US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F10CD69-D78A-61DF-D0C5-878404CF36AE}"/>
              </a:ext>
            </a:extLst>
          </p:cNvPr>
          <p:cNvSpPr txBox="1"/>
          <p:nvPr/>
        </p:nvSpPr>
        <p:spPr>
          <a:xfrm>
            <a:off x="4014434" y="3508025"/>
            <a:ext cx="1817164" cy="3385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Automatic offset</a:t>
            </a:r>
            <a:endParaRPr kumimoji="1" lang="zh-CN" altLang="en-US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8B191AB-259A-C788-BF4D-FC7215FF4850}"/>
              </a:ext>
            </a:extLst>
          </p:cNvPr>
          <p:cNvSpPr txBox="1"/>
          <p:nvPr/>
        </p:nvSpPr>
        <p:spPr>
          <a:xfrm>
            <a:off x="4171636" y="2873346"/>
            <a:ext cx="2619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Kafka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Connect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Cluster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圆角矩形 25">
            <a:extLst>
              <a:ext uri="{FF2B5EF4-FFF2-40B4-BE49-F238E27FC236}">
                <a16:creationId xmlns:a16="http://schemas.microsoft.com/office/drawing/2014/main" id="{BB4BDD88-F457-F587-638E-33E7CC5563B3}"/>
              </a:ext>
            </a:extLst>
          </p:cNvPr>
          <p:cNvSpPr/>
          <p:nvPr/>
        </p:nvSpPr>
        <p:spPr>
          <a:xfrm>
            <a:off x="1216722" y="3584010"/>
            <a:ext cx="802761" cy="50754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WMB</a:t>
            </a:r>
            <a:endParaRPr kumimoji="1" lang="zh-CN" altLang="en-US" sz="14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圆角矩形 26">
            <a:extLst>
              <a:ext uri="{FF2B5EF4-FFF2-40B4-BE49-F238E27FC236}">
                <a16:creationId xmlns:a16="http://schemas.microsoft.com/office/drawing/2014/main" id="{2C6D170B-3141-F4C6-9C9A-7D2DCCA2D663}"/>
              </a:ext>
            </a:extLst>
          </p:cNvPr>
          <p:cNvSpPr/>
          <p:nvPr/>
        </p:nvSpPr>
        <p:spPr>
          <a:xfrm>
            <a:off x="1216722" y="4318966"/>
            <a:ext cx="802761" cy="50754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 err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binlog</a:t>
            </a:r>
            <a:endParaRPr kumimoji="1" lang="zh-CN" altLang="en-US" sz="14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圆角矩形 27">
            <a:extLst>
              <a:ext uri="{FF2B5EF4-FFF2-40B4-BE49-F238E27FC236}">
                <a16:creationId xmlns:a16="http://schemas.microsoft.com/office/drawing/2014/main" id="{8AFF35E6-C9CD-E689-323E-55A2BE6B1C02}"/>
              </a:ext>
            </a:extLst>
          </p:cNvPr>
          <p:cNvSpPr/>
          <p:nvPr/>
        </p:nvSpPr>
        <p:spPr>
          <a:xfrm>
            <a:off x="1234447" y="5053922"/>
            <a:ext cx="802761" cy="50754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file</a:t>
            </a:r>
            <a:endParaRPr kumimoji="1" lang="zh-CN" altLang="en-US" sz="14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6D38DB5-ACAE-37CD-8E40-D93179C161B3}"/>
              </a:ext>
            </a:extLst>
          </p:cNvPr>
          <p:cNvSpPr/>
          <p:nvPr/>
        </p:nvSpPr>
        <p:spPr>
          <a:xfrm>
            <a:off x="1137250" y="2736251"/>
            <a:ext cx="997156" cy="2987338"/>
          </a:xfrm>
          <a:prstGeom prst="rect">
            <a:avLst/>
          </a:prstGeom>
          <a:noFill/>
          <a:ln w="1905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圆角矩形 29">
            <a:extLst>
              <a:ext uri="{FF2B5EF4-FFF2-40B4-BE49-F238E27FC236}">
                <a16:creationId xmlns:a16="http://schemas.microsoft.com/office/drawing/2014/main" id="{EDEF6EA3-3ABC-E8A3-70A5-5E9D7ACFA1DD}"/>
              </a:ext>
            </a:extLst>
          </p:cNvPr>
          <p:cNvSpPr/>
          <p:nvPr/>
        </p:nvSpPr>
        <p:spPr>
          <a:xfrm>
            <a:off x="9111664" y="3414260"/>
            <a:ext cx="821874" cy="50754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err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Hdfs</a:t>
            </a:r>
            <a:endParaRPr kumimoji="1" lang="zh-CN" altLang="en-US" sz="16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" name="圆角矩形 30">
            <a:extLst>
              <a:ext uri="{FF2B5EF4-FFF2-40B4-BE49-F238E27FC236}">
                <a16:creationId xmlns:a16="http://schemas.microsoft.com/office/drawing/2014/main" id="{D2100269-91FE-19A3-3BFC-D772D2FDF4F2}"/>
              </a:ext>
            </a:extLst>
          </p:cNvPr>
          <p:cNvSpPr/>
          <p:nvPr/>
        </p:nvSpPr>
        <p:spPr>
          <a:xfrm>
            <a:off x="9119728" y="4596319"/>
            <a:ext cx="813810" cy="50754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CK</a:t>
            </a:r>
            <a:endParaRPr kumimoji="1" lang="zh-CN" altLang="en-US" sz="16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" name="圆角矩形 31">
            <a:extLst>
              <a:ext uri="{FF2B5EF4-FFF2-40B4-BE49-F238E27FC236}">
                <a16:creationId xmlns:a16="http://schemas.microsoft.com/office/drawing/2014/main" id="{A84B13EA-98D9-991E-0996-C691F72E4FCA}"/>
              </a:ext>
            </a:extLst>
          </p:cNvPr>
          <p:cNvSpPr/>
          <p:nvPr/>
        </p:nvSpPr>
        <p:spPr>
          <a:xfrm>
            <a:off x="9096856" y="5145450"/>
            <a:ext cx="836682" cy="50754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ES</a:t>
            </a:r>
            <a:endParaRPr kumimoji="1" lang="zh-CN" altLang="en-US" sz="16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2E91CC91-8234-009B-4999-F5B22AB06DBD}"/>
              </a:ext>
            </a:extLst>
          </p:cNvPr>
          <p:cNvSpPr/>
          <p:nvPr/>
        </p:nvSpPr>
        <p:spPr>
          <a:xfrm>
            <a:off x="9000252" y="2736251"/>
            <a:ext cx="1052097" cy="2987338"/>
          </a:xfrm>
          <a:prstGeom prst="rect">
            <a:avLst/>
          </a:prstGeom>
          <a:noFill/>
          <a:ln w="1905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/>
          </a:p>
        </p:txBody>
      </p:sp>
      <p:sp>
        <p:nvSpPr>
          <p:cNvPr id="34" name="圆角矩形 33">
            <a:extLst>
              <a:ext uri="{FF2B5EF4-FFF2-40B4-BE49-F238E27FC236}">
                <a16:creationId xmlns:a16="http://schemas.microsoft.com/office/drawing/2014/main" id="{65FB704C-A3DD-2C03-A21A-0A1C30680B55}"/>
              </a:ext>
            </a:extLst>
          </p:cNvPr>
          <p:cNvSpPr/>
          <p:nvPr/>
        </p:nvSpPr>
        <p:spPr>
          <a:xfrm>
            <a:off x="2408710" y="5946559"/>
            <a:ext cx="6145161" cy="45228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Pipeline</a:t>
            </a:r>
            <a:endParaRPr kumimoji="1" lang="zh-CN" alt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5" name="圆角矩形 34">
            <a:extLst>
              <a:ext uri="{FF2B5EF4-FFF2-40B4-BE49-F238E27FC236}">
                <a16:creationId xmlns:a16="http://schemas.microsoft.com/office/drawing/2014/main" id="{1634D462-5CBF-BB7E-FF58-6AFC26AE5037}"/>
              </a:ext>
            </a:extLst>
          </p:cNvPr>
          <p:cNvSpPr/>
          <p:nvPr/>
        </p:nvSpPr>
        <p:spPr>
          <a:xfrm>
            <a:off x="1137250" y="5939618"/>
            <a:ext cx="1030736" cy="45228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Source</a:t>
            </a:r>
            <a:endParaRPr kumimoji="1" lang="zh-CN" alt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" name="圆角矩形 35">
            <a:extLst>
              <a:ext uri="{FF2B5EF4-FFF2-40B4-BE49-F238E27FC236}">
                <a16:creationId xmlns:a16="http://schemas.microsoft.com/office/drawing/2014/main" id="{CBC3F2AE-A66C-B93B-CA19-5C2B170C9360}"/>
              </a:ext>
            </a:extLst>
          </p:cNvPr>
          <p:cNvSpPr/>
          <p:nvPr/>
        </p:nvSpPr>
        <p:spPr>
          <a:xfrm>
            <a:off x="9022325" y="5939617"/>
            <a:ext cx="1030024" cy="45228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Sink</a:t>
            </a:r>
            <a:endParaRPr kumimoji="1" lang="zh-CN" alt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7" name="右箭头 36">
            <a:extLst>
              <a:ext uri="{FF2B5EF4-FFF2-40B4-BE49-F238E27FC236}">
                <a16:creationId xmlns:a16="http://schemas.microsoft.com/office/drawing/2014/main" id="{30DADB91-57C1-586D-F6F9-1155D14205F4}"/>
              </a:ext>
            </a:extLst>
          </p:cNvPr>
          <p:cNvSpPr/>
          <p:nvPr/>
        </p:nvSpPr>
        <p:spPr>
          <a:xfrm>
            <a:off x="2147642" y="3814644"/>
            <a:ext cx="368246" cy="5075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右箭头 37">
            <a:extLst>
              <a:ext uri="{FF2B5EF4-FFF2-40B4-BE49-F238E27FC236}">
                <a16:creationId xmlns:a16="http://schemas.microsoft.com/office/drawing/2014/main" id="{43EEEF7E-07B4-E705-2BF9-78100C9D3BC2}"/>
              </a:ext>
            </a:extLst>
          </p:cNvPr>
          <p:cNvSpPr/>
          <p:nvPr/>
        </p:nvSpPr>
        <p:spPr>
          <a:xfrm>
            <a:off x="8540566" y="3846579"/>
            <a:ext cx="459686" cy="5075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845A2078-CE8D-AE09-3139-79489F7E6CF0}"/>
              </a:ext>
            </a:extLst>
          </p:cNvPr>
          <p:cNvSpPr/>
          <p:nvPr/>
        </p:nvSpPr>
        <p:spPr>
          <a:xfrm>
            <a:off x="9111664" y="3993304"/>
            <a:ext cx="821874" cy="50754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Hive</a:t>
            </a:r>
            <a:endParaRPr kumimoji="1" lang="zh-CN" altLang="en-US" sz="16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65CD72B2-9C9E-A7F9-E053-6167E38272B0}"/>
              </a:ext>
            </a:extLst>
          </p:cNvPr>
          <p:cNvSpPr/>
          <p:nvPr/>
        </p:nvSpPr>
        <p:spPr>
          <a:xfrm>
            <a:off x="1217860" y="2864214"/>
            <a:ext cx="802761" cy="50754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Kafka</a:t>
            </a:r>
            <a:endParaRPr kumimoji="1" lang="zh-CN" altLang="en-US" sz="14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圆角矩形 38">
            <a:extLst>
              <a:ext uri="{FF2B5EF4-FFF2-40B4-BE49-F238E27FC236}">
                <a16:creationId xmlns:a16="http://schemas.microsoft.com/office/drawing/2014/main" id="{D2F29424-7A5E-6ACB-4AAC-44E14DDFA087}"/>
              </a:ext>
            </a:extLst>
          </p:cNvPr>
          <p:cNvSpPr/>
          <p:nvPr/>
        </p:nvSpPr>
        <p:spPr>
          <a:xfrm>
            <a:off x="9130763" y="2791750"/>
            <a:ext cx="802775" cy="50754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Kafka</a:t>
            </a:r>
            <a:endParaRPr kumimoji="1" lang="zh-CN" altLang="en-US" sz="16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36DDD2FD-814D-9377-1E85-8CA4F2D018D8}"/>
              </a:ext>
            </a:extLst>
          </p:cNvPr>
          <p:cNvSpPr txBox="1"/>
          <p:nvPr/>
        </p:nvSpPr>
        <p:spPr>
          <a:xfrm>
            <a:off x="471416" y="1141922"/>
            <a:ext cx="77040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dirty="0"/>
              <a:t>基于 </a:t>
            </a:r>
            <a:r>
              <a:rPr lang="en" altLang="zh-CN" dirty="0"/>
              <a:t>Kafka </a:t>
            </a:r>
            <a:r>
              <a:rPr lang="zh-CN" altLang="en-US" dirty="0"/>
              <a:t>的数据集成</a:t>
            </a:r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/>
              <a:t>扩展性和分布式处理：横向扩展，支持在多节点上运行 </a:t>
            </a:r>
            <a:r>
              <a:rPr lang="en" altLang="zh-CN" dirty="0"/>
              <a:t>Worker </a:t>
            </a:r>
            <a:r>
              <a:rPr lang="zh-CN" altLang="en-US" dirty="0"/>
              <a:t>和 </a:t>
            </a:r>
            <a:r>
              <a:rPr lang="en" altLang="zh-CN" dirty="0"/>
              <a:t>Task</a:t>
            </a:r>
          </a:p>
          <a:p>
            <a:pPr marL="342900" indent="-342900">
              <a:buAutoNum type="arabicPeriod"/>
            </a:pPr>
            <a:r>
              <a:rPr lang="zh-CN" altLang="en-US" dirty="0"/>
              <a:t>高可用：</a:t>
            </a:r>
            <a:r>
              <a:rPr lang="en" altLang="zh-CN" dirty="0"/>
              <a:t>Worker </a:t>
            </a:r>
            <a:r>
              <a:rPr lang="zh-CN" altLang="en-US" dirty="0"/>
              <a:t>故障时自动将任务重新分配到其他 </a:t>
            </a:r>
            <a:r>
              <a:rPr lang="en" altLang="zh-CN" dirty="0"/>
              <a:t>Worker</a:t>
            </a:r>
          </a:p>
          <a:p>
            <a:pPr marL="342900" indent="-342900">
              <a:buAutoNum type="arabicPeriod"/>
            </a:pPr>
            <a:r>
              <a:rPr lang="zh-CN" altLang="en-US" dirty="0"/>
              <a:t>自动化的偏移量管理</a:t>
            </a:r>
            <a:endParaRPr lang="en-US" altLang="zh-CN" dirty="0"/>
          </a:p>
          <a:p>
            <a:pPr marL="342900" indent="-342900">
              <a:buAutoNum type="arabicPeriod"/>
            </a:pPr>
            <a:r>
              <a:rPr lang="en-US" altLang="zh-CN" dirty="0"/>
              <a:t>Rest</a:t>
            </a:r>
            <a:r>
              <a:rPr lang="zh-CN" altLang="en-US" dirty="0"/>
              <a:t> </a:t>
            </a:r>
            <a:r>
              <a:rPr lang="en-US" altLang="zh-CN" dirty="0"/>
              <a:t>API</a:t>
            </a:r>
            <a:r>
              <a:rPr lang="zh-CN" altLang="en-US" dirty="0"/>
              <a:t>的任务和配置管理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84132460"/>
      </p:ext>
    </p:extLst>
  </p:cSld>
  <p:clrMapOvr>
    <a:masterClrMapping/>
  </p:clrMapOvr>
</p:sld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3CA798"/>
      </a:accent1>
      <a:accent2>
        <a:srgbClr val="53B4C4"/>
      </a:accent2>
      <a:accent3>
        <a:srgbClr val="28939E"/>
      </a:accent3>
      <a:accent4>
        <a:srgbClr val="2F6D80"/>
      </a:accent4>
      <a:accent5>
        <a:srgbClr val="818D96"/>
      </a:accent5>
      <a:accent6>
        <a:srgbClr val="525252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CA798"/>
    </a:accent1>
    <a:accent2>
      <a:srgbClr val="53B4C4"/>
    </a:accent2>
    <a:accent3>
      <a:srgbClr val="28939E"/>
    </a:accent3>
    <a:accent4>
      <a:srgbClr val="2F6D80"/>
    </a:accent4>
    <a:accent5>
      <a:srgbClr val="818D96"/>
    </a:accent5>
    <a:accent6>
      <a:srgbClr val="525252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36359</TotalTime>
  <Words>1026</Words>
  <Application>Microsoft Macintosh PowerPoint</Application>
  <PresentationFormat>宽屏</PresentationFormat>
  <Paragraphs>209</Paragraphs>
  <Slides>21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微软雅黑</vt:lpstr>
      <vt:lpstr>微软雅黑</vt:lpstr>
      <vt:lpstr>Arial</vt:lpstr>
      <vt:lpstr>Calibri</vt:lpstr>
      <vt:lpstr>Lucida Grande</vt:lpstr>
      <vt:lpstr>主题5</vt:lpstr>
      <vt:lpstr>58数据集成平台的架构演进和优化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iSlide</Manager>
  <Company>iSlide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Microsoft Office User</cp:lastModifiedBy>
  <cp:revision>177</cp:revision>
  <cp:lastPrinted>2023-01-04T09:33:42Z</cp:lastPrinted>
  <dcterms:created xsi:type="dcterms:W3CDTF">2023-01-04T09:33:42Z</dcterms:created>
  <dcterms:modified xsi:type="dcterms:W3CDTF">2024-11-12T06:50:38Z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2052-5.1.1.7676</vt:lpwstr>
  </property>
  <property fmtid="{D5CDD505-2E9C-101B-9397-08002B2CF9AE}" pid="4" name="ICV">
    <vt:lpwstr>023BD7E547EEAD1CF547B563025763DF</vt:lpwstr>
  </property>
</Properties>
</file>