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 autoCompressPictures="0">
  <p:sldMasterIdLst>
    <p:sldMasterId id="2147483648" r:id="rId1"/>
  </p:sldMasterIdLst>
  <p:notesMasterIdLst>
    <p:notesMasterId r:id="rId17"/>
  </p:notesMasterIdLst>
  <p:handoutMasterIdLst>
    <p:handoutMasterId r:id="rId18"/>
  </p:handoutMasterIdLst>
  <p:sldIdLst>
    <p:sldId id="256" r:id="rId2"/>
    <p:sldId id="258" r:id="rId3"/>
    <p:sldId id="278" r:id="rId4"/>
    <p:sldId id="281" r:id="rId5"/>
    <p:sldId id="282" r:id="rId6"/>
    <p:sldId id="284" r:id="rId7"/>
    <p:sldId id="285" r:id="rId8"/>
    <p:sldId id="291" r:id="rId9"/>
    <p:sldId id="283" r:id="rId10"/>
    <p:sldId id="286" r:id="rId11"/>
    <p:sldId id="289" r:id="rId12"/>
    <p:sldId id="290" r:id="rId13"/>
    <p:sldId id="288" r:id="rId14"/>
    <p:sldId id="280" r:id="rId15"/>
    <p:sldId id="261" r:id="rId16"/>
  </p:sldIdLst>
  <p:sldSz cx="24384000" cy="13716000"/>
  <p:notesSz cx="5143500" cy="9144000"/>
  <p:embeddedFontLst>
    <p:embeddedFont>
      <p:font typeface="微软雅黑" panose="020B0503020204020204" pitchFamily="34" charset="-122"/>
      <p:regular r:id="rId19"/>
      <p:bold r:id="rId20"/>
    </p:embeddedFont>
    <p:embeddedFont>
      <p:font typeface="OPPOSans-M" panose="020B0604020202020204" charset="-122"/>
      <p:regular r:id="rId21"/>
    </p:embeddedFont>
    <p:embeddedFont>
      <p:font typeface="YouSheBiaoTiHei" panose="020B0604020202020204" charset="-122"/>
      <p:regular r:id="rId22"/>
    </p:embeddedFont>
    <p:embeddedFont>
      <p:font typeface="龙书势如破竹简" panose="020B0604020202020204" charset="-122"/>
      <p:regular r:id="rId23"/>
    </p:embeddedFont>
  </p:embeddedFontLst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014" autoAdjust="0"/>
    <p:restoredTop sz="81292"/>
  </p:normalViewPr>
  <p:slideViewPr>
    <p:cSldViewPr snapToGrid="0" snapToObjects="1">
      <p:cViewPr varScale="1">
        <p:scale>
          <a:sx n="31" d="100"/>
          <a:sy n="31" d="100"/>
        </p:scale>
        <p:origin x="213" y="45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99" d="100"/>
          <a:sy n="99" d="100"/>
        </p:scale>
        <p:origin x="4808" y="18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font" Target="fonts/font3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2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5.fntdata"/><Relationship Id="rId10" Type="http://schemas.openxmlformats.org/officeDocument/2006/relationships/slide" Target="slides/slide9.xml"/><Relationship Id="rId19" Type="http://schemas.openxmlformats.org/officeDocument/2006/relationships/font" Target="fonts/font1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4.fntdata"/><Relationship Id="rId27" Type="http://schemas.openxmlformats.org/officeDocument/2006/relationships/tableStyles" Target="tableStyles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image" Target="../media/image31.png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4" Type="http://schemas.openxmlformats.org/officeDocument/2006/relationships/image" Target="../media/image34.jpe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image" Target="../media/image31.png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4" Type="http://schemas.openxmlformats.org/officeDocument/2006/relationships/image" Target="../media/image34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#1">
  <dgm:title val=""/>
  <dgm:desc val=""/>
  <dgm:catLst>
    <dgm:cat type="accent1" pri="11200"/>
  </dgm:catLst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0F5C003-F138-3441-95CC-29498EB9868A}" type="doc">
      <dgm:prSet loTypeId="urn:microsoft.com/office/officeart/2005/8/layout/vList3" loCatId="" qsTypeId="urn:microsoft.com/office/officeart/2005/8/quickstyle/simple1#1" qsCatId="simple" csTypeId="urn:microsoft.com/office/officeart/2005/8/colors/accent1_2#1" csCatId="accent1" phldr="1"/>
      <dgm:spPr/>
    </dgm:pt>
    <dgm:pt modelId="{6D91A04C-1452-5D48-B08A-231CCABF8668}">
      <dgm:prSet phldrT="[Text]" phldr="0" custT="1"/>
      <dgm:spPr/>
      <dgm:t>
        <a:bodyPr vert="horz" wrap="square"/>
        <a:lstStyle/>
        <a:p>
          <a:pPr algn="l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 sz="2800" dirty="0"/>
            <a:t>Website</a:t>
          </a:r>
          <a:r>
            <a:rPr lang="en-US" altLang="zh-CN" sz="2800" dirty="0"/>
            <a:t>:</a:t>
          </a:r>
          <a:r>
            <a:rPr lang="zh-CN" altLang="en-US" sz="2800" dirty="0"/>
            <a:t>  </a:t>
          </a:r>
          <a:r>
            <a:rPr lang="en-US" altLang="zh-CN" sz="2800" dirty="0"/>
            <a:t>https://dolphinscheduler.apache.org</a:t>
          </a:r>
        </a:p>
      </dgm:t>
    </dgm:pt>
    <dgm:pt modelId="{60365FF9-CB90-AF44-B4D3-16DCAD310626}" type="parTrans" cxnId="{6C38B299-3C26-4BA3-9B42-D58C268CE88A}">
      <dgm:prSet/>
      <dgm:spPr/>
      <dgm:t>
        <a:bodyPr/>
        <a:lstStyle/>
        <a:p>
          <a:pPr algn="l"/>
          <a:endParaRPr lang="en-US" sz="2400"/>
        </a:p>
      </dgm:t>
    </dgm:pt>
    <dgm:pt modelId="{9B12842A-B90B-FE46-8291-4147F2AB4969}" type="sibTrans" cxnId="{6C38B299-3C26-4BA3-9B42-D58C268CE88A}">
      <dgm:prSet/>
      <dgm:spPr/>
      <dgm:t>
        <a:bodyPr/>
        <a:lstStyle/>
        <a:p>
          <a:pPr algn="l"/>
          <a:endParaRPr lang="en-US" sz="2400"/>
        </a:p>
      </dgm:t>
    </dgm:pt>
    <dgm:pt modelId="{7BE90A9E-FB41-417D-94B4-1A313183EF59}">
      <dgm:prSet phldrT="[Text]" phldr="0" custT="1"/>
      <dgm:spPr/>
      <dgm:t>
        <a:bodyPr vert="horz" wrap="square"/>
        <a:lstStyle/>
        <a:p>
          <a:pPr algn="l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 altLang="zh-CN" sz="2800" dirty="0"/>
            <a:t>GitHub</a:t>
          </a:r>
          <a:r>
            <a:rPr lang="zh-CN" altLang="en-US" sz="2800" dirty="0"/>
            <a:t>：</a:t>
          </a:r>
          <a:r>
            <a:rPr lang="en-US" altLang="en-US" sz="2800" dirty="0"/>
            <a:t>https://github.com/apache/dolphinscheduler</a:t>
          </a:r>
        </a:p>
      </dgm:t>
    </dgm:pt>
    <dgm:pt modelId="{944297D6-24F3-4A6C-932F-CBFF91E12385}" type="parTrans" cxnId="{266A1054-556D-44DC-9BB5-97CF7F21C582}">
      <dgm:prSet/>
      <dgm:spPr/>
      <dgm:t>
        <a:bodyPr/>
        <a:lstStyle/>
        <a:p>
          <a:pPr algn="l"/>
          <a:endParaRPr lang="zh-CN" altLang="en-US" sz="2400"/>
        </a:p>
      </dgm:t>
    </dgm:pt>
    <dgm:pt modelId="{15A22CD8-F633-474B-ADA4-8F81C70D5CDB}" type="sibTrans" cxnId="{266A1054-556D-44DC-9BB5-97CF7F21C582}">
      <dgm:prSet/>
      <dgm:spPr/>
      <dgm:t>
        <a:bodyPr/>
        <a:lstStyle/>
        <a:p>
          <a:pPr algn="l"/>
          <a:endParaRPr lang="zh-CN" altLang="en-US" sz="2400"/>
        </a:p>
      </dgm:t>
    </dgm:pt>
    <dgm:pt modelId="{BB5B8127-4302-46F4-A4E0-282226394788}">
      <dgm:prSet phldrT="[Text]" phldr="0" custT="1"/>
      <dgm:spPr/>
      <dgm:t>
        <a:bodyPr vert="horz" wrap="square"/>
        <a:lstStyle/>
        <a:p>
          <a:pPr algn="l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 altLang="zh-CN" sz="2800" dirty="0" err="1"/>
            <a:t>Wehchat</a:t>
          </a:r>
          <a:r>
            <a:rPr lang="zh-CN" altLang="en-US" sz="2800" dirty="0"/>
            <a:t>：海豚调度</a:t>
          </a:r>
        </a:p>
      </dgm:t>
    </dgm:pt>
    <dgm:pt modelId="{F29A29CD-658B-4CD7-ADB3-8035BCB8F3E4}" type="parTrans" cxnId="{8BC73280-72F1-4AF3-9FA0-B81136438374}">
      <dgm:prSet/>
      <dgm:spPr/>
      <dgm:t>
        <a:bodyPr/>
        <a:lstStyle/>
        <a:p>
          <a:pPr algn="l"/>
          <a:endParaRPr lang="zh-CN" altLang="en-US" sz="2000"/>
        </a:p>
      </dgm:t>
    </dgm:pt>
    <dgm:pt modelId="{D1B5542A-DF37-46E9-8CAD-6A660F18C893}" type="sibTrans" cxnId="{8BC73280-72F1-4AF3-9FA0-B81136438374}">
      <dgm:prSet/>
      <dgm:spPr/>
      <dgm:t>
        <a:bodyPr/>
        <a:lstStyle/>
        <a:p>
          <a:pPr algn="l"/>
          <a:endParaRPr lang="zh-CN" altLang="en-US" sz="2000"/>
        </a:p>
      </dgm:t>
    </dgm:pt>
    <dgm:pt modelId="{D268D0B6-2202-0349-9ED8-CDC00F165E8E}">
      <dgm:prSet phldrT="[Text]" phldr="0" custT="1"/>
      <dgm:spPr/>
      <dgm:t>
        <a:bodyPr vert="horz" wrap="square"/>
        <a:lstStyle/>
        <a:p>
          <a:pPr algn="l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 sz="2800" dirty="0"/>
            <a:t>Slack:  </a:t>
          </a:r>
          <a:r>
            <a:rPr lang="en-US" altLang="zh-CN" sz="2800" dirty="0"/>
            <a:t>https://s.apache.org/dolphinscheduler-slack</a:t>
          </a:r>
        </a:p>
      </dgm:t>
    </dgm:pt>
    <dgm:pt modelId="{577EC967-170C-9941-8E14-ABA7E6B74046}" type="parTrans" cxnId="{9749D824-8EA4-4FA4-BAA3-32E8BEBE0603}">
      <dgm:prSet/>
      <dgm:spPr/>
      <dgm:t>
        <a:bodyPr/>
        <a:lstStyle/>
        <a:p>
          <a:pPr algn="l"/>
          <a:endParaRPr lang="en-US" sz="2400"/>
        </a:p>
      </dgm:t>
    </dgm:pt>
    <dgm:pt modelId="{73619E33-1254-5D45-A70A-7D206D28FD69}" type="sibTrans" cxnId="{9749D824-8EA4-4FA4-BAA3-32E8BEBE0603}">
      <dgm:prSet/>
      <dgm:spPr/>
      <dgm:t>
        <a:bodyPr/>
        <a:lstStyle/>
        <a:p>
          <a:pPr algn="l"/>
          <a:endParaRPr lang="en-US" sz="2400"/>
        </a:p>
      </dgm:t>
    </dgm:pt>
    <dgm:pt modelId="{A5CD61B1-7A64-864D-BEF0-904C4548F883}">
      <dgm:prSet phldrT="[Text]" phldr="0" custT="1"/>
      <dgm:spPr/>
      <dgm:t>
        <a:bodyPr vert="horz" wrap="square"/>
        <a:lstStyle/>
        <a:p>
          <a:pPr algn="l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 sz="2800" dirty="0"/>
            <a:t>Twitter :  </a:t>
          </a:r>
          <a:r>
            <a:rPr lang="en-US" altLang="zh-CN" sz="2800" dirty="0"/>
            <a:t>@dolphinschedule</a:t>
          </a:r>
        </a:p>
      </dgm:t>
    </dgm:pt>
    <dgm:pt modelId="{FE1394E0-6692-B54B-B483-8E0431BEE1C5}" type="parTrans" cxnId="{A988A12F-55EB-4CAF-BE9F-D078DCD2611E}">
      <dgm:prSet/>
      <dgm:spPr/>
      <dgm:t>
        <a:bodyPr/>
        <a:lstStyle/>
        <a:p>
          <a:pPr algn="l"/>
          <a:endParaRPr lang="en-US" sz="2400"/>
        </a:p>
      </dgm:t>
    </dgm:pt>
    <dgm:pt modelId="{545D3FD5-4E40-BD48-AFAA-627C350A3710}" type="sibTrans" cxnId="{A988A12F-55EB-4CAF-BE9F-D078DCD2611E}">
      <dgm:prSet/>
      <dgm:spPr/>
      <dgm:t>
        <a:bodyPr/>
        <a:lstStyle/>
        <a:p>
          <a:pPr algn="l"/>
          <a:endParaRPr lang="en-US" sz="2400"/>
        </a:p>
      </dgm:t>
    </dgm:pt>
    <dgm:pt modelId="{3B2B21D5-7D18-F24C-B88F-F91F1058E236}">
      <dgm:prSet phldr="0" custT="1"/>
      <dgm:spPr/>
      <dgm:t>
        <a:bodyPr vert="horz" wrap="square"/>
        <a:lstStyle/>
        <a:p>
          <a:pPr algn="l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 sz="2800" dirty="0"/>
            <a:t>Video</a:t>
          </a:r>
          <a:r>
            <a:rPr lang="zh-CN" altLang="en-US" sz="2800" dirty="0"/>
            <a:t>：</a:t>
          </a:r>
          <a:r>
            <a:rPr lang="en-US" altLang="zh-CN" sz="2800" dirty="0"/>
            <a:t>https://space.bilibili.com/515596012</a:t>
          </a:r>
        </a:p>
      </dgm:t>
    </dgm:pt>
    <dgm:pt modelId="{AD4FD47E-F537-D441-AD95-F6F84C6C40D2}" type="parTrans" cxnId="{EF9844FF-7E42-4D92-8912-F46AD3DB0C17}">
      <dgm:prSet/>
      <dgm:spPr/>
      <dgm:t>
        <a:bodyPr/>
        <a:lstStyle/>
        <a:p>
          <a:pPr algn="l"/>
          <a:endParaRPr lang="en-US" sz="2400"/>
        </a:p>
      </dgm:t>
    </dgm:pt>
    <dgm:pt modelId="{24FC2D4C-C329-604F-86BF-C440182CE301}" type="sibTrans" cxnId="{EF9844FF-7E42-4D92-8912-F46AD3DB0C17}">
      <dgm:prSet/>
      <dgm:spPr/>
      <dgm:t>
        <a:bodyPr/>
        <a:lstStyle/>
        <a:p>
          <a:pPr algn="l"/>
          <a:endParaRPr lang="en-US" sz="2400"/>
        </a:p>
      </dgm:t>
    </dgm:pt>
    <dgm:pt modelId="{F6079F7F-847A-9C4B-8DF8-3AE4F81EEBEB}" type="pres">
      <dgm:prSet presAssocID="{50F5C003-F138-3441-95CC-29498EB9868A}" presName="linearFlow" presStyleCnt="0">
        <dgm:presLayoutVars>
          <dgm:dir/>
          <dgm:resizeHandles val="exact"/>
        </dgm:presLayoutVars>
      </dgm:prSet>
      <dgm:spPr/>
    </dgm:pt>
    <dgm:pt modelId="{A072D74A-D9F2-9347-845D-7BD2B50636E9}" type="pres">
      <dgm:prSet presAssocID="{6D91A04C-1452-5D48-B08A-231CCABF8668}" presName="composite" presStyleCnt="0"/>
      <dgm:spPr/>
    </dgm:pt>
    <dgm:pt modelId="{1A03DEB5-3DF7-5C48-A9D4-0F1676AAA3B2}" type="pres">
      <dgm:prSet presAssocID="{6D91A04C-1452-5D48-B08A-231CCABF8668}" presName="imgShp" presStyleLbl="fgImgPlace1" presStyleIdx="0" presStyleCnt="6" custLinFactNeighborX="-52089" custLinFactNeighborY="466"/>
      <dgm:spPr>
        <a:blipFill>
          <a:blip xmlns:r="http://schemas.openxmlformats.org/officeDocument/2006/relationships" r:embed="rId1"/>
          <a:srcRect/>
          <a:stretch>
            <a:fillRect/>
          </a:stretch>
        </a:blipFill>
      </dgm:spPr>
    </dgm:pt>
    <dgm:pt modelId="{AFF97271-BF8B-344A-818C-3E1A82DBCC51}" type="pres">
      <dgm:prSet presAssocID="{6D91A04C-1452-5D48-B08A-231CCABF8668}" presName="txShp" presStyleLbl="node1" presStyleIdx="0" presStyleCnt="6" custScaleX="108753">
        <dgm:presLayoutVars>
          <dgm:bulletEnabled val="1"/>
        </dgm:presLayoutVars>
      </dgm:prSet>
      <dgm:spPr/>
    </dgm:pt>
    <dgm:pt modelId="{1395C718-3256-C547-95A3-A0A7B5604158}" type="pres">
      <dgm:prSet presAssocID="{9B12842A-B90B-FE46-8291-4147F2AB4969}" presName="spacing" presStyleCnt="0"/>
      <dgm:spPr/>
    </dgm:pt>
    <dgm:pt modelId="{B5D7339B-01CD-45F0-8A1C-3C3565F23E67}" type="pres">
      <dgm:prSet presAssocID="{7BE90A9E-FB41-417D-94B4-1A313183EF59}" presName="composite" presStyleCnt="0"/>
      <dgm:spPr/>
    </dgm:pt>
    <dgm:pt modelId="{917AF6F2-0F17-4372-AFC3-011A74656337}" type="pres">
      <dgm:prSet presAssocID="{7BE90A9E-FB41-417D-94B4-1A313183EF59}" presName="imgShp" presStyleLbl="fgImgPlace1" presStyleIdx="1" presStyleCnt="6" custLinFactNeighborX="-52089" custLinFactNeighborY="466"/>
      <dgm:spPr>
        <a:blipFill>
          <a:blip xmlns:r="http://schemas.openxmlformats.org/officeDocument/2006/relationships" r:embed="rId2"/>
          <a:srcRect/>
          <a:stretch>
            <a:fillRect t="-7000" b="-7000"/>
          </a:stretch>
        </a:blipFill>
      </dgm:spPr>
    </dgm:pt>
    <dgm:pt modelId="{1E28999B-AEDB-487C-8B2B-83FBB4108F70}" type="pres">
      <dgm:prSet presAssocID="{7BE90A9E-FB41-417D-94B4-1A313183EF59}" presName="txShp" presStyleLbl="node1" presStyleIdx="1" presStyleCnt="6" custScaleX="108753">
        <dgm:presLayoutVars>
          <dgm:bulletEnabled val="1"/>
        </dgm:presLayoutVars>
      </dgm:prSet>
      <dgm:spPr/>
    </dgm:pt>
    <dgm:pt modelId="{2E57DCE2-EA38-4839-98B5-782B0B2F126B}" type="pres">
      <dgm:prSet presAssocID="{15A22CD8-F633-474B-ADA4-8F81C70D5CDB}" presName="spacing" presStyleCnt="0"/>
      <dgm:spPr/>
    </dgm:pt>
    <dgm:pt modelId="{41D22BD7-33AB-43D9-B317-90C0444C432D}" type="pres">
      <dgm:prSet presAssocID="{BB5B8127-4302-46F4-A4E0-282226394788}" presName="composite" presStyleCnt="0"/>
      <dgm:spPr/>
    </dgm:pt>
    <dgm:pt modelId="{03C039C4-60C4-4E5E-AC8C-0DC967D3FD45}" type="pres">
      <dgm:prSet presAssocID="{BB5B8127-4302-46F4-A4E0-282226394788}" presName="imgShp" presStyleLbl="fgImgPlace1" presStyleIdx="2" presStyleCnt="6" custLinFactNeighborX="-52089" custLinFactNeighborY="466"/>
      <dgm:spPr>
        <a:blipFill>
          <a:blip xmlns:r="http://schemas.openxmlformats.org/officeDocument/2006/relationships" r:embed="rId3"/>
          <a:srcRect/>
          <a:stretch>
            <a:fillRect l="-30000" r="-30000"/>
          </a:stretch>
        </a:blipFill>
      </dgm:spPr>
    </dgm:pt>
    <dgm:pt modelId="{645B0397-6812-47EA-9570-A1E5FE187F65}" type="pres">
      <dgm:prSet presAssocID="{BB5B8127-4302-46F4-A4E0-282226394788}" presName="txShp" presStyleLbl="node1" presStyleIdx="2" presStyleCnt="6" custScaleX="108753">
        <dgm:presLayoutVars>
          <dgm:bulletEnabled val="1"/>
        </dgm:presLayoutVars>
      </dgm:prSet>
      <dgm:spPr/>
    </dgm:pt>
    <dgm:pt modelId="{54240EAE-F931-4A74-9632-E8CEB3FFA0D4}" type="pres">
      <dgm:prSet presAssocID="{D1B5542A-DF37-46E9-8CAD-6A660F18C893}" presName="spacing" presStyleCnt="0"/>
      <dgm:spPr/>
    </dgm:pt>
    <dgm:pt modelId="{AA527963-FC85-1548-9A8A-485A9427323B}" type="pres">
      <dgm:prSet presAssocID="{D268D0B6-2202-0349-9ED8-CDC00F165E8E}" presName="composite" presStyleCnt="0"/>
      <dgm:spPr/>
    </dgm:pt>
    <dgm:pt modelId="{85388ED3-7068-9E44-B9D9-B337FD2B3DD9}" type="pres">
      <dgm:prSet presAssocID="{D268D0B6-2202-0349-9ED8-CDC00F165E8E}" presName="imgShp" presStyleLbl="fgImgPlace1" presStyleIdx="3" presStyleCnt="6" custLinFactNeighborX="-52089" custLinFactNeighborY="466"/>
      <dgm:spPr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</dgm:pt>
    <dgm:pt modelId="{F7CCB339-7CCC-9042-8C6F-5F37228CE9B2}" type="pres">
      <dgm:prSet presAssocID="{D268D0B6-2202-0349-9ED8-CDC00F165E8E}" presName="txShp" presStyleLbl="node1" presStyleIdx="3" presStyleCnt="6" custScaleX="108753">
        <dgm:presLayoutVars>
          <dgm:bulletEnabled val="1"/>
        </dgm:presLayoutVars>
      </dgm:prSet>
      <dgm:spPr/>
    </dgm:pt>
    <dgm:pt modelId="{5ABB6C07-1565-ED45-8449-831668FBA920}" type="pres">
      <dgm:prSet presAssocID="{73619E33-1254-5D45-A70A-7D206D28FD69}" presName="spacing" presStyleCnt="0"/>
      <dgm:spPr/>
    </dgm:pt>
    <dgm:pt modelId="{B3A54A5A-69C7-B24C-8D54-5D7B16862D28}" type="pres">
      <dgm:prSet presAssocID="{A5CD61B1-7A64-864D-BEF0-904C4548F883}" presName="composite" presStyleCnt="0"/>
      <dgm:spPr/>
    </dgm:pt>
    <dgm:pt modelId="{2C4774EC-1DD5-164A-9EED-426839F660F9}" type="pres">
      <dgm:prSet presAssocID="{A5CD61B1-7A64-864D-BEF0-904C4548F883}" presName="imgShp" presStyleLbl="fgImgPlace1" presStyleIdx="4" presStyleCnt="6" custLinFactNeighborX="-52089" custLinFactNeighborY="466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56000" r="-56000"/>
          </a:stretch>
        </a:blipFill>
      </dgm:spPr>
    </dgm:pt>
    <dgm:pt modelId="{72A1EE08-0692-6A41-9D0C-9F9E2FB3B4E2}" type="pres">
      <dgm:prSet presAssocID="{A5CD61B1-7A64-864D-BEF0-904C4548F883}" presName="txShp" presStyleLbl="node1" presStyleIdx="4" presStyleCnt="6" custScaleX="108753">
        <dgm:presLayoutVars>
          <dgm:bulletEnabled val="1"/>
        </dgm:presLayoutVars>
      </dgm:prSet>
      <dgm:spPr/>
    </dgm:pt>
    <dgm:pt modelId="{093DCD18-E838-4340-9427-09402CE5EF59}" type="pres">
      <dgm:prSet presAssocID="{545D3FD5-4E40-BD48-AFAA-627C350A3710}" presName="spacing" presStyleCnt="0"/>
      <dgm:spPr/>
    </dgm:pt>
    <dgm:pt modelId="{45CA8AFB-D4B2-9A4F-939E-7F2D98A70BD6}" type="pres">
      <dgm:prSet presAssocID="{3B2B21D5-7D18-F24C-B88F-F91F1058E236}" presName="composite" presStyleCnt="0"/>
      <dgm:spPr/>
    </dgm:pt>
    <dgm:pt modelId="{27EB50FB-A6C7-A04E-918B-3A46BFE5660F}" type="pres">
      <dgm:prSet presAssocID="{3B2B21D5-7D18-F24C-B88F-F91F1058E236}" presName="imgShp" presStyleLbl="fgImgPlace1" presStyleIdx="5" presStyleCnt="6" custLinFactNeighborX="-52089" custLinFactNeighborY="466"/>
      <dgm:spPr>
        <a:blipFill>
          <a:blip xmlns:r="http://schemas.openxmlformats.org/officeDocument/2006/relationships"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0000" r="-30000"/>
          </a:stretch>
        </a:blipFill>
      </dgm:spPr>
    </dgm:pt>
    <dgm:pt modelId="{2A337866-94DC-184E-9080-52BEBF8702B1}" type="pres">
      <dgm:prSet presAssocID="{3B2B21D5-7D18-F24C-B88F-F91F1058E236}" presName="txShp" presStyleLbl="node1" presStyleIdx="5" presStyleCnt="6" custScaleX="108753">
        <dgm:presLayoutVars>
          <dgm:bulletEnabled val="1"/>
        </dgm:presLayoutVars>
      </dgm:prSet>
      <dgm:spPr/>
    </dgm:pt>
  </dgm:ptLst>
  <dgm:cxnLst>
    <dgm:cxn modelId="{2E915A0B-9BFA-4C7F-A120-CFAB694BD470}" type="presOf" srcId="{73619E33-1254-5D45-A70A-7D206D28FD69}" destId="{5ABB6C07-1565-ED45-8449-831668FBA920}" srcOrd="0" destOrd="0" presId="urn:microsoft.com/office/officeart/2005/8/layout/vList3"/>
    <dgm:cxn modelId="{F110201A-A4E2-493C-83AB-6323CAEA9C16}" type="presOf" srcId="{6D91A04C-1452-5D48-B08A-231CCABF8668}" destId="{AFF97271-BF8B-344A-818C-3E1A82DBCC51}" srcOrd="0" destOrd="0" presId="urn:microsoft.com/office/officeart/2005/8/layout/vList3"/>
    <dgm:cxn modelId="{9749D824-8EA4-4FA4-BAA3-32E8BEBE0603}" srcId="{50F5C003-F138-3441-95CC-29498EB9868A}" destId="{D268D0B6-2202-0349-9ED8-CDC00F165E8E}" srcOrd="3" destOrd="0" parTransId="{577EC967-170C-9941-8E14-ABA7E6B74046}" sibTransId="{73619E33-1254-5D45-A70A-7D206D28FD69}"/>
    <dgm:cxn modelId="{A988A12F-55EB-4CAF-BE9F-D078DCD2611E}" srcId="{50F5C003-F138-3441-95CC-29498EB9868A}" destId="{A5CD61B1-7A64-864D-BEF0-904C4548F883}" srcOrd="4" destOrd="0" parTransId="{FE1394E0-6692-B54B-B483-8E0431BEE1C5}" sibTransId="{545D3FD5-4E40-BD48-AFAA-627C350A3710}"/>
    <dgm:cxn modelId="{04E65E5D-8A25-4162-BE21-C4970B4A1B3C}" type="presOf" srcId="{D268D0B6-2202-0349-9ED8-CDC00F165E8E}" destId="{F7CCB339-7CCC-9042-8C6F-5F37228CE9B2}" srcOrd="0" destOrd="0" presId="urn:microsoft.com/office/officeart/2005/8/layout/vList3"/>
    <dgm:cxn modelId="{266A1054-556D-44DC-9BB5-97CF7F21C582}" srcId="{50F5C003-F138-3441-95CC-29498EB9868A}" destId="{7BE90A9E-FB41-417D-94B4-1A313183EF59}" srcOrd="1" destOrd="0" parTransId="{944297D6-24F3-4A6C-932F-CBFF91E12385}" sibTransId="{15A22CD8-F633-474B-ADA4-8F81C70D5CDB}"/>
    <dgm:cxn modelId="{A2BA4B59-ACE7-4649-8809-2914DB13EB95}" type="presOf" srcId="{9B12842A-B90B-FE46-8291-4147F2AB4969}" destId="{1395C718-3256-C547-95A3-A0A7B5604158}" srcOrd="0" destOrd="0" presId="urn:microsoft.com/office/officeart/2005/8/layout/vList3"/>
    <dgm:cxn modelId="{C3DB237C-F073-4628-BAF4-C9EDE69718A6}" type="presOf" srcId="{3B2B21D5-7D18-F24C-B88F-F91F1058E236}" destId="{2A337866-94DC-184E-9080-52BEBF8702B1}" srcOrd="0" destOrd="0" presId="urn:microsoft.com/office/officeart/2005/8/layout/vList3"/>
    <dgm:cxn modelId="{8BC73280-72F1-4AF3-9FA0-B81136438374}" srcId="{50F5C003-F138-3441-95CC-29498EB9868A}" destId="{BB5B8127-4302-46F4-A4E0-282226394788}" srcOrd="2" destOrd="0" parTransId="{F29A29CD-658B-4CD7-ADB3-8035BCB8F3E4}" sibTransId="{D1B5542A-DF37-46E9-8CAD-6A660F18C893}"/>
    <dgm:cxn modelId="{6C38B299-3C26-4BA3-9B42-D58C268CE88A}" srcId="{50F5C003-F138-3441-95CC-29498EB9868A}" destId="{6D91A04C-1452-5D48-B08A-231CCABF8668}" srcOrd="0" destOrd="0" parTransId="{60365FF9-CB90-AF44-B4D3-16DCAD310626}" sibTransId="{9B12842A-B90B-FE46-8291-4147F2AB4969}"/>
    <dgm:cxn modelId="{822494A6-0971-4DD6-82E9-EE5F30B35859}" type="presOf" srcId="{7BE90A9E-FB41-417D-94B4-1A313183EF59}" destId="{1E28999B-AEDB-487C-8B2B-83FBB4108F70}" srcOrd="0" destOrd="0" presId="urn:microsoft.com/office/officeart/2005/8/layout/vList3"/>
    <dgm:cxn modelId="{179312AB-ED2D-442D-9BF9-F2B50EAB7573}" type="presOf" srcId="{BB5B8127-4302-46F4-A4E0-282226394788}" destId="{645B0397-6812-47EA-9570-A1E5FE187F65}" srcOrd="0" destOrd="0" presId="urn:microsoft.com/office/officeart/2005/8/layout/vList3"/>
    <dgm:cxn modelId="{193452B8-241A-45CD-BA9E-683247649A49}" type="presOf" srcId="{15A22CD8-F633-474B-ADA4-8F81C70D5CDB}" destId="{2E57DCE2-EA38-4839-98B5-782B0B2F126B}" srcOrd="0" destOrd="0" presId="urn:microsoft.com/office/officeart/2005/8/layout/vList3"/>
    <dgm:cxn modelId="{DF3718BB-E28B-4AFF-8C1A-4A407720CCDA}" type="presOf" srcId="{D1B5542A-DF37-46E9-8CAD-6A660F18C893}" destId="{54240EAE-F931-4A74-9632-E8CEB3FFA0D4}" srcOrd="0" destOrd="0" presId="urn:microsoft.com/office/officeart/2005/8/layout/vList3"/>
    <dgm:cxn modelId="{FA20F8CF-115C-4B08-A482-F8FF4DC0AB3D}" type="presOf" srcId="{545D3FD5-4E40-BD48-AFAA-627C350A3710}" destId="{093DCD18-E838-4340-9427-09402CE5EF59}" srcOrd="0" destOrd="0" presId="urn:microsoft.com/office/officeart/2005/8/layout/vList3"/>
    <dgm:cxn modelId="{2312CDD6-EE9D-470A-9B44-1B126957B8F4}" type="presOf" srcId="{A5CD61B1-7A64-864D-BEF0-904C4548F883}" destId="{72A1EE08-0692-6A41-9D0C-9F9E2FB3B4E2}" srcOrd="0" destOrd="0" presId="urn:microsoft.com/office/officeart/2005/8/layout/vList3"/>
    <dgm:cxn modelId="{D448DBE6-81A6-4046-BAB2-A04606B10703}" type="presOf" srcId="{50F5C003-F138-3441-95CC-29498EB9868A}" destId="{F6079F7F-847A-9C4B-8DF8-3AE4F81EEBEB}" srcOrd="0" destOrd="0" presId="urn:microsoft.com/office/officeart/2005/8/layout/vList3"/>
    <dgm:cxn modelId="{EF9844FF-7E42-4D92-8912-F46AD3DB0C17}" srcId="{50F5C003-F138-3441-95CC-29498EB9868A}" destId="{3B2B21D5-7D18-F24C-B88F-F91F1058E236}" srcOrd="5" destOrd="0" parTransId="{AD4FD47E-F537-D441-AD95-F6F84C6C40D2}" sibTransId="{24FC2D4C-C329-604F-86BF-C440182CE301}"/>
    <dgm:cxn modelId="{A4F68660-BE92-40DA-B902-9523DF26E32C}" type="presParOf" srcId="{F6079F7F-847A-9C4B-8DF8-3AE4F81EEBEB}" destId="{A072D74A-D9F2-9347-845D-7BD2B50636E9}" srcOrd="0" destOrd="0" presId="urn:microsoft.com/office/officeart/2005/8/layout/vList3"/>
    <dgm:cxn modelId="{A390E677-0228-40FB-B34C-55A5A0E26CE1}" type="presParOf" srcId="{A072D74A-D9F2-9347-845D-7BD2B50636E9}" destId="{1A03DEB5-3DF7-5C48-A9D4-0F1676AAA3B2}" srcOrd="0" destOrd="0" presId="urn:microsoft.com/office/officeart/2005/8/layout/vList3"/>
    <dgm:cxn modelId="{9DA280BE-0537-422E-B21A-149797074DE6}" type="presParOf" srcId="{A072D74A-D9F2-9347-845D-7BD2B50636E9}" destId="{AFF97271-BF8B-344A-818C-3E1A82DBCC51}" srcOrd="1" destOrd="0" presId="urn:microsoft.com/office/officeart/2005/8/layout/vList3"/>
    <dgm:cxn modelId="{D0FD7CBE-BC59-4696-BFD7-9674FBB396A5}" type="presParOf" srcId="{F6079F7F-847A-9C4B-8DF8-3AE4F81EEBEB}" destId="{1395C718-3256-C547-95A3-A0A7B5604158}" srcOrd="1" destOrd="0" presId="urn:microsoft.com/office/officeart/2005/8/layout/vList3"/>
    <dgm:cxn modelId="{F818D0AB-561E-49D1-B3E8-338C17CA4C66}" type="presParOf" srcId="{F6079F7F-847A-9C4B-8DF8-3AE4F81EEBEB}" destId="{B5D7339B-01CD-45F0-8A1C-3C3565F23E67}" srcOrd="2" destOrd="0" presId="urn:microsoft.com/office/officeart/2005/8/layout/vList3"/>
    <dgm:cxn modelId="{47126082-5BE0-41C4-9D96-0C87C9B7FD63}" type="presParOf" srcId="{B5D7339B-01CD-45F0-8A1C-3C3565F23E67}" destId="{917AF6F2-0F17-4372-AFC3-011A74656337}" srcOrd="0" destOrd="0" presId="urn:microsoft.com/office/officeart/2005/8/layout/vList3"/>
    <dgm:cxn modelId="{661E05AD-DD2E-4753-B890-9AB722BDC90E}" type="presParOf" srcId="{B5D7339B-01CD-45F0-8A1C-3C3565F23E67}" destId="{1E28999B-AEDB-487C-8B2B-83FBB4108F70}" srcOrd="1" destOrd="0" presId="urn:microsoft.com/office/officeart/2005/8/layout/vList3"/>
    <dgm:cxn modelId="{4BCFE97E-1B7E-448E-8B3D-7754429C66E3}" type="presParOf" srcId="{F6079F7F-847A-9C4B-8DF8-3AE4F81EEBEB}" destId="{2E57DCE2-EA38-4839-98B5-782B0B2F126B}" srcOrd="3" destOrd="0" presId="urn:microsoft.com/office/officeart/2005/8/layout/vList3"/>
    <dgm:cxn modelId="{AB3B54C5-014A-45A6-8A38-3B178787F9D9}" type="presParOf" srcId="{F6079F7F-847A-9C4B-8DF8-3AE4F81EEBEB}" destId="{41D22BD7-33AB-43D9-B317-90C0444C432D}" srcOrd="4" destOrd="0" presId="urn:microsoft.com/office/officeart/2005/8/layout/vList3"/>
    <dgm:cxn modelId="{FEF0D208-93F1-4FA6-AFBB-ABA30230B0F5}" type="presParOf" srcId="{41D22BD7-33AB-43D9-B317-90C0444C432D}" destId="{03C039C4-60C4-4E5E-AC8C-0DC967D3FD45}" srcOrd="0" destOrd="0" presId="urn:microsoft.com/office/officeart/2005/8/layout/vList3"/>
    <dgm:cxn modelId="{3DC9D886-83D2-4A35-971F-A2BE1B90EA9B}" type="presParOf" srcId="{41D22BD7-33AB-43D9-B317-90C0444C432D}" destId="{645B0397-6812-47EA-9570-A1E5FE187F65}" srcOrd="1" destOrd="0" presId="urn:microsoft.com/office/officeart/2005/8/layout/vList3"/>
    <dgm:cxn modelId="{BDB383DE-71B1-49F6-935F-46788DACB1CF}" type="presParOf" srcId="{F6079F7F-847A-9C4B-8DF8-3AE4F81EEBEB}" destId="{54240EAE-F931-4A74-9632-E8CEB3FFA0D4}" srcOrd="5" destOrd="0" presId="urn:microsoft.com/office/officeart/2005/8/layout/vList3"/>
    <dgm:cxn modelId="{048ECD32-3500-40C8-A39E-52F6D8C0837B}" type="presParOf" srcId="{F6079F7F-847A-9C4B-8DF8-3AE4F81EEBEB}" destId="{AA527963-FC85-1548-9A8A-485A9427323B}" srcOrd="6" destOrd="0" presId="urn:microsoft.com/office/officeart/2005/8/layout/vList3"/>
    <dgm:cxn modelId="{FDAB8B3B-F43F-4301-BC2B-77503F05C87E}" type="presParOf" srcId="{AA527963-FC85-1548-9A8A-485A9427323B}" destId="{85388ED3-7068-9E44-B9D9-B337FD2B3DD9}" srcOrd="0" destOrd="0" presId="urn:microsoft.com/office/officeart/2005/8/layout/vList3"/>
    <dgm:cxn modelId="{82580107-BF4F-4D7F-AE90-D04D837C51D0}" type="presParOf" srcId="{AA527963-FC85-1548-9A8A-485A9427323B}" destId="{F7CCB339-7CCC-9042-8C6F-5F37228CE9B2}" srcOrd="1" destOrd="0" presId="urn:microsoft.com/office/officeart/2005/8/layout/vList3"/>
    <dgm:cxn modelId="{9EBF74C0-D976-4C76-B1AB-03E57272CA95}" type="presParOf" srcId="{F6079F7F-847A-9C4B-8DF8-3AE4F81EEBEB}" destId="{5ABB6C07-1565-ED45-8449-831668FBA920}" srcOrd="7" destOrd="0" presId="urn:microsoft.com/office/officeart/2005/8/layout/vList3"/>
    <dgm:cxn modelId="{2DE8C5BC-054D-40EF-8105-D00BBB82E954}" type="presParOf" srcId="{F6079F7F-847A-9C4B-8DF8-3AE4F81EEBEB}" destId="{B3A54A5A-69C7-B24C-8D54-5D7B16862D28}" srcOrd="8" destOrd="0" presId="urn:microsoft.com/office/officeart/2005/8/layout/vList3"/>
    <dgm:cxn modelId="{4535EB5E-A693-4814-8A23-AAE899920DB7}" type="presParOf" srcId="{B3A54A5A-69C7-B24C-8D54-5D7B16862D28}" destId="{2C4774EC-1DD5-164A-9EED-426839F660F9}" srcOrd="0" destOrd="0" presId="urn:microsoft.com/office/officeart/2005/8/layout/vList3"/>
    <dgm:cxn modelId="{92A354B9-634C-44AC-82D4-BC75F795CE10}" type="presParOf" srcId="{B3A54A5A-69C7-B24C-8D54-5D7B16862D28}" destId="{72A1EE08-0692-6A41-9D0C-9F9E2FB3B4E2}" srcOrd="1" destOrd="0" presId="urn:microsoft.com/office/officeart/2005/8/layout/vList3"/>
    <dgm:cxn modelId="{2BA32845-1DBB-4B50-9C29-F9768456AA29}" type="presParOf" srcId="{F6079F7F-847A-9C4B-8DF8-3AE4F81EEBEB}" destId="{093DCD18-E838-4340-9427-09402CE5EF59}" srcOrd="9" destOrd="0" presId="urn:microsoft.com/office/officeart/2005/8/layout/vList3"/>
    <dgm:cxn modelId="{11A35D7A-3DF7-4426-833C-785BA7D75071}" type="presParOf" srcId="{F6079F7F-847A-9C4B-8DF8-3AE4F81EEBEB}" destId="{45CA8AFB-D4B2-9A4F-939E-7F2D98A70BD6}" srcOrd="10" destOrd="0" presId="urn:microsoft.com/office/officeart/2005/8/layout/vList3"/>
    <dgm:cxn modelId="{AEF899DF-0B4F-47E5-9121-675575743818}" type="presParOf" srcId="{45CA8AFB-D4B2-9A4F-939E-7F2D98A70BD6}" destId="{27EB50FB-A6C7-A04E-918B-3A46BFE5660F}" srcOrd="0" destOrd="0" presId="urn:microsoft.com/office/officeart/2005/8/layout/vList3"/>
    <dgm:cxn modelId="{E8487561-E915-4BC9-A4C8-BDF179DC3B43}" type="presParOf" srcId="{45CA8AFB-D4B2-9A4F-939E-7F2D98A70BD6}" destId="{2A337866-94DC-184E-9080-52BEBF8702B1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FF97271-BF8B-344A-818C-3E1A82DBCC51}">
      <dsp:nvSpPr>
        <dsp:cNvPr id="0" name=""/>
        <dsp:cNvSpPr/>
      </dsp:nvSpPr>
      <dsp:spPr>
        <a:xfrm rot="10800000">
          <a:off x="2051940" y="2064"/>
          <a:ext cx="10454983" cy="1046377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61424" tIns="106680" rIns="199136" bIns="106680" numCol="1" spcCol="1270" anchor="ctr" anchorCtr="0">
          <a:noAutofit/>
        </a:bodyPr>
        <a:lstStyle/>
        <a:p>
          <a:pPr marL="0" lvl="0" indent="0" algn="l" defTabSz="12446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/>
            <a:t>Website</a:t>
          </a:r>
          <a:r>
            <a:rPr lang="en-US" altLang="zh-CN" sz="2800" kern="1200" dirty="0"/>
            <a:t>:</a:t>
          </a:r>
          <a:r>
            <a:rPr lang="zh-CN" altLang="en-US" sz="2800" kern="1200" dirty="0"/>
            <a:t>  </a:t>
          </a:r>
          <a:r>
            <a:rPr lang="en-US" altLang="zh-CN" sz="2800" kern="1200" dirty="0"/>
            <a:t>https://dolphinscheduler.apache.org</a:t>
          </a:r>
        </a:p>
      </dsp:txBody>
      <dsp:txXfrm rot="10800000">
        <a:off x="2313534" y="2064"/>
        <a:ext cx="10193389" cy="1046377"/>
      </dsp:txXfrm>
    </dsp:sp>
    <dsp:sp modelId="{1A03DEB5-3DF7-5C48-A9D4-0F1676AAA3B2}">
      <dsp:nvSpPr>
        <dsp:cNvPr id="0" name=""/>
        <dsp:cNvSpPr/>
      </dsp:nvSpPr>
      <dsp:spPr>
        <a:xfrm>
          <a:off x="1404438" y="6940"/>
          <a:ext cx="1046377" cy="1046377"/>
        </a:xfrm>
        <a:prstGeom prst="ellipse">
          <a:avLst/>
        </a:prstGeom>
        <a:blipFill>
          <a:blip xmlns:r="http://schemas.openxmlformats.org/officeDocument/2006/relationships" r:embed="rId1"/>
          <a:srcRect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E28999B-AEDB-487C-8B2B-83FBB4108F70}">
      <dsp:nvSpPr>
        <dsp:cNvPr id="0" name=""/>
        <dsp:cNvSpPr/>
      </dsp:nvSpPr>
      <dsp:spPr>
        <a:xfrm rot="10800000">
          <a:off x="2051940" y="1360794"/>
          <a:ext cx="10454983" cy="1046377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61424" tIns="106680" rIns="199136" bIns="106680" numCol="1" spcCol="1270" anchor="ctr" anchorCtr="0">
          <a:noAutofit/>
        </a:bodyPr>
        <a:lstStyle/>
        <a:p>
          <a:pPr marL="0" lvl="0" indent="0" algn="l" defTabSz="12446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zh-CN" sz="2800" kern="1200" dirty="0"/>
            <a:t>GitHub</a:t>
          </a:r>
          <a:r>
            <a:rPr lang="zh-CN" altLang="en-US" sz="2800" kern="1200" dirty="0"/>
            <a:t>：</a:t>
          </a:r>
          <a:r>
            <a:rPr lang="en-US" altLang="en-US" sz="2800" kern="1200" dirty="0"/>
            <a:t>https://github.com/apache/dolphinscheduler</a:t>
          </a:r>
        </a:p>
      </dsp:txBody>
      <dsp:txXfrm rot="10800000">
        <a:off x="2313534" y="1360794"/>
        <a:ext cx="10193389" cy="1046377"/>
      </dsp:txXfrm>
    </dsp:sp>
    <dsp:sp modelId="{917AF6F2-0F17-4372-AFC3-011A74656337}">
      <dsp:nvSpPr>
        <dsp:cNvPr id="0" name=""/>
        <dsp:cNvSpPr/>
      </dsp:nvSpPr>
      <dsp:spPr>
        <a:xfrm>
          <a:off x="1404438" y="1365670"/>
          <a:ext cx="1046377" cy="1046377"/>
        </a:xfrm>
        <a:prstGeom prst="ellipse">
          <a:avLst/>
        </a:prstGeom>
        <a:blipFill>
          <a:blip xmlns:r="http://schemas.openxmlformats.org/officeDocument/2006/relationships" r:embed="rId2"/>
          <a:srcRect/>
          <a:stretch>
            <a:fillRect t="-7000" b="-7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45B0397-6812-47EA-9570-A1E5FE187F65}">
      <dsp:nvSpPr>
        <dsp:cNvPr id="0" name=""/>
        <dsp:cNvSpPr/>
      </dsp:nvSpPr>
      <dsp:spPr>
        <a:xfrm rot="10800000">
          <a:off x="2051940" y="2719523"/>
          <a:ext cx="10454983" cy="1046377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61424" tIns="106680" rIns="199136" bIns="106680" numCol="1" spcCol="1270" anchor="ctr" anchorCtr="0">
          <a:noAutofit/>
        </a:bodyPr>
        <a:lstStyle/>
        <a:p>
          <a:pPr marL="0" lvl="0" indent="0" algn="l" defTabSz="12446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zh-CN" sz="2800" kern="1200" dirty="0" err="1"/>
            <a:t>Wehchat</a:t>
          </a:r>
          <a:r>
            <a:rPr lang="zh-CN" altLang="en-US" sz="2800" kern="1200" dirty="0"/>
            <a:t>：海豚调度</a:t>
          </a:r>
        </a:p>
      </dsp:txBody>
      <dsp:txXfrm rot="10800000">
        <a:off x="2313534" y="2719523"/>
        <a:ext cx="10193389" cy="1046377"/>
      </dsp:txXfrm>
    </dsp:sp>
    <dsp:sp modelId="{03C039C4-60C4-4E5E-AC8C-0DC967D3FD45}">
      <dsp:nvSpPr>
        <dsp:cNvPr id="0" name=""/>
        <dsp:cNvSpPr/>
      </dsp:nvSpPr>
      <dsp:spPr>
        <a:xfrm>
          <a:off x="1404438" y="2724399"/>
          <a:ext cx="1046377" cy="1046377"/>
        </a:xfrm>
        <a:prstGeom prst="ellipse">
          <a:avLst/>
        </a:prstGeom>
        <a:blipFill>
          <a:blip xmlns:r="http://schemas.openxmlformats.org/officeDocument/2006/relationships" r:embed="rId3"/>
          <a:srcRect/>
          <a:stretch>
            <a:fillRect l="-30000" r="-30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7CCB339-7CCC-9042-8C6F-5F37228CE9B2}">
      <dsp:nvSpPr>
        <dsp:cNvPr id="0" name=""/>
        <dsp:cNvSpPr/>
      </dsp:nvSpPr>
      <dsp:spPr>
        <a:xfrm rot="10800000">
          <a:off x="2051940" y="4078253"/>
          <a:ext cx="10454983" cy="1046377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61424" tIns="106680" rIns="199136" bIns="106680" numCol="1" spcCol="1270" anchor="ctr" anchorCtr="0">
          <a:noAutofit/>
        </a:bodyPr>
        <a:lstStyle/>
        <a:p>
          <a:pPr marL="0" lvl="0" indent="0" algn="l" defTabSz="12446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/>
            <a:t>Slack:  </a:t>
          </a:r>
          <a:r>
            <a:rPr lang="en-US" altLang="zh-CN" sz="2800" kern="1200" dirty="0"/>
            <a:t>https://s.apache.org/dolphinscheduler-slack</a:t>
          </a:r>
        </a:p>
      </dsp:txBody>
      <dsp:txXfrm rot="10800000">
        <a:off x="2313534" y="4078253"/>
        <a:ext cx="10193389" cy="1046377"/>
      </dsp:txXfrm>
    </dsp:sp>
    <dsp:sp modelId="{85388ED3-7068-9E44-B9D9-B337FD2B3DD9}">
      <dsp:nvSpPr>
        <dsp:cNvPr id="0" name=""/>
        <dsp:cNvSpPr/>
      </dsp:nvSpPr>
      <dsp:spPr>
        <a:xfrm>
          <a:off x="1404438" y="4083129"/>
          <a:ext cx="1046377" cy="1046377"/>
        </a:xfrm>
        <a:prstGeom prst="ellipse">
          <a:avLst/>
        </a:prstGeom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2A1EE08-0692-6A41-9D0C-9F9E2FB3B4E2}">
      <dsp:nvSpPr>
        <dsp:cNvPr id="0" name=""/>
        <dsp:cNvSpPr/>
      </dsp:nvSpPr>
      <dsp:spPr>
        <a:xfrm rot="10800000">
          <a:off x="2051940" y="5436982"/>
          <a:ext cx="10454983" cy="1046377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61424" tIns="106680" rIns="199136" bIns="106680" numCol="1" spcCol="1270" anchor="ctr" anchorCtr="0">
          <a:noAutofit/>
        </a:bodyPr>
        <a:lstStyle/>
        <a:p>
          <a:pPr marL="0" lvl="0" indent="0" algn="l" defTabSz="12446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/>
            <a:t>Twitter :  </a:t>
          </a:r>
          <a:r>
            <a:rPr lang="en-US" altLang="zh-CN" sz="2800" kern="1200" dirty="0"/>
            <a:t>@dolphinschedule</a:t>
          </a:r>
        </a:p>
      </dsp:txBody>
      <dsp:txXfrm rot="10800000">
        <a:off x="2313534" y="5436982"/>
        <a:ext cx="10193389" cy="1046377"/>
      </dsp:txXfrm>
    </dsp:sp>
    <dsp:sp modelId="{2C4774EC-1DD5-164A-9EED-426839F660F9}">
      <dsp:nvSpPr>
        <dsp:cNvPr id="0" name=""/>
        <dsp:cNvSpPr/>
      </dsp:nvSpPr>
      <dsp:spPr>
        <a:xfrm>
          <a:off x="1404438" y="5441859"/>
          <a:ext cx="1046377" cy="1046377"/>
        </a:xfrm>
        <a:prstGeom prst="ellipse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56000" r="-56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A337866-94DC-184E-9080-52BEBF8702B1}">
      <dsp:nvSpPr>
        <dsp:cNvPr id="0" name=""/>
        <dsp:cNvSpPr/>
      </dsp:nvSpPr>
      <dsp:spPr>
        <a:xfrm rot="10800000">
          <a:off x="2051940" y="6795712"/>
          <a:ext cx="10454983" cy="1046377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61424" tIns="106680" rIns="199136" bIns="106680" numCol="1" spcCol="1270" anchor="ctr" anchorCtr="0">
          <a:noAutofit/>
        </a:bodyPr>
        <a:lstStyle/>
        <a:p>
          <a:pPr marL="0" lvl="0" indent="0" algn="l" defTabSz="12446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/>
            <a:t>Video</a:t>
          </a:r>
          <a:r>
            <a:rPr lang="zh-CN" altLang="en-US" sz="2800" kern="1200" dirty="0"/>
            <a:t>：</a:t>
          </a:r>
          <a:r>
            <a:rPr lang="en-US" altLang="zh-CN" sz="2800" kern="1200" dirty="0"/>
            <a:t>https://space.bilibili.com/515596012</a:t>
          </a:r>
        </a:p>
      </dsp:txBody>
      <dsp:txXfrm rot="10800000">
        <a:off x="2313534" y="6795712"/>
        <a:ext cx="10193389" cy="1046377"/>
      </dsp:txXfrm>
    </dsp:sp>
    <dsp:sp modelId="{27EB50FB-A6C7-A04E-918B-3A46BFE5660F}">
      <dsp:nvSpPr>
        <dsp:cNvPr id="0" name=""/>
        <dsp:cNvSpPr/>
      </dsp:nvSpPr>
      <dsp:spPr>
        <a:xfrm>
          <a:off x="1404438" y="6797777"/>
          <a:ext cx="1046377" cy="1046377"/>
        </a:xfrm>
        <a:prstGeom prst="ellipse">
          <a:avLst/>
        </a:prstGeom>
        <a:blipFill>
          <a:blip xmlns:r="http://schemas.openxmlformats.org/officeDocument/2006/relationships"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0000" r="-30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#1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22885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9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2913460" y="0"/>
            <a:ext cx="222885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900"/>
            </a:lvl1pPr>
          </a:lstStyle>
          <a:p>
            <a:fld id="{0F9B84EA-7D68-4D60-9CB1-D50884785D1C}" type="datetimeFigureOut">
              <a:rPr lang="zh-CN" altLang="en-US" smtClean="0"/>
              <a:t>2024/12/13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22885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2913460" y="8685213"/>
            <a:ext cx="222885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/>
            </a:lvl1pPr>
          </a:lstStyle>
          <a:p>
            <a:fld id="{8D4E0FC9-F1F8-4FAE-9988-3BA365CFD46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22885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2913460" y="0"/>
            <a:ext cx="222885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  <a:t>2024/12/13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-17145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514350" y="4400550"/>
            <a:ext cx="41148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22885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2913460" y="8685213"/>
            <a:ext cx="222885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7769431" y="12684869"/>
            <a:ext cx="6165610" cy="8265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82F288E0-7875-42C4-84C8-98DBBD3BF4D2}" type="datetimeFigureOut">
              <a:rPr lang="zh-CN" altLang="en-US" smtClean="0"/>
              <a:t>2024/12/13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22334436" y="0"/>
            <a:ext cx="1816100" cy="143510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jpeg"/><Relationship Id="rId3" Type="http://schemas.openxmlformats.org/officeDocument/2006/relationships/diagramLayout" Target="../diagrams/layout1.xml"/><Relationship Id="rId7" Type="http://schemas.openxmlformats.org/officeDocument/2006/relationships/image" Target="../media/image37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10" Type="http://schemas.openxmlformats.org/officeDocument/2006/relationships/image" Target="../media/image40.png"/><Relationship Id="rId4" Type="http://schemas.openxmlformats.org/officeDocument/2006/relationships/diagramQuickStyle" Target="../diagrams/quickStyle1.xml"/><Relationship Id="rId9" Type="http://schemas.openxmlformats.org/officeDocument/2006/relationships/image" Target="../media/image39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1" name="image 10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419616" y="10936468"/>
            <a:ext cx="9916984" cy="912714"/>
          </a:xfrm>
          <a:prstGeom prst="rect">
            <a:avLst/>
          </a:prstGeom>
        </p:spPr>
      </p:pic>
      <p:pic>
        <p:nvPicPr>
          <p:cNvPr id="102" name="image 102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2179300" y="1752600"/>
            <a:ext cx="10185400" cy="10198100"/>
          </a:xfrm>
          <a:prstGeom prst="rect">
            <a:avLst/>
          </a:prstGeom>
        </p:spPr>
      </p:pic>
      <p:pic>
        <p:nvPicPr>
          <p:cNvPr id="109" name="image 109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1574800" y="9347200"/>
            <a:ext cx="7175500" cy="38100"/>
          </a:xfrm>
          <a:prstGeom prst="rect">
            <a:avLst/>
          </a:prstGeom>
        </p:spPr>
      </p:pic>
      <p:sp>
        <p:nvSpPr>
          <p:cNvPr id="1011" name="Object 1011"/>
          <p:cNvSpPr txBox="1"/>
          <p:nvPr/>
        </p:nvSpPr>
        <p:spPr>
          <a:xfrm>
            <a:off x="1574800" y="3088421"/>
            <a:ext cx="11541125" cy="2971800"/>
          </a:xfrm>
          <a:prstGeom prst="rect">
            <a:avLst/>
          </a:prstGeom>
        </p:spPr>
        <p:txBody>
          <a:bodyPr vert="horz" rtlCol="0" anchor="t" anchorCtr="0">
            <a:noAutofit/>
          </a:bodyPr>
          <a:lstStyle/>
          <a:p>
            <a:pPr algn="l">
              <a:lnSpc>
                <a:spcPct val="150000"/>
              </a:lnSpc>
            </a:pPr>
            <a:endParaRPr lang="zh-CN" altLang="en-US" dirty="0">
              <a:latin typeface="龙书势如破竹简" panose="02010604000000000000" charset="-122"/>
              <a:ea typeface="龙书势如破竹简" panose="02010604000000000000" charset="-122"/>
            </a:endParaRPr>
          </a:p>
        </p:txBody>
      </p:sp>
      <p:sp>
        <p:nvSpPr>
          <p:cNvPr id="1014" name="Object 1014"/>
          <p:cNvSpPr txBox="1"/>
          <p:nvPr/>
        </p:nvSpPr>
        <p:spPr>
          <a:xfrm>
            <a:off x="1676400" y="11142201"/>
            <a:ext cx="7391400" cy="558800"/>
          </a:xfrm>
          <a:prstGeom prst="rect">
            <a:avLst/>
          </a:prstGeom>
        </p:spPr>
        <p:txBody>
          <a:bodyPr vert="horz" rtlCol="0" anchor="t" anchorCtr="0">
            <a:noAutofit/>
          </a:bodyPr>
          <a:lstStyle/>
          <a:p>
            <a:pPr algn="l">
              <a:lnSpc>
                <a:spcPct val="123000"/>
              </a:lnSpc>
            </a:pPr>
            <a:endParaRPr lang="zh-CN" altLang="en-US" dirty="0"/>
          </a:p>
        </p:txBody>
      </p:sp>
      <p:grpSp>
        <p:nvGrpSpPr>
          <p:cNvPr id="16" name="组合 7"/>
          <p:cNvGrpSpPr/>
          <p:nvPr/>
        </p:nvGrpSpPr>
        <p:grpSpPr>
          <a:xfrm>
            <a:off x="12554465" y="4003590"/>
            <a:ext cx="9415846" cy="5071270"/>
            <a:chOff x="5576610" y="1013185"/>
            <a:chExt cx="6902196" cy="4166188"/>
          </a:xfrm>
        </p:grpSpPr>
        <p:grpSp>
          <p:nvGrpSpPr>
            <p:cNvPr id="17" name="Group 52"/>
            <p:cNvGrpSpPr/>
            <p:nvPr/>
          </p:nvGrpSpPr>
          <p:grpSpPr>
            <a:xfrm>
              <a:off x="5576610" y="1013185"/>
              <a:ext cx="6902196" cy="4166188"/>
              <a:chOff x="336947" y="1950447"/>
              <a:chExt cx="6745545" cy="4071635"/>
            </a:xfrm>
          </p:grpSpPr>
          <p:pic>
            <p:nvPicPr>
              <p:cNvPr id="20" name="Picture 53"/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36947" y="1950447"/>
                <a:ext cx="6745545" cy="4071635"/>
              </a:xfrm>
              <a:prstGeom prst="rect">
                <a:avLst/>
              </a:prstGeom>
            </p:spPr>
          </p:pic>
          <p:sp>
            <p:nvSpPr>
              <p:cNvPr id="21" name="Rectangle 54"/>
              <p:cNvSpPr/>
              <p:nvPr/>
            </p:nvSpPr>
            <p:spPr>
              <a:xfrm>
                <a:off x="1129035" y="2160307"/>
                <a:ext cx="5184576" cy="3240361"/>
              </a:xfrm>
              <a:prstGeom prst="rect">
                <a:avLst/>
              </a:prstGeom>
              <a:solidFill>
                <a:schemeClr val="tx1">
                  <a:lumMod val="50000"/>
                  <a:lumOff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pic>
          <p:nvPicPr>
            <p:cNvPr id="18" name="Picture 4" descr="dag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55563" y="1221858"/>
              <a:ext cx="5416023" cy="33928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9" name="图片 9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7338108" y="1737715"/>
              <a:ext cx="3993136" cy="2307267"/>
            </a:xfrm>
            <a:prstGeom prst="rect">
              <a:avLst/>
            </a:prstGeom>
          </p:spPr>
        </p:pic>
      </p:grpSp>
      <p:pic>
        <p:nvPicPr>
          <p:cNvPr id="3" name="Picture 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34211" y="81002"/>
            <a:ext cx="2534977" cy="3742109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574800" y="5308386"/>
            <a:ext cx="10478492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8800" b="1" dirty="0"/>
              <a:t>海豚调度在</a:t>
            </a:r>
            <a:endParaRPr lang="en-US" altLang="zh-CN" sz="8800" b="1" dirty="0"/>
          </a:p>
          <a:p>
            <a:r>
              <a:rPr lang="zh-CN" altLang="en-US" sz="8800" b="1" dirty="0"/>
              <a:t>智能驾驶数据处理</a:t>
            </a:r>
            <a:endParaRPr lang="en-US" altLang="zh-CN" sz="8800" b="1" dirty="0"/>
          </a:p>
          <a:p>
            <a:r>
              <a:rPr lang="zh-CN" altLang="en-US" sz="8800" b="1" dirty="0"/>
              <a:t>领域的应用</a:t>
            </a:r>
            <a:endParaRPr lang="en-US" sz="8800" b="1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609467" y="737966"/>
            <a:ext cx="9398000" cy="12319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574800" y="11190768"/>
            <a:ext cx="284885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>
                <a:solidFill>
                  <a:schemeClr val="bg1"/>
                </a:solidFill>
              </a:rPr>
              <a:t>讲师</a:t>
            </a:r>
            <a:r>
              <a:rPr lang="en-US" sz="2400" dirty="0">
                <a:solidFill>
                  <a:schemeClr val="bg1"/>
                </a:solidFill>
              </a:rPr>
              <a:t>     </a:t>
            </a:r>
            <a:r>
              <a:rPr lang="zh-CN" altLang="en-US" sz="2400" dirty="0">
                <a:solidFill>
                  <a:schemeClr val="bg1"/>
                </a:solidFill>
              </a:rPr>
              <a:t>博世 陶超权</a:t>
            </a:r>
            <a:endParaRPr lang="en-US" sz="2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" name="image 50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 rot="-5400000">
            <a:off x="635000" y="1111250"/>
            <a:ext cx="825500" cy="304800"/>
          </a:xfrm>
          <a:prstGeom prst="rect">
            <a:avLst/>
          </a:prstGeom>
        </p:spPr>
      </p:pic>
      <p:sp>
        <p:nvSpPr>
          <p:cNvPr id="38" name="Object 502"/>
          <p:cNvSpPr txBox="1"/>
          <p:nvPr/>
        </p:nvSpPr>
        <p:spPr>
          <a:xfrm>
            <a:off x="1346200" y="666750"/>
            <a:ext cx="16447530" cy="975360"/>
          </a:xfrm>
          <a:prstGeom prst="rect">
            <a:avLst/>
          </a:prstGeom>
        </p:spPr>
        <p:txBody>
          <a:bodyPr vert="horz" rtlCol="0" anchor="t" anchorCtr="0">
            <a:noAutofit/>
          </a:bodyPr>
          <a:lstStyle/>
          <a:p>
            <a:pPr fontAlgn="auto">
              <a:lnSpc>
                <a:spcPct val="100000"/>
              </a:lnSpc>
            </a:pPr>
            <a:r>
              <a:rPr lang="en-US" altLang="zh-CN" sz="6000" b="1" i="0" spc="256" dirty="0">
                <a:solidFill>
                  <a:srgbClr val="262626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03 </a:t>
            </a:r>
            <a:r>
              <a:rPr lang="zh-CN" altLang="en-US" sz="6000" b="1" i="0" spc="256" dirty="0">
                <a:solidFill>
                  <a:srgbClr val="262626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最佳实践</a:t>
            </a:r>
            <a:r>
              <a:rPr lang="en-US" altLang="zh-CN" sz="6000" b="1" i="0" spc="256" dirty="0">
                <a:solidFill>
                  <a:srgbClr val="262626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-</a:t>
            </a:r>
            <a:r>
              <a:rPr lang="zh-CN" altLang="en-US" sz="6000" b="1" i="0" spc="256" dirty="0">
                <a:solidFill>
                  <a:srgbClr val="262626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集群版本</a:t>
            </a:r>
            <a:endParaRPr lang="zh-CN" sz="6000" b="1" i="0" spc="256" dirty="0">
              <a:solidFill>
                <a:srgbClr val="333333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65B64D6-D918-B1AF-514C-1E2722A936F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81446" y="3885400"/>
            <a:ext cx="9164986" cy="4606238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B8563C22-5DA1-B011-AD6D-73A831D32D04}"/>
              </a:ext>
            </a:extLst>
          </p:cNvPr>
          <p:cNvSpPr txBox="1"/>
          <p:nvPr/>
        </p:nvSpPr>
        <p:spPr>
          <a:xfrm>
            <a:off x="1594022" y="3330550"/>
            <a:ext cx="7006281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/>
              <a:t>TTL Controller</a:t>
            </a:r>
          </a:p>
          <a:p>
            <a:endParaRPr lang="en-US" altLang="zh-CN" sz="2400" b="1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zh-CN" altLang="en-US" sz="2400" dirty="0"/>
              <a:t>控制 </a:t>
            </a:r>
            <a:r>
              <a:rPr lang="en-US" altLang="zh-CN" sz="2400" dirty="0"/>
              <a:t>job</a:t>
            </a:r>
            <a:r>
              <a:rPr lang="zh-CN" altLang="en-US" sz="2400" dirty="0"/>
              <a:t>结束后多久被删除</a:t>
            </a:r>
            <a:endParaRPr lang="en-US" altLang="zh-CN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b="1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zh-CN" altLang="en-US" sz="2400" dirty="0"/>
              <a:t>从</a:t>
            </a:r>
            <a:r>
              <a:rPr lang="en-US" altLang="zh-CN" sz="2400" dirty="0"/>
              <a:t>Kubernetes v1.23</a:t>
            </a:r>
            <a:r>
              <a:rPr lang="zh-CN" altLang="en-US" sz="2400" dirty="0"/>
              <a:t>后才正式生效</a:t>
            </a:r>
            <a:endParaRPr lang="en-US" altLang="zh-CN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zh-CN" altLang="en-US" sz="2400" dirty="0"/>
              <a:t>使用老版本可能导致</a:t>
            </a:r>
            <a:endParaRPr lang="en-US" altLang="zh-CN" sz="2400" dirty="0"/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/>
              <a:t>Kubernetes</a:t>
            </a:r>
            <a:r>
              <a:rPr lang="zh-CN" altLang="en-US" sz="2400" dirty="0"/>
              <a:t>集群压力</a:t>
            </a:r>
            <a:endParaRPr lang="en-US" altLang="zh-CN" sz="2400" dirty="0"/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altLang="zh-CN" sz="2400" dirty="0"/>
              <a:t>Ds worker OOM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56936335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" name="image 50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 rot="-5400000">
            <a:off x="635000" y="1111250"/>
            <a:ext cx="825500" cy="304800"/>
          </a:xfrm>
          <a:prstGeom prst="rect">
            <a:avLst/>
          </a:prstGeom>
        </p:spPr>
      </p:pic>
      <p:sp>
        <p:nvSpPr>
          <p:cNvPr id="38" name="Object 502"/>
          <p:cNvSpPr txBox="1"/>
          <p:nvPr/>
        </p:nvSpPr>
        <p:spPr>
          <a:xfrm>
            <a:off x="1346200" y="666750"/>
            <a:ext cx="16447530" cy="975360"/>
          </a:xfrm>
          <a:prstGeom prst="rect">
            <a:avLst/>
          </a:prstGeom>
        </p:spPr>
        <p:txBody>
          <a:bodyPr vert="horz" rtlCol="0" anchor="t" anchorCtr="0">
            <a:noAutofit/>
          </a:bodyPr>
          <a:lstStyle/>
          <a:p>
            <a:pPr fontAlgn="auto">
              <a:lnSpc>
                <a:spcPct val="100000"/>
              </a:lnSpc>
            </a:pPr>
            <a:r>
              <a:rPr lang="en-US" altLang="zh-CN" sz="6000" b="1" i="0" spc="256" dirty="0">
                <a:solidFill>
                  <a:srgbClr val="262626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03 </a:t>
            </a:r>
            <a:r>
              <a:rPr lang="zh-CN" altLang="en-US" sz="6000" b="1" i="0" spc="256" dirty="0">
                <a:solidFill>
                  <a:srgbClr val="262626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最佳实践</a:t>
            </a:r>
            <a:r>
              <a:rPr lang="en-US" altLang="zh-CN" sz="6000" b="1" i="0" spc="256" dirty="0">
                <a:solidFill>
                  <a:srgbClr val="262626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-K8S</a:t>
            </a:r>
            <a:r>
              <a:rPr lang="zh-CN" altLang="en-US" sz="6000" b="1" spc="256" dirty="0">
                <a:solidFill>
                  <a:srgbClr val="262626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任务配置</a:t>
            </a:r>
            <a:endParaRPr lang="zh-CN" sz="6000" b="1" i="0" spc="256" dirty="0">
              <a:solidFill>
                <a:srgbClr val="333333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20A88BB-6B38-F3A8-F80E-122530306D15}"/>
              </a:ext>
            </a:extLst>
          </p:cNvPr>
          <p:cNvSpPr txBox="1"/>
          <p:nvPr/>
        </p:nvSpPr>
        <p:spPr>
          <a:xfrm>
            <a:off x="1584754" y="2237944"/>
            <a:ext cx="1218994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3200" b="1" dirty="0"/>
              <a:t>任务传参</a:t>
            </a:r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E348F24-3D0C-AA16-3D12-F58F68972478}"/>
              </a:ext>
            </a:extLst>
          </p:cNvPr>
          <p:cNvSpPr txBox="1"/>
          <p:nvPr/>
        </p:nvSpPr>
        <p:spPr>
          <a:xfrm>
            <a:off x="1584754" y="6600815"/>
            <a:ext cx="1218994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3200" b="1" dirty="0"/>
              <a:t>资源配额</a:t>
            </a:r>
            <a:endParaRPr lang="en-US" sz="3200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69C078E-059C-C925-9B1F-256BB1E679A1}"/>
              </a:ext>
            </a:extLst>
          </p:cNvPr>
          <p:cNvSpPr txBox="1"/>
          <p:nvPr/>
        </p:nvSpPr>
        <p:spPr>
          <a:xfrm>
            <a:off x="2619631" y="3126259"/>
            <a:ext cx="693214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zh-CN" altLang="en-US" sz="2400" dirty="0"/>
              <a:t>避免使用大</a:t>
            </a:r>
            <a:r>
              <a:rPr lang="en-US" altLang="zh-CN" sz="2400" dirty="0"/>
              <a:t>JSON</a:t>
            </a:r>
            <a:r>
              <a:rPr lang="zh-CN" altLang="en-US" sz="2400" dirty="0"/>
              <a:t>传参</a:t>
            </a:r>
            <a:endParaRPr lang="en-US" altLang="zh-CN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zh-CN" altLang="en-US" sz="2400" dirty="0"/>
              <a:t>尽量使用文件交互，以文件地址作为参数传递</a:t>
            </a:r>
            <a:endParaRPr lang="en-US" sz="2400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6E1BF0F-1D8E-D27C-83AF-D9B66B0363DD}"/>
              </a:ext>
            </a:extLst>
          </p:cNvPr>
          <p:cNvSpPr txBox="1"/>
          <p:nvPr/>
        </p:nvSpPr>
        <p:spPr>
          <a:xfrm>
            <a:off x="2619631" y="7564522"/>
            <a:ext cx="810603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zh-CN" altLang="en-US" sz="2400" dirty="0"/>
              <a:t>对于耗时较长的</a:t>
            </a:r>
            <a:r>
              <a:rPr lang="en-US" altLang="zh-CN" sz="2400" dirty="0"/>
              <a:t>k8s</a:t>
            </a:r>
            <a:r>
              <a:rPr lang="zh-CN" altLang="en-US" sz="2400" dirty="0"/>
              <a:t>任务，尽量将</a:t>
            </a:r>
            <a:r>
              <a:rPr lang="en-US" altLang="zh-CN" sz="2400" dirty="0"/>
              <a:t>request</a:t>
            </a:r>
            <a:r>
              <a:rPr lang="zh-CN" altLang="en-US" sz="2400" dirty="0"/>
              <a:t>和</a:t>
            </a:r>
            <a:r>
              <a:rPr lang="en-US" altLang="zh-CN" sz="2400" dirty="0"/>
              <a:t>limit</a:t>
            </a:r>
            <a:r>
              <a:rPr lang="zh-CN" altLang="en-US" sz="2400" dirty="0"/>
              <a:t>配置相同，避免出现</a:t>
            </a:r>
            <a:r>
              <a:rPr lang="zh-CN" altLang="en-US" sz="2400" b="1" dirty="0"/>
              <a:t>资源超卖导致</a:t>
            </a:r>
            <a:r>
              <a:rPr lang="en-US" altLang="zh-CN" sz="2400" b="1" dirty="0"/>
              <a:t>OOM</a:t>
            </a:r>
            <a:endParaRPr lang="en-US" sz="2400" b="1" dirty="0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8F6980A5-5ECD-A58B-B8A2-2DC0C1C02EBE}"/>
              </a:ext>
            </a:extLst>
          </p:cNvPr>
          <p:cNvSpPr txBox="1"/>
          <p:nvPr/>
        </p:nvSpPr>
        <p:spPr>
          <a:xfrm>
            <a:off x="1584754" y="9215583"/>
            <a:ext cx="1218994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3200" b="1" dirty="0"/>
              <a:t>IO</a:t>
            </a:r>
            <a:r>
              <a:rPr lang="zh-CN" altLang="en-US" sz="3200" b="1" dirty="0"/>
              <a:t>控制</a:t>
            </a:r>
            <a:endParaRPr lang="en-US" sz="3200" dirty="0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F9793472-227B-5977-EAD7-0ACF2EC1E41E}"/>
              </a:ext>
            </a:extLst>
          </p:cNvPr>
          <p:cNvSpPr txBox="1"/>
          <p:nvPr/>
        </p:nvSpPr>
        <p:spPr>
          <a:xfrm>
            <a:off x="2619631" y="10518255"/>
            <a:ext cx="878633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zh-CN" altLang="en-US" sz="2400" dirty="0"/>
              <a:t>对于</a:t>
            </a:r>
            <a:r>
              <a:rPr lang="en-US" altLang="zh-CN" sz="2400" dirty="0"/>
              <a:t>IO</a:t>
            </a:r>
            <a:r>
              <a:rPr lang="zh-CN" altLang="en-US" sz="2400" dirty="0"/>
              <a:t>密集型任务，尽量避免大量读写本地磁盘，使用</a:t>
            </a:r>
            <a:r>
              <a:rPr lang="en-US" altLang="zh-CN" sz="2400" dirty="0"/>
              <a:t>CFS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altLang="zh-CN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zh-CN" altLang="en-US" sz="2400" dirty="0"/>
              <a:t>大量本地</a:t>
            </a:r>
            <a:r>
              <a:rPr lang="en-US" altLang="zh-CN" sz="2400" dirty="0"/>
              <a:t>IO</a:t>
            </a:r>
            <a:r>
              <a:rPr lang="zh-CN" altLang="en-US" sz="2400" dirty="0"/>
              <a:t>会导致磁盘压力，影响当前</a:t>
            </a:r>
            <a:r>
              <a:rPr lang="en-US" altLang="zh-CN" sz="2400" dirty="0"/>
              <a:t>node</a:t>
            </a:r>
            <a:r>
              <a:rPr lang="zh-CN" altLang="en-US" sz="2400" dirty="0"/>
              <a:t>上的其他任务，甚至影响</a:t>
            </a:r>
            <a:r>
              <a:rPr lang="en-US" altLang="zh-CN" sz="2400" dirty="0" err="1"/>
              <a:t>kubelet</a:t>
            </a:r>
            <a:endParaRPr lang="en-US" altLang="zh-CN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b="1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ADDB3FD-9D8A-91D2-2F93-60952C042C7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71295" y="1803196"/>
            <a:ext cx="9534223" cy="535129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B5E8C317-01EB-C9BE-7AEA-D4A8D752384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402370" y="6858000"/>
            <a:ext cx="597611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782597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" name="image 50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 rot="-5400000">
            <a:off x="635000" y="1111250"/>
            <a:ext cx="825500" cy="304800"/>
          </a:xfrm>
          <a:prstGeom prst="rect">
            <a:avLst/>
          </a:prstGeom>
        </p:spPr>
      </p:pic>
      <p:sp>
        <p:nvSpPr>
          <p:cNvPr id="38" name="Object 502"/>
          <p:cNvSpPr txBox="1"/>
          <p:nvPr/>
        </p:nvSpPr>
        <p:spPr>
          <a:xfrm>
            <a:off x="1346200" y="666750"/>
            <a:ext cx="16447530" cy="975360"/>
          </a:xfrm>
          <a:prstGeom prst="rect">
            <a:avLst/>
          </a:prstGeom>
        </p:spPr>
        <p:txBody>
          <a:bodyPr vert="horz" rtlCol="0" anchor="t" anchorCtr="0">
            <a:noAutofit/>
          </a:bodyPr>
          <a:lstStyle/>
          <a:p>
            <a:pPr fontAlgn="auto">
              <a:lnSpc>
                <a:spcPct val="100000"/>
              </a:lnSpc>
            </a:pPr>
            <a:r>
              <a:rPr lang="en-US" altLang="zh-CN" sz="6000" b="1" i="0" spc="256" dirty="0">
                <a:solidFill>
                  <a:srgbClr val="262626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03 </a:t>
            </a:r>
            <a:r>
              <a:rPr lang="zh-CN" altLang="en-US" sz="6000" b="1" i="0" spc="256" dirty="0">
                <a:solidFill>
                  <a:srgbClr val="262626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最佳实践</a:t>
            </a:r>
            <a:r>
              <a:rPr lang="en-US" altLang="zh-CN" sz="6000" b="1" i="0" spc="256" dirty="0">
                <a:solidFill>
                  <a:srgbClr val="262626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-K8S</a:t>
            </a:r>
            <a:r>
              <a:rPr lang="zh-CN" altLang="en-US" sz="6000" b="1" spc="256" dirty="0">
                <a:solidFill>
                  <a:srgbClr val="262626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任务隔离</a:t>
            </a:r>
            <a:r>
              <a:rPr lang="en-US" altLang="zh-CN" sz="6000" b="1" spc="256" dirty="0">
                <a:solidFill>
                  <a:srgbClr val="262626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&amp;</a:t>
            </a:r>
            <a:r>
              <a:rPr lang="zh-CN" altLang="en-US" sz="6000" b="1" spc="256" dirty="0">
                <a:solidFill>
                  <a:srgbClr val="262626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动态优先级</a:t>
            </a:r>
            <a:endParaRPr lang="zh-CN" sz="6000" b="1" i="0" spc="256" dirty="0">
              <a:solidFill>
                <a:srgbClr val="333333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20A88BB-6B38-F3A8-F80E-122530306D15}"/>
              </a:ext>
            </a:extLst>
          </p:cNvPr>
          <p:cNvSpPr txBox="1"/>
          <p:nvPr/>
        </p:nvSpPr>
        <p:spPr>
          <a:xfrm>
            <a:off x="1584754" y="2237944"/>
            <a:ext cx="1218994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3200" b="1" dirty="0"/>
              <a:t>问题背景</a:t>
            </a:r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19B992B-095D-913C-66FF-4B779AC16D3C}"/>
              </a:ext>
            </a:extLst>
          </p:cNvPr>
          <p:cNvSpPr txBox="1"/>
          <p:nvPr/>
        </p:nvSpPr>
        <p:spPr>
          <a:xfrm>
            <a:off x="2845143" y="3233887"/>
            <a:ext cx="1218994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2400" dirty="0"/>
              <a:t>几批不同类型的</a:t>
            </a:r>
            <a:r>
              <a:rPr lang="en-US" altLang="zh-CN" sz="2400" dirty="0"/>
              <a:t>k8s</a:t>
            </a:r>
            <a:r>
              <a:rPr lang="zh-CN" altLang="en-US" sz="2400" dirty="0"/>
              <a:t>任务被调度到同一个</a:t>
            </a:r>
            <a:r>
              <a:rPr lang="en-US" altLang="zh-CN" sz="2400" dirty="0"/>
              <a:t>k8s</a:t>
            </a:r>
            <a:r>
              <a:rPr lang="zh-CN" altLang="en-US" sz="2400" dirty="0"/>
              <a:t>集群执行，如何保证不同类型任务之间的资源隔离以及优先级？</a:t>
            </a:r>
            <a:endParaRPr lang="en-US" sz="24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0ACE092-B733-94DD-17A8-B3A5EE08116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46935" y="4577335"/>
            <a:ext cx="13796316" cy="5808173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42ABD12C-AEC3-4441-9AED-2B82FF8B5D3C}"/>
              </a:ext>
            </a:extLst>
          </p:cNvPr>
          <p:cNvSpPr txBox="1"/>
          <p:nvPr/>
        </p:nvSpPr>
        <p:spPr>
          <a:xfrm>
            <a:off x="2041742" y="7256335"/>
            <a:ext cx="673900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zh-CN" altLang="en-US" sz="2400" dirty="0"/>
              <a:t>支持动态修改</a:t>
            </a:r>
            <a:r>
              <a:rPr lang="en-US" altLang="zh-CN" sz="2400" dirty="0"/>
              <a:t>master</a:t>
            </a:r>
            <a:r>
              <a:rPr lang="zh-CN" altLang="en-US" sz="2400" dirty="0"/>
              <a:t>上任务的优先级</a:t>
            </a:r>
            <a:endParaRPr lang="en-US" altLang="zh-CN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zh-CN" altLang="en-US" sz="2400" dirty="0"/>
              <a:t>通过</a:t>
            </a:r>
            <a:r>
              <a:rPr lang="en-US" altLang="zh-CN" sz="2400" dirty="0"/>
              <a:t>node</a:t>
            </a:r>
            <a:r>
              <a:rPr lang="zh-CN" altLang="en-US" sz="2400" dirty="0"/>
              <a:t>标签和容忍度将不同类型的任务分配到不同节点上</a:t>
            </a:r>
            <a:endParaRPr lang="en-US" sz="240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62EA3A9-CB53-8682-797F-CC9C811CE056}"/>
              </a:ext>
            </a:extLst>
          </p:cNvPr>
          <p:cNvSpPr txBox="1"/>
          <p:nvPr/>
        </p:nvSpPr>
        <p:spPr>
          <a:xfrm>
            <a:off x="1584754" y="6415334"/>
            <a:ext cx="1218994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3200" b="1" dirty="0"/>
              <a:t>解决方案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180489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" name="image 50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 rot="-5400000">
            <a:off x="635000" y="1111250"/>
            <a:ext cx="825500" cy="304800"/>
          </a:xfrm>
          <a:prstGeom prst="rect">
            <a:avLst/>
          </a:prstGeom>
        </p:spPr>
      </p:pic>
      <p:sp>
        <p:nvSpPr>
          <p:cNvPr id="38" name="Object 502"/>
          <p:cNvSpPr txBox="1"/>
          <p:nvPr/>
        </p:nvSpPr>
        <p:spPr>
          <a:xfrm>
            <a:off x="1346200" y="666750"/>
            <a:ext cx="16447530" cy="975360"/>
          </a:xfrm>
          <a:prstGeom prst="rect">
            <a:avLst/>
          </a:prstGeom>
        </p:spPr>
        <p:txBody>
          <a:bodyPr vert="horz" rtlCol="0" anchor="t" anchorCtr="0">
            <a:noAutofit/>
          </a:bodyPr>
          <a:lstStyle/>
          <a:p>
            <a:pPr fontAlgn="auto">
              <a:lnSpc>
                <a:spcPct val="100000"/>
              </a:lnSpc>
            </a:pPr>
            <a:r>
              <a:rPr lang="en-US" altLang="zh-CN" sz="6000" b="1" i="0" spc="256" dirty="0">
                <a:solidFill>
                  <a:srgbClr val="262626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04 </a:t>
            </a:r>
            <a:r>
              <a:rPr lang="zh-CN" altLang="en-US" sz="6000" b="1" spc="256" dirty="0">
                <a:solidFill>
                  <a:srgbClr val="262626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未来规划</a:t>
            </a:r>
            <a:endParaRPr lang="zh-CN" sz="6000" b="1" i="0" spc="256" dirty="0">
              <a:solidFill>
                <a:srgbClr val="333333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19B992B-095D-913C-66FF-4B779AC16D3C}"/>
              </a:ext>
            </a:extLst>
          </p:cNvPr>
          <p:cNvSpPr txBox="1"/>
          <p:nvPr/>
        </p:nvSpPr>
        <p:spPr>
          <a:xfrm>
            <a:off x="2845143" y="3233887"/>
            <a:ext cx="12189940" cy="20621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zh-CN" altLang="en-US" sz="3200" dirty="0"/>
              <a:t>任务资源隔离</a:t>
            </a:r>
            <a:endParaRPr lang="en-US" altLang="zh-CN" sz="32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altLang="zh-CN" sz="32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altLang="zh-CN" sz="32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zh-CN" altLang="en-US" sz="3200" dirty="0"/>
              <a:t>接入</a:t>
            </a:r>
            <a:r>
              <a:rPr lang="en-US" altLang="zh-CN" sz="3200" dirty="0"/>
              <a:t>CICD</a:t>
            </a:r>
          </a:p>
        </p:txBody>
      </p:sp>
    </p:spTree>
    <p:extLst>
      <p:ext uri="{BB962C8B-B14F-4D97-AF65-F5344CB8AC3E}">
        <p14:creationId xmlns:p14="http://schemas.microsoft.com/office/powerpoint/2010/main" val="203033052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Diagram 9"/>
          <p:cNvGraphicFramePr/>
          <p:nvPr/>
        </p:nvGraphicFramePr>
        <p:xfrm>
          <a:off x="2262505" y="3747135"/>
          <a:ext cx="14456410" cy="784415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矩形 1"/>
          <p:cNvSpPr/>
          <p:nvPr/>
        </p:nvSpPr>
        <p:spPr>
          <a:xfrm>
            <a:off x="3831590" y="1847215"/>
            <a:ext cx="17059910" cy="1198880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</a:bodyPr>
          <a:lstStyle/>
          <a:p>
            <a:pPr algn="ctr"/>
            <a:r>
              <a:rPr lang="zh-CN" altLang="en-US" sz="7200" b="1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  <a:alpha val="43000"/>
                    </a:srgbClr>
                  </a:outerShdw>
                </a:effectLst>
              </a:rPr>
              <a:t>欢迎加入</a:t>
            </a:r>
            <a:r>
              <a:rPr lang="en-US" altLang="zh-CN" sz="7200" b="1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  <a:alpha val="43000"/>
                    </a:srgbClr>
                  </a:outerShdw>
                </a:effectLst>
              </a:rPr>
              <a:t>Apache DolphinScheduler</a:t>
            </a:r>
            <a:r>
              <a:rPr lang="zh-CN" altLang="en-US" sz="7200" b="1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  <a:alpha val="43000"/>
                    </a:srgbClr>
                  </a:outerShdw>
                </a:effectLst>
              </a:rPr>
              <a:t>社区</a:t>
            </a:r>
          </a:p>
        </p:txBody>
      </p:sp>
      <p:sp>
        <p:nvSpPr>
          <p:cNvPr id="3" name="矩形 2"/>
          <p:cNvSpPr/>
          <p:nvPr/>
        </p:nvSpPr>
        <p:spPr>
          <a:xfrm>
            <a:off x="16824960" y="6990715"/>
            <a:ext cx="3027680" cy="583565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</a:bodyPr>
          <a:lstStyle/>
          <a:p>
            <a:pPr algn="ctr"/>
            <a:r>
              <a:rPr lang="zh-CN" altLang="en-US" sz="320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  <a:alpha val="43000"/>
                    </a:srgbClr>
                  </a:outerShdw>
                </a:effectLst>
              </a:rPr>
              <a:t>海豚调度公众号</a:t>
            </a:r>
          </a:p>
        </p:txBody>
      </p:sp>
      <p:pic>
        <p:nvPicPr>
          <p:cNvPr id="4" name="图片 3" descr="DS slack二维码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7129125" y="8077200"/>
            <a:ext cx="2163445" cy="2163445"/>
          </a:xfrm>
          <a:prstGeom prst="rect">
            <a:avLst/>
          </a:prstGeom>
        </p:spPr>
      </p:pic>
      <p:pic>
        <p:nvPicPr>
          <p:cNvPr id="6" name="图片 5" descr="DS公众号二维码jp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7122775" y="4808220"/>
            <a:ext cx="2063115" cy="2063115"/>
          </a:xfrm>
          <a:prstGeom prst="rect">
            <a:avLst/>
          </a:prstGeom>
        </p:spPr>
      </p:pic>
      <p:pic>
        <p:nvPicPr>
          <p:cNvPr id="7" name="图片 6" descr="Leonard二维码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0443190" y="4770755"/>
            <a:ext cx="2063115" cy="2063115"/>
          </a:xfrm>
          <a:prstGeom prst="rect">
            <a:avLst/>
          </a:prstGeom>
        </p:spPr>
      </p:pic>
      <p:sp>
        <p:nvSpPr>
          <p:cNvPr id="8" name="矩形 7"/>
          <p:cNvSpPr/>
          <p:nvPr/>
        </p:nvSpPr>
        <p:spPr>
          <a:xfrm>
            <a:off x="17621568" y="10386695"/>
            <a:ext cx="1176655" cy="583565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</a:bodyPr>
          <a:lstStyle/>
          <a:p>
            <a:pPr algn="ctr"/>
            <a:r>
              <a:rPr lang="en-US" altLang="zh-CN" sz="320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  <a:alpha val="43000"/>
                    </a:srgbClr>
                  </a:outerShdw>
                </a:effectLst>
              </a:rPr>
              <a:t>Slack</a:t>
            </a:r>
          </a:p>
        </p:txBody>
      </p:sp>
      <p:sp>
        <p:nvSpPr>
          <p:cNvPr id="9" name="矩形 8"/>
          <p:cNvSpPr/>
          <p:nvPr/>
        </p:nvSpPr>
        <p:spPr>
          <a:xfrm>
            <a:off x="20164425" y="6990715"/>
            <a:ext cx="2621280" cy="583565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</a:bodyPr>
          <a:lstStyle/>
          <a:p>
            <a:pPr algn="ctr"/>
            <a:r>
              <a:rPr lang="zh-CN" altLang="en-US" sz="320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  <a:alpha val="43000"/>
                    </a:srgbClr>
                  </a:outerShdw>
                </a:effectLst>
              </a:rPr>
              <a:t>加小助手入群</a:t>
            </a:r>
          </a:p>
        </p:txBody>
      </p:sp>
      <p:pic>
        <p:nvPicPr>
          <p:cNvPr id="10" name="图片 9" descr="DS GitHub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0443190" y="8077200"/>
            <a:ext cx="2062480" cy="2062480"/>
          </a:xfrm>
          <a:prstGeom prst="rect">
            <a:avLst/>
          </a:prstGeom>
        </p:spPr>
      </p:pic>
      <p:sp>
        <p:nvSpPr>
          <p:cNvPr id="11" name="矩形 10"/>
          <p:cNvSpPr/>
          <p:nvPr/>
        </p:nvSpPr>
        <p:spPr>
          <a:xfrm>
            <a:off x="19942811" y="10386695"/>
            <a:ext cx="3073400" cy="583565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</a:bodyPr>
          <a:lstStyle/>
          <a:p>
            <a:pPr algn="ctr"/>
            <a:r>
              <a:rPr lang="zh-CN" altLang="en-US" sz="320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  <a:alpha val="43000"/>
                    </a:srgbClr>
                  </a:outerShdw>
                </a:effectLst>
              </a:rPr>
              <a:t>关注</a:t>
            </a:r>
            <a:r>
              <a:rPr lang="en-US" altLang="zh-CN" sz="320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  <a:alpha val="43000"/>
                    </a:srgbClr>
                  </a:outerShdw>
                </a:effectLst>
              </a:rPr>
              <a:t>GitHub</a:t>
            </a:r>
            <a:r>
              <a:rPr lang="zh-CN" altLang="en-US" sz="320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  <a:alpha val="43000"/>
                    </a:srgbClr>
                  </a:outerShdw>
                </a:effectLst>
              </a:rPr>
              <a:t>仓库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" name="Object 604"/>
          <p:cNvSpPr txBox="1"/>
          <p:nvPr/>
        </p:nvSpPr>
        <p:spPr>
          <a:xfrm>
            <a:off x="7070229" y="4683919"/>
            <a:ext cx="10744200" cy="2171700"/>
          </a:xfrm>
          <a:prstGeom prst="rect">
            <a:avLst/>
          </a:prstGeom>
        </p:spPr>
        <p:txBody>
          <a:bodyPr vert="horz" rtlCol="0" anchor="t" anchorCtr="0">
            <a:noAutofit/>
          </a:bodyPr>
          <a:lstStyle/>
          <a:p>
            <a:pPr algn="l">
              <a:lnSpc>
                <a:spcPct val="108000"/>
              </a:lnSpc>
            </a:pPr>
            <a:r>
              <a:rPr lang="zh-CN" sz="13170" b="0" i="0" spc="421" dirty="0">
                <a:solidFill>
                  <a:srgbClr val="333333"/>
                </a:solidFill>
                <a:latin typeface="YouSheBiaoTiHei" panose="00000500000000000000" charset="-122"/>
                <a:ea typeface="YouSheBiaoTiHei" panose="00000500000000000000" charset="-122"/>
              </a:rPr>
              <a:t>THANKS！</a:t>
            </a:r>
            <a:endParaRPr lang="zh-CN" altLang="en-US" dirty="0"/>
          </a:p>
        </p:txBody>
      </p:sp>
      <p:sp>
        <p:nvSpPr>
          <p:cNvPr id="606" name="Object 606"/>
          <p:cNvSpPr txBox="1"/>
          <p:nvPr/>
        </p:nvSpPr>
        <p:spPr>
          <a:xfrm>
            <a:off x="1612900" y="11142201"/>
            <a:ext cx="2717800" cy="558800"/>
          </a:xfrm>
          <a:prstGeom prst="rect">
            <a:avLst/>
          </a:prstGeom>
        </p:spPr>
        <p:txBody>
          <a:bodyPr vert="horz" rtlCol="0" anchor="t" anchorCtr="0">
            <a:noAutofit/>
          </a:bodyPr>
          <a:lstStyle/>
          <a:p>
            <a:pPr algn="ctr">
              <a:lnSpc>
                <a:spcPct val="123000"/>
              </a:lnSpc>
            </a:pPr>
            <a:r>
              <a:rPr lang="zh-CN" sz="3000" b="0" i="0" dirty="0">
                <a:solidFill>
                  <a:srgbClr val="FFFFFF"/>
                </a:solidFill>
                <a:latin typeface="OPPOSans-M" panose="00020600040101010101" charset="-122"/>
                <a:ea typeface="OPPOSans-M" panose="00020600040101010101" charset="-122"/>
              </a:rPr>
              <a:t>Ending</a:t>
            </a:r>
            <a:endParaRPr lang="zh-CN" altLang="en-US"/>
          </a:p>
        </p:txBody>
      </p:sp>
      <p:sp>
        <p:nvSpPr>
          <p:cNvPr id="6017" name="Object 6017"/>
          <p:cNvSpPr txBox="1"/>
          <p:nvPr/>
        </p:nvSpPr>
        <p:spPr>
          <a:xfrm>
            <a:off x="6420277" y="1422400"/>
            <a:ext cx="999911" cy="965200"/>
          </a:xfrm>
          <a:prstGeom prst="rect">
            <a:avLst/>
          </a:prstGeom>
        </p:spPr>
        <p:txBody>
          <a:bodyPr vert="horz" rtlCol="0" anchor="t" anchorCtr="0">
            <a:noAutofit/>
          </a:bodyPr>
          <a:lstStyle/>
          <a:p>
            <a:pPr algn="l">
              <a:lnSpc>
                <a:spcPct val="114000"/>
              </a:lnSpc>
            </a:pPr>
            <a:endParaRPr lang="zh-CN" altLang="en-US" dirty="0"/>
          </a:p>
        </p:txBody>
      </p:sp>
      <p:pic>
        <p:nvPicPr>
          <p:cNvPr id="17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3550" y="586185"/>
            <a:ext cx="9398000" cy="12319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1" name="image 30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385776" y="104005"/>
            <a:ext cx="20635784" cy="13507989"/>
          </a:xfrm>
          <a:prstGeom prst="rect">
            <a:avLst/>
          </a:prstGeom>
        </p:spPr>
      </p:pic>
      <p:pic>
        <p:nvPicPr>
          <p:cNvPr id="302" name="image 302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2514600" y="3187700"/>
            <a:ext cx="2146300" cy="381000"/>
          </a:xfrm>
          <a:prstGeom prst="rect">
            <a:avLst/>
          </a:prstGeom>
        </p:spPr>
      </p:pic>
      <p:sp>
        <p:nvSpPr>
          <p:cNvPr id="303" name="Object 303"/>
          <p:cNvSpPr txBox="1"/>
          <p:nvPr/>
        </p:nvSpPr>
        <p:spPr>
          <a:xfrm>
            <a:off x="2602138" y="3680301"/>
            <a:ext cx="5524500" cy="609600"/>
          </a:xfrm>
          <a:prstGeom prst="rect">
            <a:avLst/>
          </a:prstGeom>
        </p:spPr>
        <p:txBody>
          <a:bodyPr vert="horz" rtlCol="0" anchor="t" anchorCtr="0">
            <a:noAutofit/>
          </a:bodyPr>
          <a:lstStyle/>
          <a:p>
            <a:pPr algn="l">
              <a:lnSpc>
                <a:spcPct val="114000"/>
              </a:lnSpc>
            </a:pPr>
            <a:r>
              <a:rPr lang="zh-CN" sz="3500" b="0" i="0" spc="126" dirty="0">
                <a:solidFill>
                  <a:srgbClr val="333333"/>
                </a:solidFill>
                <a:latin typeface="微软雅黑" panose="020B0503020204020204" charset="-122"/>
                <a:ea typeface="微软雅黑" panose="020B0503020204020204" charset="-122"/>
              </a:rPr>
              <a:t>CONTENTS</a:t>
            </a:r>
            <a:endParaRPr lang="zh-CN" altLang="en-US"/>
          </a:p>
        </p:txBody>
      </p:sp>
      <p:sp>
        <p:nvSpPr>
          <p:cNvPr id="304" name="Object 304"/>
          <p:cNvSpPr txBox="1"/>
          <p:nvPr/>
        </p:nvSpPr>
        <p:spPr>
          <a:xfrm>
            <a:off x="2362440" y="1046988"/>
            <a:ext cx="6515100" cy="2260600"/>
          </a:xfrm>
          <a:prstGeom prst="rect">
            <a:avLst/>
          </a:prstGeom>
        </p:spPr>
        <p:txBody>
          <a:bodyPr vert="horz" rtlCol="0" anchor="t" anchorCtr="0">
            <a:noAutofit/>
          </a:bodyPr>
          <a:lstStyle/>
          <a:p>
            <a:pPr algn="l">
              <a:lnSpc>
                <a:spcPct val="123000"/>
              </a:lnSpc>
            </a:pPr>
            <a:r>
              <a:rPr lang="zh-CN" sz="12000" b="1" i="0" spc="416" dirty="0">
                <a:solidFill>
                  <a:srgbClr val="333333"/>
                </a:solidFill>
                <a:latin typeface="微软雅黑" panose="020B0503020204020204" charset="-122"/>
                <a:ea typeface="微软雅黑" panose="020B0503020204020204" charset="-122"/>
              </a:rPr>
              <a:t>目录</a:t>
            </a:r>
            <a:endParaRPr lang="zh-CN" altLang="en-US" sz="12000" b="1" i="0" spc="416" dirty="0">
              <a:solidFill>
                <a:srgbClr val="333333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305" name="组合 305"/>
          <p:cNvGrpSpPr/>
          <p:nvPr/>
        </p:nvGrpSpPr>
        <p:grpSpPr>
          <a:xfrm>
            <a:off x="2514600" y="4855732"/>
            <a:ext cx="8432800" cy="1954213"/>
            <a:chOff x="2514600" y="5818187"/>
            <a:chExt cx="8432800" cy="1954213"/>
          </a:xfrm>
        </p:grpSpPr>
        <p:pic>
          <p:nvPicPr>
            <p:cNvPr id="306" name="image 306"/>
            <p:cNvPicPr>
              <a:picLocks noChangeAspect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>
            <a:xfrm>
              <a:off x="2514600" y="5969000"/>
              <a:ext cx="8305800" cy="1803400"/>
            </a:xfrm>
            <a:prstGeom prst="rect">
              <a:avLst/>
            </a:prstGeom>
          </p:spPr>
        </p:pic>
        <p:sp>
          <p:nvSpPr>
            <p:cNvPr id="307" name="Object 307"/>
            <p:cNvSpPr txBox="1"/>
            <p:nvPr/>
          </p:nvSpPr>
          <p:spPr>
            <a:xfrm>
              <a:off x="5132379" y="6288676"/>
              <a:ext cx="5688021" cy="939800"/>
            </a:xfrm>
            <a:prstGeom prst="rect">
              <a:avLst/>
            </a:prstGeom>
          </p:spPr>
          <p:txBody>
            <a:bodyPr vert="horz" rtlCol="0" anchor="t" anchorCtr="0">
              <a:noAutofit/>
            </a:bodyPr>
            <a:lstStyle/>
            <a:p>
              <a:pPr algn="ctr" fontAlgn="auto">
                <a:lnSpc>
                  <a:spcPct val="150000"/>
                </a:lnSpc>
              </a:pPr>
              <a:r>
                <a:rPr lang="zh-CN" altLang="en-US" sz="3500" b="1" dirty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  <a:sym typeface="+mn-ea"/>
                </a:rPr>
                <a:t>业务背景</a:t>
              </a:r>
            </a:p>
          </p:txBody>
        </p:sp>
        <p:sp>
          <p:nvSpPr>
            <p:cNvPr id="308" name="Object 308"/>
            <p:cNvSpPr txBox="1"/>
            <p:nvPr/>
          </p:nvSpPr>
          <p:spPr>
            <a:xfrm>
              <a:off x="5867400" y="6842474"/>
              <a:ext cx="5080000" cy="520700"/>
            </a:xfrm>
            <a:prstGeom prst="rect">
              <a:avLst/>
            </a:prstGeom>
          </p:spPr>
          <p:txBody>
            <a:bodyPr vert="horz" rtlCol="0" anchor="t" anchorCtr="0">
              <a:noAutofit/>
            </a:bodyPr>
            <a:lstStyle/>
            <a:p>
              <a:pPr algn="l">
                <a:lnSpc>
                  <a:spcPct val="123000"/>
                </a:lnSpc>
              </a:pPr>
              <a:endParaRPr lang="zh-CN" altLang="en-US"/>
            </a:p>
          </p:txBody>
        </p:sp>
        <p:sp>
          <p:nvSpPr>
            <p:cNvPr id="309" name="Object 309"/>
            <p:cNvSpPr txBox="1"/>
            <p:nvPr/>
          </p:nvSpPr>
          <p:spPr>
            <a:xfrm>
              <a:off x="3378200" y="5818187"/>
              <a:ext cx="2590799" cy="1917700"/>
            </a:xfrm>
            <a:prstGeom prst="rect">
              <a:avLst/>
            </a:prstGeom>
          </p:spPr>
          <p:txBody>
            <a:bodyPr vert="horz" rtlCol="0" anchor="t" anchorCtr="0">
              <a:noAutofit/>
            </a:bodyPr>
            <a:lstStyle/>
            <a:p>
              <a:pPr algn="l">
                <a:lnSpc>
                  <a:spcPct val="108000"/>
                </a:lnSpc>
              </a:pPr>
              <a:r>
                <a:rPr lang="zh-CN" sz="11600" b="0" i="0" spc="371" dirty="0">
                  <a:solidFill>
                    <a:srgbClr val="FFFFFF"/>
                  </a:solidFill>
                  <a:latin typeface="YouSheBiaoTiHei" panose="00000500000000000000" charset="-122"/>
                  <a:ea typeface="YouSheBiaoTiHei" panose="00000500000000000000" charset="-122"/>
                </a:rPr>
                <a:t>01</a:t>
              </a:r>
              <a:endParaRPr lang="zh-CN" altLang="en-US"/>
            </a:p>
          </p:txBody>
        </p:sp>
      </p:grpSp>
      <p:grpSp>
        <p:nvGrpSpPr>
          <p:cNvPr id="2" name="Group 1"/>
          <p:cNvGrpSpPr/>
          <p:nvPr/>
        </p:nvGrpSpPr>
        <p:grpSpPr>
          <a:xfrm>
            <a:off x="2514600" y="7995728"/>
            <a:ext cx="8305800" cy="1943497"/>
            <a:chOff x="2514600" y="9008983"/>
            <a:chExt cx="8305800" cy="1943497"/>
          </a:xfrm>
        </p:grpSpPr>
        <p:pic>
          <p:nvPicPr>
            <p:cNvPr id="3016" name="image 3016"/>
            <p:cNvPicPr>
              <a:picLocks noChangeAspect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>
            <a:xfrm>
              <a:off x="2514600" y="9136380"/>
              <a:ext cx="8305800" cy="1816100"/>
            </a:xfrm>
            <a:prstGeom prst="rect">
              <a:avLst/>
            </a:prstGeom>
          </p:spPr>
        </p:pic>
        <p:sp>
          <p:nvSpPr>
            <p:cNvPr id="3017" name="Object 3017"/>
            <p:cNvSpPr txBox="1"/>
            <p:nvPr/>
          </p:nvSpPr>
          <p:spPr>
            <a:xfrm>
              <a:off x="5077803" y="9471898"/>
              <a:ext cx="5638800" cy="939800"/>
            </a:xfrm>
            <a:prstGeom prst="rect">
              <a:avLst/>
            </a:prstGeom>
          </p:spPr>
          <p:txBody>
            <a:bodyPr vert="horz" rtlCol="0" anchor="t" anchorCtr="0">
              <a:noAutofit/>
            </a:bodyPr>
            <a:lstStyle/>
            <a:p>
              <a:pPr algn="ctr" fontAlgn="auto">
                <a:lnSpc>
                  <a:spcPct val="150000"/>
                </a:lnSpc>
              </a:pPr>
              <a:r>
                <a:rPr lang="zh-CN" altLang="en-US" sz="3500" b="1" i="0" spc="160" dirty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  <a:sym typeface="+mn-ea"/>
                </a:rPr>
                <a:t>最佳实践</a:t>
              </a:r>
              <a:endParaRPr lang="zh-CN" altLang="en-US" sz="3500" b="0" i="0" spc="16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endParaRPr>
            </a:p>
          </p:txBody>
        </p:sp>
        <p:sp>
          <p:nvSpPr>
            <p:cNvPr id="3019" name="Object 3019"/>
            <p:cNvSpPr txBox="1"/>
            <p:nvPr/>
          </p:nvSpPr>
          <p:spPr>
            <a:xfrm>
              <a:off x="3136900" y="9008983"/>
              <a:ext cx="2832100" cy="1917700"/>
            </a:xfrm>
            <a:prstGeom prst="rect">
              <a:avLst/>
            </a:prstGeom>
          </p:spPr>
          <p:txBody>
            <a:bodyPr vert="horz" rtlCol="0" anchor="t" anchorCtr="0">
              <a:noAutofit/>
            </a:bodyPr>
            <a:lstStyle/>
            <a:p>
              <a:pPr algn="l">
                <a:lnSpc>
                  <a:spcPct val="108000"/>
                </a:lnSpc>
              </a:pPr>
              <a:r>
                <a:rPr lang="zh-CN" sz="11600" b="0" i="0" spc="371" dirty="0">
                  <a:solidFill>
                    <a:srgbClr val="FFFFFF"/>
                  </a:solidFill>
                  <a:latin typeface="YouSheBiaoTiHei" panose="00000500000000000000" charset="-122"/>
                  <a:ea typeface="YouSheBiaoTiHei" panose="00000500000000000000" charset="-122"/>
                </a:rPr>
                <a:t>03</a:t>
              </a:r>
              <a:endParaRPr lang="zh-CN" altLang="en-US" dirty="0"/>
            </a:p>
          </p:txBody>
        </p:sp>
      </p:grpSp>
      <p:grpSp>
        <p:nvGrpSpPr>
          <p:cNvPr id="3020" name="组合 3020"/>
          <p:cNvGrpSpPr/>
          <p:nvPr/>
        </p:nvGrpSpPr>
        <p:grpSpPr>
          <a:xfrm>
            <a:off x="13563600" y="7969693"/>
            <a:ext cx="8305800" cy="1943497"/>
            <a:chOff x="13563600" y="9003903"/>
            <a:chExt cx="8305800" cy="1943497"/>
          </a:xfrm>
        </p:grpSpPr>
        <p:pic>
          <p:nvPicPr>
            <p:cNvPr id="3021" name="image 3021"/>
            <p:cNvPicPr>
              <a:picLocks noChangeAspect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>
            <a:xfrm>
              <a:off x="13563600" y="9131300"/>
              <a:ext cx="8305800" cy="1816100"/>
            </a:xfrm>
            <a:prstGeom prst="rect">
              <a:avLst/>
            </a:prstGeom>
          </p:spPr>
        </p:pic>
        <p:sp>
          <p:nvSpPr>
            <p:cNvPr id="3022" name="Object 3022"/>
            <p:cNvSpPr txBox="1"/>
            <p:nvPr/>
          </p:nvSpPr>
          <p:spPr>
            <a:xfrm>
              <a:off x="16770926" y="9603105"/>
              <a:ext cx="5092700" cy="939800"/>
            </a:xfrm>
            <a:prstGeom prst="rect">
              <a:avLst/>
            </a:prstGeom>
          </p:spPr>
          <p:txBody>
            <a:bodyPr vert="horz" rtlCol="0" anchor="t" anchorCtr="0">
              <a:noAutofit/>
            </a:bodyPr>
            <a:lstStyle/>
            <a:p>
              <a:pPr algn="l">
                <a:lnSpc>
                  <a:spcPct val="123000"/>
                </a:lnSpc>
              </a:pPr>
              <a:endParaRPr lang="zh-CN" sz="3500" b="1" i="0" spc="160" dirty="0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</p:txBody>
        </p:sp>
        <p:sp>
          <p:nvSpPr>
            <p:cNvPr id="3024" name="Object 3024"/>
            <p:cNvSpPr txBox="1"/>
            <p:nvPr/>
          </p:nvSpPr>
          <p:spPr>
            <a:xfrm>
              <a:off x="14185900" y="9003903"/>
              <a:ext cx="2997200" cy="1917700"/>
            </a:xfrm>
            <a:prstGeom prst="rect">
              <a:avLst/>
            </a:prstGeom>
          </p:spPr>
          <p:txBody>
            <a:bodyPr vert="horz" rtlCol="0" anchor="t" anchorCtr="0">
              <a:noAutofit/>
            </a:bodyPr>
            <a:lstStyle/>
            <a:p>
              <a:pPr algn="l">
                <a:lnSpc>
                  <a:spcPct val="108000"/>
                </a:lnSpc>
              </a:pPr>
              <a:r>
                <a:rPr lang="zh-CN" sz="11600" b="0" i="0" spc="371" dirty="0">
                  <a:solidFill>
                    <a:srgbClr val="FFFFFF"/>
                  </a:solidFill>
                  <a:latin typeface="YouSheBiaoTiHei" panose="00000500000000000000" charset="-122"/>
                  <a:ea typeface="YouSheBiaoTiHei" panose="00000500000000000000" charset="-122"/>
                </a:rPr>
                <a:t>04</a:t>
              </a:r>
              <a:endParaRPr lang="zh-CN" altLang="en-US"/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13563600" y="4817037"/>
            <a:ext cx="8305800" cy="1942108"/>
            <a:chOff x="13563600" y="5830292"/>
            <a:chExt cx="8305800" cy="1942108"/>
          </a:xfrm>
        </p:grpSpPr>
        <p:grpSp>
          <p:nvGrpSpPr>
            <p:cNvPr id="3010" name="组合 3010"/>
            <p:cNvGrpSpPr/>
            <p:nvPr/>
          </p:nvGrpSpPr>
          <p:grpSpPr>
            <a:xfrm>
              <a:off x="13563600" y="5830292"/>
              <a:ext cx="8305800" cy="1942108"/>
              <a:chOff x="13563600" y="5830292"/>
              <a:chExt cx="8305800" cy="1942108"/>
            </a:xfrm>
          </p:grpSpPr>
          <p:pic>
            <p:nvPicPr>
              <p:cNvPr id="3011" name="image 3011"/>
              <p:cNvPicPr>
                <a:picLocks noChangeAspect="1"/>
              </p:cNvPicPr>
              <p:nvPr/>
            </p:nvPicPr>
            <p:blipFill>
              <a:blip r:embed="rId4"/>
              <a:srcRect/>
              <a:stretch>
                <a:fillRect/>
              </a:stretch>
            </p:blipFill>
            <p:spPr>
              <a:xfrm>
                <a:off x="13563600" y="5969000"/>
                <a:ext cx="8305800" cy="1803400"/>
              </a:xfrm>
              <a:prstGeom prst="rect">
                <a:avLst/>
              </a:prstGeom>
            </p:spPr>
          </p:pic>
          <p:sp>
            <p:nvSpPr>
              <p:cNvPr id="3012" name="Object 3012"/>
              <p:cNvSpPr txBox="1"/>
              <p:nvPr/>
            </p:nvSpPr>
            <p:spPr>
              <a:xfrm>
                <a:off x="16770926" y="6419850"/>
                <a:ext cx="5092700" cy="939800"/>
              </a:xfrm>
              <a:prstGeom prst="rect">
                <a:avLst/>
              </a:prstGeom>
            </p:spPr>
            <p:txBody>
              <a:bodyPr vert="horz" rtlCol="0" anchor="t" anchorCtr="0">
                <a:noAutofit/>
              </a:bodyPr>
              <a:lstStyle/>
              <a:p>
                <a:pPr algn="l">
                  <a:lnSpc>
                    <a:spcPct val="123000"/>
                  </a:lnSpc>
                </a:pPr>
                <a:endParaRPr lang="zh-CN" altLang="en-US" sz="3500" b="1" i="0" spc="160" dirty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  <a:sym typeface="+mn-ea"/>
                </a:endParaRPr>
              </a:p>
            </p:txBody>
          </p:sp>
          <p:sp>
            <p:nvSpPr>
              <p:cNvPr id="3014" name="Object 3014"/>
              <p:cNvSpPr txBox="1"/>
              <p:nvPr/>
            </p:nvSpPr>
            <p:spPr>
              <a:xfrm>
                <a:off x="14185900" y="5830292"/>
                <a:ext cx="2997200" cy="1917700"/>
              </a:xfrm>
              <a:prstGeom prst="rect">
                <a:avLst/>
              </a:prstGeom>
            </p:spPr>
            <p:txBody>
              <a:bodyPr vert="horz" rtlCol="0" anchor="t" anchorCtr="0">
                <a:noAutofit/>
              </a:bodyPr>
              <a:lstStyle/>
              <a:p>
                <a:pPr algn="l">
                  <a:lnSpc>
                    <a:spcPct val="108000"/>
                  </a:lnSpc>
                </a:pPr>
                <a:r>
                  <a:rPr lang="zh-CN" sz="11600" b="0" i="0" spc="371" dirty="0">
                    <a:solidFill>
                      <a:srgbClr val="FFFFFF"/>
                    </a:solidFill>
                    <a:latin typeface="YouSheBiaoTiHei" panose="00000500000000000000" charset="-122"/>
                    <a:ea typeface="YouSheBiaoTiHei" panose="00000500000000000000" charset="-122"/>
                  </a:rPr>
                  <a:t>02</a:t>
                </a:r>
                <a:endParaRPr lang="zh-CN" altLang="en-US" dirty="0"/>
              </a:p>
            </p:txBody>
          </p:sp>
        </p:grpSp>
        <p:sp>
          <p:nvSpPr>
            <p:cNvPr id="26" name="Object 307"/>
            <p:cNvSpPr txBox="1"/>
            <p:nvPr/>
          </p:nvSpPr>
          <p:spPr>
            <a:xfrm>
              <a:off x="15965754" y="6319242"/>
              <a:ext cx="5688021" cy="939800"/>
            </a:xfrm>
            <a:prstGeom prst="rect">
              <a:avLst/>
            </a:prstGeom>
          </p:spPr>
          <p:txBody>
            <a:bodyPr vert="horz" rtlCol="0" anchor="t" anchorCtr="0">
              <a:noAutofit/>
            </a:bodyPr>
            <a:lstStyle/>
            <a:p>
              <a:pPr algn="ctr" fontAlgn="auto">
                <a:lnSpc>
                  <a:spcPct val="150000"/>
                </a:lnSpc>
              </a:pPr>
              <a:r>
                <a:rPr lang="zh-CN" altLang="en-US" sz="3500" b="1" dirty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  <a:sym typeface="+mn-ea"/>
                </a:rPr>
                <a:t>接入改造</a:t>
              </a:r>
            </a:p>
          </p:txBody>
        </p:sp>
      </p:grpSp>
      <p:sp>
        <p:nvSpPr>
          <p:cNvPr id="27" name="Object 307"/>
          <p:cNvSpPr txBox="1"/>
          <p:nvPr/>
        </p:nvSpPr>
        <p:spPr>
          <a:xfrm>
            <a:off x="16333539" y="8428441"/>
            <a:ext cx="5688021" cy="939800"/>
          </a:xfrm>
          <a:prstGeom prst="rect">
            <a:avLst/>
          </a:prstGeom>
        </p:spPr>
        <p:txBody>
          <a:bodyPr vert="horz" rtlCol="0" anchor="t" anchorCtr="0">
            <a:noAutofit/>
          </a:bodyPr>
          <a:lstStyle/>
          <a:p>
            <a:pPr algn="ctr" fontAlgn="auto">
              <a:lnSpc>
                <a:spcPct val="150000"/>
              </a:lnSpc>
            </a:pPr>
            <a:r>
              <a:rPr lang="zh-CN" altLang="en-US" sz="35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未来规划</a:t>
            </a:r>
          </a:p>
        </p:txBody>
      </p:sp>
      <p:grpSp>
        <p:nvGrpSpPr>
          <p:cNvPr id="29" name="Group 28"/>
          <p:cNvGrpSpPr/>
          <p:nvPr/>
        </p:nvGrpSpPr>
        <p:grpSpPr>
          <a:xfrm>
            <a:off x="2936446" y="11099211"/>
            <a:ext cx="5638800" cy="1917700"/>
            <a:chOff x="2848908" y="9008983"/>
            <a:chExt cx="5638800" cy="1917700"/>
          </a:xfrm>
        </p:grpSpPr>
        <p:sp>
          <p:nvSpPr>
            <p:cNvPr id="31" name="Object 3017"/>
            <p:cNvSpPr txBox="1"/>
            <p:nvPr/>
          </p:nvSpPr>
          <p:spPr>
            <a:xfrm>
              <a:off x="2848908" y="9723121"/>
              <a:ext cx="5638800" cy="939800"/>
            </a:xfrm>
            <a:prstGeom prst="rect">
              <a:avLst/>
            </a:prstGeom>
          </p:spPr>
          <p:txBody>
            <a:bodyPr vert="horz" rtlCol="0" anchor="t" anchorCtr="0">
              <a:noAutofit/>
            </a:bodyPr>
            <a:lstStyle/>
            <a:p>
              <a:pPr algn="ctr" fontAlgn="auto">
                <a:lnSpc>
                  <a:spcPct val="150000"/>
                </a:lnSpc>
              </a:pPr>
              <a:endParaRPr lang="zh-CN" altLang="en-US" sz="3500" b="0" i="0" spc="16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endParaRPr>
            </a:p>
          </p:txBody>
        </p:sp>
        <p:sp>
          <p:nvSpPr>
            <p:cNvPr id="32" name="Object 3019"/>
            <p:cNvSpPr txBox="1"/>
            <p:nvPr/>
          </p:nvSpPr>
          <p:spPr>
            <a:xfrm>
              <a:off x="3136900" y="9008983"/>
              <a:ext cx="2832100" cy="1917700"/>
            </a:xfrm>
            <a:prstGeom prst="rect">
              <a:avLst/>
            </a:prstGeom>
          </p:spPr>
          <p:txBody>
            <a:bodyPr vert="horz" rtlCol="0" anchor="t" anchorCtr="0">
              <a:noAutofit/>
            </a:bodyPr>
            <a:lstStyle/>
            <a:p>
              <a:pPr algn="l">
                <a:lnSpc>
                  <a:spcPct val="108000"/>
                </a:lnSpc>
              </a:pPr>
              <a:endParaRPr lang="zh-CN" altLang="en-US" sz="11600" spc="371" dirty="0">
                <a:solidFill>
                  <a:srgbClr val="FFFFFF"/>
                </a:solidFill>
                <a:latin typeface="YouSheBiaoTiHei" panose="00000500000000000000" charset="-122"/>
                <a:ea typeface="YouSheBiaoTiHei" panose="00000500000000000000" charset="-122"/>
              </a:endParaRPr>
            </a:p>
          </p:txBody>
        </p:sp>
      </p:grpSp>
      <p:sp>
        <p:nvSpPr>
          <p:cNvPr id="5" name="Object 3019">
            <a:extLst>
              <a:ext uri="{FF2B5EF4-FFF2-40B4-BE49-F238E27FC236}">
                <a16:creationId xmlns:a16="http://schemas.microsoft.com/office/drawing/2014/main" id="{9211ACBD-8ED4-8161-2CB4-A2FB11F914EC}"/>
              </a:ext>
            </a:extLst>
          </p:cNvPr>
          <p:cNvSpPr txBox="1"/>
          <p:nvPr/>
        </p:nvSpPr>
        <p:spPr>
          <a:xfrm>
            <a:off x="3224438" y="11205097"/>
            <a:ext cx="2832100" cy="1917700"/>
          </a:xfrm>
          <a:prstGeom prst="rect">
            <a:avLst/>
          </a:prstGeom>
        </p:spPr>
        <p:txBody>
          <a:bodyPr vert="horz" rtlCol="0" anchor="t" anchorCtr="0">
            <a:noAutofit/>
          </a:bodyPr>
          <a:lstStyle/>
          <a:p>
            <a:pPr algn="l">
              <a:lnSpc>
                <a:spcPct val="108000"/>
              </a:lnSpc>
            </a:pPr>
            <a:r>
              <a:rPr lang="en-US" altLang="zh-CN" sz="11600" spc="371" dirty="0">
                <a:solidFill>
                  <a:srgbClr val="FFFFFF"/>
                </a:solidFill>
                <a:latin typeface="YouSheBiaoTiHei" panose="00000500000000000000" charset="-122"/>
                <a:ea typeface="YouSheBiaoTiHei" panose="00000500000000000000" charset="-122"/>
              </a:rPr>
              <a:t>05</a:t>
            </a:r>
            <a:endParaRPr lang="zh-CN" altLang="en-US" sz="11600" spc="371" dirty="0">
              <a:solidFill>
                <a:srgbClr val="FFFFFF"/>
              </a:solidFill>
              <a:latin typeface="YouSheBiaoTiHei" panose="00000500000000000000" charset="-122"/>
              <a:ea typeface="YouSheBiaoTiHei" panose="00000500000000000000" charset="-122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CE4EB1BE-7500-E44A-2CBE-37977AD9E1F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99763" y="4438485"/>
            <a:ext cx="19370495" cy="8389846"/>
          </a:xfrm>
          <a:prstGeom prst="rect">
            <a:avLst/>
          </a:prstGeom>
        </p:spPr>
      </p:pic>
      <p:pic>
        <p:nvPicPr>
          <p:cNvPr id="501" name="image 501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 rot="-5400000">
            <a:off x="635000" y="1111250"/>
            <a:ext cx="825500" cy="304800"/>
          </a:xfrm>
          <a:prstGeom prst="rect">
            <a:avLst/>
          </a:prstGeom>
        </p:spPr>
      </p:pic>
      <p:sp>
        <p:nvSpPr>
          <p:cNvPr id="38" name="Object 502"/>
          <p:cNvSpPr txBox="1"/>
          <p:nvPr/>
        </p:nvSpPr>
        <p:spPr>
          <a:xfrm>
            <a:off x="1346200" y="666750"/>
            <a:ext cx="16447530" cy="975360"/>
          </a:xfrm>
          <a:prstGeom prst="rect">
            <a:avLst/>
          </a:prstGeom>
        </p:spPr>
        <p:txBody>
          <a:bodyPr vert="horz" rtlCol="0" anchor="t" anchorCtr="0">
            <a:noAutofit/>
          </a:bodyPr>
          <a:lstStyle/>
          <a:p>
            <a:pPr fontAlgn="auto">
              <a:lnSpc>
                <a:spcPct val="100000"/>
              </a:lnSpc>
            </a:pPr>
            <a:r>
              <a:rPr lang="en-US" altLang="zh-CN" sz="6000" b="1" i="0" spc="256" dirty="0">
                <a:solidFill>
                  <a:srgbClr val="262626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01 </a:t>
            </a:r>
            <a:r>
              <a:rPr lang="zh-CN" altLang="en-US" sz="6000" b="1" i="0" spc="256" dirty="0">
                <a:solidFill>
                  <a:srgbClr val="262626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业务背景</a:t>
            </a:r>
            <a:endParaRPr lang="zh-CN" sz="6000" b="1" i="0" spc="256" dirty="0">
              <a:solidFill>
                <a:srgbClr val="333333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D0D6544-123C-0ACD-E40B-CBD6695B73D8}"/>
              </a:ext>
            </a:extLst>
          </p:cNvPr>
          <p:cNvSpPr txBox="1"/>
          <p:nvPr/>
        </p:nvSpPr>
        <p:spPr>
          <a:xfrm>
            <a:off x="1346200" y="2209452"/>
            <a:ext cx="12189940" cy="26776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2400" b="1" dirty="0"/>
              <a:t>数据在智能驾驶中的核心地位</a:t>
            </a:r>
            <a:endParaRPr lang="en-US" altLang="zh-CN" sz="2400" b="1" dirty="0"/>
          </a:p>
          <a:p>
            <a:endParaRPr lang="zh-CN" altLang="en-US" sz="2400" b="1" dirty="0"/>
          </a:p>
          <a:p>
            <a:pPr>
              <a:buFont typeface="+mj-lt"/>
              <a:buAutoNum type="arabicPeriod"/>
            </a:pPr>
            <a:r>
              <a:rPr lang="zh-CN" altLang="en-US" sz="2400" b="1" dirty="0"/>
              <a:t>模型训练的基石</a:t>
            </a:r>
            <a:endParaRPr lang="zh-CN" altLang="en-US" sz="2400" dirty="0"/>
          </a:p>
          <a:p>
            <a:pPr lvl="1"/>
            <a:r>
              <a:rPr lang="zh-CN" altLang="en-US" sz="2400" dirty="0"/>
              <a:t>智能驾驶模型需要大量高质量数据进行训练，以提高感知、决策和控制的准确性。</a:t>
            </a:r>
            <a:endParaRPr lang="en-US" altLang="zh-CN" sz="2400" dirty="0"/>
          </a:p>
          <a:p>
            <a:pPr lvl="1"/>
            <a:endParaRPr lang="zh-CN" altLang="en-US" sz="2400" dirty="0"/>
          </a:p>
          <a:p>
            <a:pPr>
              <a:buFont typeface="+mj-lt"/>
              <a:buAutoNum type="arabicPeriod"/>
            </a:pPr>
            <a:r>
              <a:rPr lang="zh-CN" altLang="en-US" sz="2400" b="1" dirty="0"/>
              <a:t>功能验证的关键</a:t>
            </a:r>
            <a:endParaRPr lang="zh-CN" altLang="en-US" sz="2400" dirty="0"/>
          </a:p>
          <a:p>
            <a:pPr lvl="1"/>
            <a:r>
              <a:rPr lang="zh-CN" altLang="en-US" sz="2400" dirty="0"/>
              <a:t>真实场景下的车辆功能验证离不开多样化的测试数据，确保系统可靠性和安全性。</a:t>
            </a:r>
            <a:endParaRPr lang="en-US" altLang="zh-CN" sz="24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" name="image 50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 rot="-5400000">
            <a:off x="635000" y="1111250"/>
            <a:ext cx="825500" cy="304800"/>
          </a:xfrm>
          <a:prstGeom prst="rect">
            <a:avLst/>
          </a:prstGeom>
        </p:spPr>
      </p:pic>
      <p:sp>
        <p:nvSpPr>
          <p:cNvPr id="38" name="Object 502"/>
          <p:cNvSpPr txBox="1"/>
          <p:nvPr/>
        </p:nvSpPr>
        <p:spPr>
          <a:xfrm>
            <a:off x="1346200" y="666750"/>
            <a:ext cx="16447530" cy="975360"/>
          </a:xfrm>
          <a:prstGeom prst="rect">
            <a:avLst/>
          </a:prstGeom>
        </p:spPr>
        <p:txBody>
          <a:bodyPr vert="horz" rtlCol="0" anchor="t" anchorCtr="0">
            <a:noAutofit/>
          </a:bodyPr>
          <a:lstStyle/>
          <a:p>
            <a:pPr fontAlgn="auto">
              <a:lnSpc>
                <a:spcPct val="100000"/>
              </a:lnSpc>
            </a:pPr>
            <a:r>
              <a:rPr lang="en-US" altLang="zh-CN" sz="6000" b="1" i="0" spc="256" dirty="0">
                <a:solidFill>
                  <a:srgbClr val="262626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02 </a:t>
            </a:r>
            <a:r>
              <a:rPr lang="zh-CN" altLang="en-US" sz="6000" b="1" i="0" spc="256" dirty="0">
                <a:solidFill>
                  <a:srgbClr val="262626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接入改造</a:t>
            </a:r>
            <a:endParaRPr lang="zh-CN" sz="6000" b="1" i="0" spc="256" dirty="0">
              <a:solidFill>
                <a:srgbClr val="333333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FB36B40-AA38-9922-F5CC-B2512FE6CBFB}"/>
              </a:ext>
            </a:extLst>
          </p:cNvPr>
          <p:cNvSpPr txBox="1"/>
          <p:nvPr/>
        </p:nvSpPr>
        <p:spPr>
          <a:xfrm>
            <a:off x="895350" y="2143434"/>
            <a:ext cx="76449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b="1" dirty="0"/>
              <a:t>接入前</a:t>
            </a:r>
            <a:endParaRPr lang="en-US" sz="3200" b="1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975E4D8-DFDF-1F0F-DA84-A0D54AA2E37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13665" y="3354518"/>
            <a:ext cx="19058227" cy="8378937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F6068829-1978-3F8E-74A9-F1B9D44203CA}"/>
              </a:ext>
            </a:extLst>
          </p:cNvPr>
          <p:cNvSpPr txBox="1"/>
          <p:nvPr/>
        </p:nvSpPr>
        <p:spPr>
          <a:xfrm>
            <a:off x="1643447" y="3102916"/>
            <a:ext cx="617838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/>
              <a:t>借助</a:t>
            </a:r>
            <a:r>
              <a:rPr lang="en-US" altLang="zh-CN" dirty="0"/>
              <a:t>Jenkins, </a:t>
            </a:r>
            <a:r>
              <a:rPr lang="zh-CN" altLang="en-US" dirty="0"/>
              <a:t>在业务代码中实现工作流编排和调度</a:t>
            </a:r>
            <a:endParaRPr lang="en-US" altLang="zh-CN" dirty="0"/>
          </a:p>
          <a:p>
            <a:endParaRPr lang="en-US" dirty="0"/>
          </a:p>
          <a:p>
            <a:r>
              <a:rPr lang="zh-CN" altLang="en-US" dirty="0"/>
              <a:t>优点：灵活度高，可以定义任何形式的工作流编排</a:t>
            </a:r>
            <a:endParaRPr lang="en-US" altLang="zh-CN" dirty="0"/>
          </a:p>
          <a:p>
            <a:r>
              <a:rPr lang="zh-CN" altLang="en-US" dirty="0"/>
              <a:t>缺点：和业务耦合度高，工作流的变动必须改动业务代码</a:t>
            </a:r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275476724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" name="image 50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 rot="-5400000">
            <a:off x="635000" y="1111250"/>
            <a:ext cx="825500" cy="304800"/>
          </a:xfrm>
          <a:prstGeom prst="rect">
            <a:avLst/>
          </a:prstGeom>
        </p:spPr>
      </p:pic>
      <p:sp>
        <p:nvSpPr>
          <p:cNvPr id="38" name="Object 502"/>
          <p:cNvSpPr txBox="1"/>
          <p:nvPr/>
        </p:nvSpPr>
        <p:spPr>
          <a:xfrm>
            <a:off x="1346200" y="666750"/>
            <a:ext cx="16447530" cy="975360"/>
          </a:xfrm>
          <a:prstGeom prst="rect">
            <a:avLst/>
          </a:prstGeom>
        </p:spPr>
        <p:txBody>
          <a:bodyPr vert="horz" rtlCol="0" anchor="t" anchorCtr="0">
            <a:noAutofit/>
          </a:bodyPr>
          <a:lstStyle/>
          <a:p>
            <a:pPr fontAlgn="auto">
              <a:lnSpc>
                <a:spcPct val="100000"/>
              </a:lnSpc>
            </a:pPr>
            <a:r>
              <a:rPr lang="en-US" altLang="zh-CN" sz="6000" b="1" i="0" spc="256" dirty="0">
                <a:solidFill>
                  <a:srgbClr val="262626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02 </a:t>
            </a:r>
            <a:r>
              <a:rPr lang="zh-CN" altLang="en-US" sz="6000" b="1" i="0" spc="256" dirty="0">
                <a:solidFill>
                  <a:srgbClr val="262626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接入改造</a:t>
            </a:r>
            <a:endParaRPr lang="zh-CN" sz="6000" b="1" i="0" spc="256" dirty="0">
              <a:solidFill>
                <a:srgbClr val="333333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FB36B40-AA38-9922-F5CC-B2512FE6CBFB}"/>
              </a:ext>
            </a:extLst>
          </p:cNvPr>
          <p:cNvSpPr txBox="1"/>
          <p:nvPr/>
        </p:nvSpPr>
        <p:spPr>
          <a:xfrm>
            <a:off x="895350" y="2323316"/>
            <a:ext cx="76449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b="1" dirty="0"/>
              <a:t>接入后 </a:t>
            </a:r>
            <a:endParaRPr lang="en-US" sz="3200" b="1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156A9C4-7F9A-F5A4-DFE2-9AD4ADE2801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23110" y="3282845"/>
            <a:ext cx="18337779" cy="8709286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69129BC3-B990-0418-7CF6-12BC9372DED4}"/>
              </a:ext>
            </a:extLst>
          </p:cNvPr>
          <p:cNvSpPr txBox="1"/>
          <p:nvPr/>
        </p:nvSpPr>
        <p:spPr>
          <a:xfrm>
            <a:off x="1497455" y="3161036"/>
            <a:ext cx="272977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/>
              <a:t>Base</a:t>
            </a:r>
            <a:r>
              <a:rPr lang="zh-CN" altLang="en-US" sz="2400" dirty="0"/>
              <a:t>版本：</a:t>
            </a:r>
            <a:r>
              <a:rPr lang="en-US" altLang="zh-CN" sz="2400" dirty="0"/>
              <a:t>3.2.0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10152257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" name="image 50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 rot="-5400000">
            <a:off x="635000" y="1111250"/>
            <a:ext cx="825500" cy="304800"/>
          </a:xfrm>
          <a:prstGeom prst="rect">
            <a:avLst/>
          </a:prstGeom>
        </p:spPr>
      </p:pic>
      <p:sp>
        <p:nvSpPr>
          <p:cNvPr id="38" name="Object 502"/>
          <p:cNvSpPr txBox="1"/>
          <p:nvPr/>
        </p:nvSpPr>
        <p:spPr>
          <a:xfrm>
            <a:off x="1346200" y="666750"/>
            <a:ext cx="16447530" cy="975360"/>
          </a:xfrm>
          <a:prstGeom prst="rect">
            <a:avLst/>
          </a:prstGeom>
        </p:spPr>
        <p:txBody>
          <a:bodyPr vert="horz" rtlCol="0" anchor="t" anchorCtr="0">
            <a:noAutofit/>
          </a:bodyPr>
          <a:lstStyle/>
          <a:p>
            <a:pPr fontAlgn="auto">
              <a:lnSpc>
                <a:spcPct val="100000"/>
              </a:lnSpc>
            </a:pPr>
            <a:r>
              <a:rPr lang="en-US" altLang="zh-CN" sz="6000" b="1" i="0" spc="256" dirty="0">
                <a:solidFill>
                  <a:srgbClr val="262626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02 </a:t>
            </a:r>
            <a:r>
              <a:rPr lang="zh-CN" altLang="en-US" sz="6000" b="1" i="0" spc="256" dirty="0">
                <a:solidFill>
                  <a:srgbClr val="262626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接入改造</a:t>
            </a:r>
            <a:r>
              <a:rPr lang="en-US" altLang="zh-CN" sz="6000" b="1" spc="256" dirty="0">
                <a:solidFill>
                  <a:srgbClr val="262626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 – MQ Trigger</a:t>
            </a:r>
            <a:endParaRPr lang="zh-CN" sz="6000" b="1" i="0" spc="256" dirty="0">
              <a:solidFill>
                <a:srgbClr val="333333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49F96FC-EBBF-ABC2-9B18-29FF950CC436}"/>
              </a:ext>
            </a:extLst>
          </p:cNvPr>
          <p:cNvSpPr txBox="1"/>
          <p:nvPr/>
        </p:nvSpPr>
        <p:spPr>
          <a:xfrm>
            <a:off x="1200150" y="4452079"/>
            <a:ext cx="487086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/>
              <a:t>在数据源的基础上，增加了消息源的创建</a:t>
            </a:r>
            <a:endParaRPr lang="en-US" sz="2400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7A11152-8015-BE77-D133-E65F09BEB3F4}"/>
              </a:ext>
            </a:extLst>
          </p:cNvPr>
          <p:cNvSpPr txBox="1"/>
          <p:nvPr/>
        </p:nvSpPr>
        <p:spPr>
          <a:xfrm>
            <a:off x="1346199" y="10488026"/>
            <a:ext cx="511456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/>
              <a:t>将消息源与工作流绑定，实现工作流的自动触发</a:t>
            </a:r>
            <a:endParaRPr lang="en-US" sz="24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D9A96A7-A85E-C32C-C3B4-7CD29424526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14445" y="3186506"/>
            <a:ext cx="11527319" cy="419313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3B7EBB49-3A45-7845-4411-D4FE98C9220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69739" y="8059075"/>
            <a:ext cx="12907243" cy="5656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379223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>
            <a:extLst>
              <a:ext uri="{FF2B5EF4-FFF2-40B4-BE49-F238E27FC236}">
                <a16:creationId xmlns:a16="http://schemas.microsoft.com/office/drawing/2014/main" id="{8A32692A-2A8E-2A78-5A9F-46A5CD23077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633066" y="5907145"/>
            <a:ext cx="5176620" cy="3026684"/>
          </a:xfrm>
          <a:prstGeom prst="rect">
            <a:avLst/>
          </a:prstGeom>
        </p:spPr>
      </p:pic>
      <p:pic>
        <p:nvPicPr>
          <p:cNvPr id="501" name="image 501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 rot="-5400000">
            <a:off x="635000" y="1111250"/>
            <a:ext cx="825500" cy="304800"/>
          </a:xfrm>
          <a:prstGeom prst="rect">
            <a:avLst/>
          </a:prstGeom>
        </p:spPr>
      </p:pic>
      <p:sp>
        <p:nvSpPr>
          <p:cNvPr id="38" name="Object 502"/>
          <p:cNvSpPr txBox="1"/>
          <p:nvPr/>
        </p:nvSpPr>
        <p:spPr>
          <a:xfrm>
            <a:off x="1346200" y="666750"/>
            <a:ext cx="16447530" cy="975360"/>
          </a:xfrm>
          <a:prstGeom prst="rect">
            <a:avLst/>
          </a:prstGeom>
        </p:spPr>
        <p:txBody>
          <a:bodyPr vert="horz" rtlCol="0" anchor="t" anchorCtr="0">
            <a:noAutofit/>
          </a:bodyPr>
          <a:lstStyle/>
          <a:p>
            <a:pPr fontAlgn="auto">
              <a:lnSpc>
                <a:spcPct val="100000"/>
              </a:lnSpc>
            </a:pPr>
            <a:r>
              <a:rPr lang="en-US" altLang="zh-CN" sz="6000" b="1" i="0" spc="256" dirty="0">
                <a:solidFill>
                  <a:srgbClr val="262626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02 </a:t>
            </a:r>
            <a:r>
              <a:rPr lang="zh-CN" altLang="en-US" sz="6000" b="1" i="0" spc="256" dirty="0">
                <a:solidFill>
                  <a:srgbClr val="262626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接入</a:t>
            </a:r>
            <a:r>
              <a:rPr lang="zh-CN" altLang="en-US" sz="6000" b="1" spc="256" dirty="0">
                <a:solidFill>
                  <a:srgbClr val="262626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改造 </a:t>
            </a:r>
            <a:r>
              <a:rPr lang="en-US" altLang="zh-CN" sz="6000" b="1" spc="256" dirty="0">
                <a:solidFill>
                  <a:srgbClr val="262626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– </a:t>
            </a:r>
            <a:r>
              <a:rPr lang="zh-CN" altLang="en-US" sz="6000" b="1" spc="256" dirty="0">
                <a:solidFill>
                  <a:srgbClr val="262626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节点增强</a:t>
            </a:r>
            <a:endParaRPr lang="zh-CN" sz="6000" b="1" i="0" spc="256" dirty="0">
              <a:solidFill>
                <a:srgbClr val="333333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220F18E-2FDB-5262-CAE1-A1D045A66A17}"/>
              </a:ext>
            </a:extLst>
          </p:cNvPr>
          <p:cNvSpPr txBox="1"/>
          <p:nvPr/>
        </p:nvSpPr>
        <p:spPr>
          <a:xfrm>
            <a:off x="895350" y="2230779"/>
            <a:ext cx="60260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/>
              <a:t>重度基于</a:t>
            </a:r>
            <a:r>
              <a:rPr lang="en-US" altLang="zh-CN" sz="2400" b="1" dirty="0"/>
              <a:t>K8S</a:t>
            </a:r>
            <a:r>
              <a:rPr lang="zh-CN" altLang="en-US" sz="2400" b="1" dirty="0"/>
              <a:t>任务和</a:t>
            </a:r>
            <a:r>
              <a:rPr lang="en-US" altLang="zh-CN" sz="2400" b="1" dirty="0"/>
              <a:t>dynamic</a:t>
            </a:r>
            <a:r>
              <a:rPr lang="zh-CN" altLang="en-US" sz="2400" b="1" dirty="0"/>
              <a:t>任务进行编排</a:t>
            </a:r>
            <a:endParaRPr lang="en-US" sz="2400" b="1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84DBBDF-BD2E-FB4E-F85B-1ED926A6642E}"/>
              </a:ext>
            </a:extLst>
          </p:cNvPr>
          <p:cNvSpPr txBox="1"/>
          <p:nvPr/>
        </p:nvSpPr>
        <p:spPr>
          <a:xfrm>
            <a:off x="3691697" y="3219976"/>
            <a:ext cx="450403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zh-CN" altLang="en-US" dirty="0"/>
              <a:t>修改</a:t>
            </a:r>
            <a:r>
              <a:rPr lang="en-US" altLang="zh-CN" dirty="0"/>
              <a:t>dynamic</a:t>
            </a:r>
            <a:r>
              <a:rPr lang="zh-CN" altLang="en-US" dirty="0"/>
              <a:t>节点的子流程生成规则</a:t>
            </a:r>
            <a:endParaRPr lang="en-US" altLang="zh-CN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zh-CN" altLang="en-US" dirty="0"/>
              <a:t>控制参数输出</a:t>
            </a:r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AC44079-0CC1-E857-A350-968249B4127B}"/>
              </a:ext>
            </a:extLst>
          </p:cNvPr>
          <p:cNvSpPr txBox="1"/>
          <p:nvPr/>
        </p:nvSpPr>
        <p:spPr>
          <a:xfrm>
            <a:off x="12598420" y="3091348"/>
            <a:ext cx="17175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/>
              <a:t>子流程</a:t>
            </a:r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14BC6C4-58D9-BDE2-C507-AD5CFF1CE4A0}"/>
              </a:ext>
            </a:extLst>
          </p:cNvPr>
          <p:cNvSpPr txBox="1"/>
          <p:nvPr/>
        </p:nvSpPr>
        <p:spPr>
          <a:xfrm>
            <a:off x="20251371" y="3096447"/>
            <a:ext cx="17175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/>
              <a:t>自定义</a:t>
            </a:r>
            <a:r>
              <a:rPr lang="en-US" altLang="zh-CN" dirty="0"/>
              <a:t>plugin</a:t>
            </a:r>
            <a:endParaRPr lang="en-US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81FCD5D-B1F6-6789-3564-0BCF671524BC}"/>
              </a:ext>
            </a:extLst>
          </p:cNvPr>
          <p:cNvSpPr txBox="1"/>
          <p:nvPr/>
        </p:nvSpPr>
        <p:spPr>
          <a:xfrm>
            <a:off x="18621059" y="6858000"/>
            <a:ext cx="23462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zh-CN" altLang="en-US" dirty="0"/>
              <a:t>异步触发</a:t>
            </a:r>
            <a:r>
              <a:rPr lang="en-US" altLang="zh-CN" dirty="0"/>
              <a:t>&amp;</a:t>
            </a:r>
            <a:r>
              <a:rPr lang="zh-CN" altLang="en-US" dirty="0"/>
              <a:t>轮询</a:t>
            </a:r>
            <a:endParaRPr lang="en-US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6ACFE4E-0BB4-DA64-F4D7-4AC1F0902649}"/>
              </a:ext>
            </a:extLst>
          </p:cNvPr>
          <p:cNvSpPr txBox="1"/>
          <p:nvPr/>
        </p:nvSpPr>
        <p:spPr>
          <a:xfrm>
            <a:off x="19061003" y="8953586"/>
            <a:ext cx="23807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dirty="0"/>
              <a:t>Conditional Http</a:t>
            </a:r>
            <a:endParaRPr lang="en-US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D904ADA8-99D4-A1F0-89F5-A352C1B463E9}"/>
              </a:ext>
            </a:extLst>
          </p:cNvPr>
          <p:cNvSpPr txBox="1"/>
          <p:nvPr/>
        </p:nvSpPr>
        <p:spPr>
          <a:xfrm>
            <a:off x="4620074" y="2795257"/>
            <a:ext cx="17175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/>
              <a:t>主流程</a:t>
            </a:r>
            <a:endParaRPr lang="en-US" dirty="0"/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DAB1BCB9-8C31-284B-4147-8AAB532683C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539" y="4177672"/>
            <a:ext cx="5879263" cy="6336793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8B01243F-0B55-AAC2-DA54-4E654DA1F86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12944" y="4742455"/>
            <a:ext cx="6440016" cy="4847324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99896D84-DA0F-A9C3-855B-BAFFF4318BC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2052789" y="4585654"/>
            <a:ext cx="6348717" cy="56696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76165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" name="image 50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 rot="-5400000">
            <a:off x="635000" y="1111250"/>
            <a:ext cx="825500" cy="304800"/>
          </a:xfrm>
          <a:prstGeom prst="rect">
            <a:avLst/>
          </a:prstGeom>
        </p:spPr>
      </p:pic>
      <p:sp>
        <p:nvSpPr>
          <p:cNvPr id="38" name="Object 502"/>
          <p:cNvSpPr txBox="1"/>
          <p:nvPr/>
        </p:nvSpPr>
        <p:spPr>
          <a:xfrm>
            <a:off x="1346200" y="666750"/>
            <a:ext cx="16447530" cy="975360"/>
          </a:xfrm>
          <a:prstGeom prst="rect">
            <a:avLst/>
          </a:prstGeom>
        </p:spPr>
        <p:txBody>
          <a:bodyPr vert="horz" rtlCol="0" anchor="t" anchorCtr="0">
            <a:noAutofit/>
          </a:bodyPr>
          <a:lstStyle/>
          <a:p>
            <a:pPr fontAlgn="auto">
              <a:lnSpc>
                <a:spcPct val="100000"/>
              </a:lnSpc>
            </a:pPr>
            <a:r>
              <a:rPr lang="en-US" altLang="zh-CN" sz="6000" b="1" i="0" spc="256" dirty="0">
                <a:solidFill>
                  <a:srgbClr val="262626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02 </a:t>
            </a:r>
            <a:r>
              <a:rPr lang="zh-CN" altLang="en-US" sz="6000" b="1" i="0" spc="256" dirty="0">
                <a:solidFill>
                  <a:srgbClr val="262626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接入</a:t>
            </a:r>
            <a:r>
              <a:rPr lang="zh-CN" altLang="en-US" sz="6000" b="1" spc="256" dirty="0">
                <a:solidFill>
                  <a:srgbClr val="262626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改造 </a:t>
            </a:r>
            <a:r>
              <a:rPr lang="en-US" altLang="zh-CN" sz="6000" b="1" spc="256" dirty="0">
                <a:solidFill>
                  <a:srgbClr val="262626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– </a:t>
            </a:r>
            <a:r>
              <a:rPr lang="zh-CN" altLang="en-US" sz="6000" b="1" spc="256" dirty="0">
                <a:solidFill>
                  <a:srgbClr val="262626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动态优先级</a:t>
            </a:r>
            <a:endParaRPr lang="zh-CN" sz="6000" b="1" i="0" spc="256" dirty="0">
              <a:solidFill>
                <a:srgbClr val="333333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4D75F39D-6AA6-24F7-74F7-C87C647B808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16310" y="2872982"/>
            <a:ext cx="14720732" cy="81863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348336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" name="image 50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 rot="-5400000">
            <a:off x="635000" y="1111250"/>
            <a:ext cx="825500" cy="304800"/>
          </a:xfrm>
          <a:prstGeom prst="rect">
            <a:avLst/>
          </a:prstGeom>
        </p:spPr>
      </p:pic>
      <p:sp>
        <p:nvSpPr>
          <p:cNvPr id="38" name="Object 502"/>
          <p:cNvSpPr txBox="1"/>
          <p:nvPr/>
        </p:nvSpPr>
        <p:spPr>
          <a:xfrm>
            <a:off x="1346200" y="666750"/>
            <a:ext cx="16447530" cy="975360"/>
          </a:xfrm>
          <a:prstGeom prst="rect">
            <a:avLst/>
          </a:prstGeom>
        </p:spPr>
        <p:txBody>
          <a:bodyPr vert="horz" rtlCol="0" anchor="t" anchorCtr="0">
            <a:noAutofit/>
          </a:bodyPr>
          <a:lstStyle/>
          <a:p>
            <a:pPr fontAlgn="auto">
              <a:lnSpc>
                <a:spcPct val="100000"/>
              </a:lnSpc>
            </a:pPr>
            <a:r>
              <a:rPr lang="en-US" altLang="zh-CN" sz="6000" b="1" i="0" spc="256" dirty="0">
                <a:solidFill>
                  <a:srgbClr val="262626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03 </a:t>
            </a:r>
            <a:r>
              <a:rPr lang="zh-CN" altLang="en-US" sz="6000" b="1" i="0" spc="256" dirty="0">
                <a:solidFill>
                  <a:srgbClr val="262626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最佳实践</a:t>
            </a:r>
            <a:r>
              <a:rPr lang="en-US" altLang="zh-CN" sz="6000" b="1" i="0" spc="256" dirty="0">
                <a:solidFill>
                  <a:srgbClr val="262626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-</a:t>
            </a:r>
            <a:r>
              <a:rPr lang="zh-CN" altLang="en-US" sz="6000" b="1" i="0" spc="256" dirty="0">
                <a:solidFill>
                  <a:srgbClr val="262626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部署架构</a:t>
            </a:r>
            <a:endParaRPr lang="zh-CN" sz="6000" b="1" i="0" spc="256" dirty="0">
              <a:solidFill>
                <a:srgbClr val="333333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19B992B-095D-913C-66FF-4B779AC16D3C}"/>
              </a:ext>
            </a:extLst>
          </p:cNvPr>
          <p:cNvSpPr txBox="1"/>
          <p:nvPr/>
        </p:nvSpPr>
        <p:spPr>
          <a:xfrm>
            <a:off x="1754659" y="2390818"/>
            <a:ext cx="1218994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2400" dirty="0"/>
              <a:t>K8S</a:t>
            </a:r>
            <a:r>
              <a:rPr lang="zh-CN" altLang="en-US" sz="2400" dirty="0"/>
              <a:t>部署，</a:t>
            </a:r>
            <a:r>
              <a:rPr lang="zh-CN" altLang="en-US" sz="2400" b="1" dirty="0"/>
              <a:t>控制集群</a:t>
            </a:r>
            <a:r>
              <a:rPr lang="zh-CN" altLang="en-US" sz="2400" dirty="0"/>
              <a:t>和</a:t>
            </a:r>
            <a:r>
              <a:rPr lang="zh-CN" altLang="en-US" sz="2400" b="1" dirty="0"/>
              <a:t>计算集群</a:t>
            </a:r>
            <a:r>
              <a:rPr lang="zh-CN" altLang="en-US" sz="2400" dirty="0"/>
              <a:t>隔离</a:t>
            </a:r>
            <a:endParaRPr lang="en-US" sz="2400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B6D2B99-05F5-4FD9-714A-64DF13F4368A}"/>
              </a:ext>
            </a:extLst>
          </p:cNvPr>
          <p:cNvSpPr txBox="1"/>
          <p:nvPr/>
        </p:nvSpPr>
        <p:spPr>
          <a:xfrm>
            <a:off x="2499153" y="4496704"/>
            <a:ext cx="535047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/>
              <a:t>隔离级别</a:t>
            </a:r>
            <a:endParaRPr lang="en-US" altLang="zh-CN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sz="2400" dirty="0"/>
              <a:t>namespace</a:t>
            </a:r>
            <a:r>
              <a:rPr lang="zh-CN" altLang="en-US" sz="2400" dirty="0"/>
              <a:t>隔离</a:t>
            </a:r>
            <a:endParaRPr lang="en-US" altLang="zh-CN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sz="2400" dirty="0"/>
              <a:t>Node</a:t>
            </a:r>
            <a:r>
              <a:rPr lang="zh-CN" altLang="en-US" sz="2400" dirty="0"/>
              <a:t>隔离</a:t>
            </a:r>
            <a:endParaRPr lang="en-US" altLang="zh-CN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zh-CN" altLang="en-US" sz="2400" dirty="0">
                <a:solidFill>
                  <a:srgbClr val="FF0000"/>
                </a:solidFill>
              </a:rPr>
              <a:t>集群隔离</a:t>
            </a:r>
            <a:endParaRPr lang="en-US" altLang="zh-CN" sz="2400" dirty="0">
              <a:solidFill>
                <a:srgbClr val="FF000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altLang="zh-CN" sz="2400" dirty="0"/>
          </a:p>
          <a:p>
            <a:r>
              <a:rPr lang="en-US" sz="2400" dirty="0"/>
              <a:t>  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5A31BA0-AA11-26D2-863C-FFCDCC176FA4}"/>
              </a:ext>
            </a:extLst>
          </p:cNvPr>
          <p:cNvSpPr txBox="1"/>
          <p:nvPr/>
        </p:nvSpPr>
        <p:spPr>
          <a:xfrm>
            <a:off x="2356707" y="7784569"/>
            <a:ext cx="721325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/>
              <a:t>目的：避免计算任务因资源抢占或资源负载导致控制节点被驱逐</a:t>
            </a:r>
            <a:endParaRPr lang="en-US" sz="2400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D6F46922-10DC-057D-2BC8-B23D96794FF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65175" y="2852483"/>
            <a:ext cx="16961531" cy="50489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093320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Yu Gothic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7357</TotalTime>
  <Words>519</Words>
  <Application>Microsoft Office PowerPoint</Application>
  <PresentationFormat>Custom</PresentationFormat>
  <Paragraphs>100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2" baseType="lpstr">
      <vt:lpstr>Calibri</vt:lpstr>
      <vt:lpstr>微软雅黑</vt:lpstr>
      <vt:lpstr>YouSheBiaoTiHei</vt:lpstr>
      <vt:lpstr>OPPOSans-M</vt:lpstr>
      <vt:lpstr>龙书势如破竹简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稿定设计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稿定设计 ppt</dc:title>
  <dc:subject>www.gaoding.com</dc:subject>
  <dc:creator>稿定设计</dc:creator>
  <cp:lastModifiedBy>TAO Chaoquan (BCSC/EPA1, XC-AS/PJ-WIN-PMT)</cp:lastModifiedBy>
  <cp:revision>227</cp:revision>
  <dcterms:created xsi:type="dcterms:W3CDTF">2023-07-13T09:09:13Z</dcterms:created>
  <dcterms:modified xsi:type="dcterms:W3CDTF">2024-12-16T01:20:24Z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2052-5.5.0.7954</vt:lpwstr>
  </property>
  <property fmtid="{D5CDD505-2E9C-101B-9397-08002B2CF9AE}" pid="3" name="ICV">
    <vt:lpwstr>9DC89228EC41C4EE119A4464412B16A9_43</vt:lpwstr>
  </property>
</Properties>
</file>