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handoutMasterIdLst>
    <p:handoutMasterId r:id="rId35"/>
  </p:handoutMasterIdLst>
  <p:sldIdLst>
    <p:sldId id="256" r:id="rId3"/>
    <p:sldId id="258" r:id="rId5"/>
    <p:sldId id="259" r:id="rId6"/>
    <p:sldId id="304" r:id="rId7"/>
    <p:sldId id="319" r:id="rId8"/>
    <p:sldId id="282" r:id="rId9"/>
    <p:sldId id="318" r:id="rId10"/>
    <p:sldId id="316" r:id="rId11"/>
    <p:sldId id="305" r:id="rId12"/>
    <p:sldId id="320" r:id="rId13"/>
    <p:sldId id="286" r:id="rId14"/>
    <p:sldId id="308" r:id="rId15"/>
    <p:sldId id="310" r:id="rId16"/>
    <p:sldId id="311" r:id="rId17"/>
    <p:sldId id="287" r:id="rId18"/>
    <p:sldId id="321" r:id="rId19"/>
    <p:sldId id="322" r:id="rId20"/>
    <p:sldId id="289" r:id="rId21"/>
    <p:sldId id="312" r:id="rId22"/>
    <p:sldId id="283" r:id="rId23"/>
    <p:sldId id="302" r:id="rId24"/>
    <p:sldId id="294" r:id="rId25"/>
    <p:sldId id="325" r:id="rId26"/>
    <p:sldId id="329" r:id="rId27"/>
    <p:sldId id="314" r:id="rId28"/>
    <p:sldId id="297" r:id="rId29"/>
    <p:sldId id="299" r:id="rId30"/>
    <p:sldId id="295" r:id="rId31"/>
    <p:sldId id="327" r:id="rId32"/>
    <p:sldId id="280" r:id="rId33"/>
    <p:sldId id="261" r:id="rId34"/>
  </p:sldIdLst>
  <p:sldSz cx="24384000" cy="13716000"/>
  <p:notesSz cx="5143500" cy="9144000"/>
  <p:embeddedFontLst>
    <p:embeddedFont>
      <p:font typeface="龙书势如破竹简" panose="02010604000000000000" charset="-122"/>
      <p:regular r:id="rId40"/>
    </p:embeddedFont>
    <p:embeddedFont>
      <p:font typeface="YouSheBiaoTiHei" panose="00000500000000000000" charset="-122"/>
      <p:regular r:id="rId41"/>
    </p:embeddedFont>
    <p:embeddedFont>
      <p:font typeface="OPPOSans-M" panose="00020600040101010101" charset="-122"/>
      <p:regular r:id="rId42"/>
    </p:embeddedFont>
    <p:embeddedFont>
      <p:font typeface="Calibri" panose="020F0502020204030204" charset="0"/>
      <p:regular r:id="rId43"/>
    </p:embeddedFont>
    <p:embeddedFont>
      <p:font typeface="Calibri" panose="020F0502020204030204"/>
      <p:regular r:id="rId4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 id="2" name="songjiayin"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2"/>
    <p:restoredTop sz="81292"/>
  </p:normalViewPr>
  <p:slideViewPr>
    <p:cSldViewPr snapToGrid="0" snapToObjects="1">
      <p:cViewPr varScale="1">
        <p:scale>
          <a:sx n="52" d="100"/>
          <a:sy n="52" d="100"/>
        </p:scale>
        <p:origin x="1512" y="224"/>
      </p:cViewPr>
      <p:guideLst/>
    </p:cSldViewPr>
  </p:slideViewPr>
  <p:notesTextViewPr>
    <p:cViewPr>
      <p:scale>
        <a:sx n="1" d="1"/>
        <a:sy n="1" d="1"/>
      </p:scale>
      <p:origin x="0" y="0"/>
    </p:cViewPr>
  </p:notesTextViewPr>
  <p:notesViewPr>
    <p:cSldViewPr snapToGrid="0" snapToObjects="1">
      <p:cViewPr varScale="1">
        <p:scale>
          <a:sx n="99" d="100"/>
          <a:sy n="99" d="100"/>
        </p:scale>
        <p:origin x="4808" y="1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3-20T23:52:40.388" idx="1">
    <p:pos x="10" y="10"/>
    <p:text/>
  </p:cm>
</p:cmLst>
</file>

<file path=ppt/diagrams/_rels/data2.xml.rels><?xml version="1.0" encoding="UTF-8" standalone="yes"?>
<Relationships xmlns="http://schemas.openxmlformats.org/package/2006/relationships"><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4858D72-395D-9A4B-A622-8FEAE9F175AB}" type="doc">
      <dgm:prSet loTypeId="urn:microsoft.com/office/officeart/2005/8/layout/arrow5" loCatId="relationship" qsTypeId="urn:microsoft.com/office/officeart/2005/8/quickstyle/simple1" qsCatId="simple" csTypeId="urn:microsoft.com/office/officeart/2005/8/colors/accent1_1" csCatId="accent1" phldr="1"/>
      <dgm:spPr/>
      <dgm:t>
        <a:bodyPr/>
        <a:lstStyle/>
        <a:p>
          <a:endParaRPr lang="zh-CN" altLang="en-US"/>
        </a:p>
      </dgm:t>
    </dgm:pt>
    <dgm:pt modelId="{473EE848-0BFC-8747-99F9-6BFC4DF012E3}">
      <dgm:prSet phldrT="[文本]" phldr="0" custT="0"/>
      <dgm:spPr>
        <a:solidFill>
          <a:srgbClr val="FFC000"/>
        </a:solidFill>
      </dgm:spPr>
      <dgm:t>
        <a:bodyPr vert="horz" wrap="square"/>
        <a:p>
          <a:pPr>
            <a:lnSpc>
              <a:spcPct val="100000"/>
            </a:lnSpc>
            <a:spcBef>
              <a:spcPct val="0"/>
            </a:spcBef>
            <a:spcAft>
              <a:spcPct val="35000"/>
            </a:spcAft>
          </a:pPr>
          <a:r>
            <a:rPr lang="zh-CN">
              <a:latin typeface="Source Han Sans" charset="0"/>
              <a:ea typeface="Source Han Sans" charset="0"/>
            </a:rPr>
            <a:t>机房</a:t>
          </a:r>
          <a:r>
            <a:rPr lang="zh-CN">
              <a:latin typeface="Source Han Sans" charset="0"/>
              <a:ea typeface="Source Han Sans" charset="0"/>
            </a:rPr>
            <a:t>搬迁</a:t>
          </a:r>
          <a:r>
            <a:rPr lang="zh-CN">
              <a:latin typeface="Source Han Sans" charset="0"/>
              <a:ea typeface="Source Han Sans" charset="0"/>
            </a:rPr>
            <a:t/>
          </a:r>
          <a:endParaRPr lang="zh-CN">
            <a:latin typeface="Source Han Sans" charset="0"/>
            <a:ea typeface="Source Han Sans" charset="0"/>
          </a:endParaRPr>
        </a:p>
      </dgm:t>
    </dgm:pt>
    <dgm:pt modelId="{D964C673-D970-E646-A9C7-94DDD59E02D7}" cxnId="{68232C35-C43D-4508-ABFD-B36069AA7FAE}" type="parTrans">
      <dgm:prSet/>
      <dgm:spPr/>
      <dgm:t>
        <a:bodyPr/>
        <a:lstStyle/>
        <a:p>
          <a:endParaRPr lang="zh-CN" altLang="en-US"/>
        </a:p>
      </dgm:t>
    </dgm:pt>
    <dgm:pt modelId="{2A0D8F6B-5F09-6D44-AD55-0F36E314CDA7}" cxnId="{68232C35-C43D-4508-ABFD-B36069AA7FAE}" type="sibTrans">
      <dgm:prSet/>
      <dgm:spPr/>
      <dgm:t>
        <a:bodyPr/>
        <a:lstStyle/>
        <a:p>
          <a:endParaRPr lang="zh-CN" altLang="en-US"/>
        </a:p>
      </dgm:t>
    </dgm:pt>
    <dgm:pt modelId="{588ECD08-0A7A-AC42-8F44-1B26AE514F95}">
      <dgm:prSet phldrT="[文本]" phldr="0" custT="0"/>
      <dgm:spPr>
        <a:solidFill>
          <a:schemeClr val="accent2">
            <a:lumMod val="75000"/>
          </a:schemeClr>
        </a:solidFill>
      </dgm:spPr>
      <dgm:t>
        <a:bodyPr vert="horz" wrap="square"/>
        <a:p>
          <a:pPr>
            <a:lnSpc>
              <a:spcPct val="100000"/>
            </a:lnSpc>
            <a:spcBef>
              <a:spcPct val="0"/>
            </a:spcBef>
            <a:spcAft>
              <a:spcPct val="35000"/>
            </a:spcAft>
          </a:pPr>
          <a:r>
            <a:rPr lang="zh-CN" altLang="en-US" dirty="0">
              <a:solidFill>
                <a:schemeClr val="bg1">
                  <a:lumMod val="95000"/>
                </a:schemeClr>
              </a:solidFill>
              <a:latin typeface="Source Han Sans" charset="0"/>
              <a:ea typeface="Source Han Sans" charset="0"/>
            </a:rPr>
            <a:t>降本</a:t>
          </a:r>
          <a:r>
            <a:rPr lang="zh-CN" altLang="en-US" dirty="0">
              <a:solidFill>
                <a:schemeClr val="bg1">
                  <a:lumMod val="95000"/>
                </a:schemeClr>
              </a:solidFill>
              <a:latin typeface="Source Han Sans" charset="0"/>
              <a:ea typeface="Source Han Sans" charset="0"/>
            </a:rPr>
            <a:t>增效</a:t>
          </a:r>
          <a:r>
            <a:rPr lang="zh-CN" altLang="en-US" dirty="0">
              <a:solidFill>
                <a:schemeClr val="bg1">
                  <a:lumMod val="95000"/>
                </a:schemeClr>
              </a:solidFill>
              <a:latin typeface="Source Han Sans" charset="0"/>
              <a:ea typeface="Source Han Sans" charset="0"/>
            </a:rPr>
            <a:t/>
          </a:r>
          <a:endParaRPr lang="zh-CN" altLang="en-US" dirty="0">
            <a:solidFill>
              <a:schemeClr val="bg1">
                <a:lumMod val="95000"/>
              </a:schemeClr>
            </a:solidFill>
            <a:latin typeface="Source Han Sans" charset="0"/>
            <a:ea typeface="Source Han Sans" charset="0"/>
          </a:endParaRPr>
        </a:p>
      </dgm:t>
    </dgm:pt>
    <dgm:pt modelId="{FB162D77-6A63-6A4D-BC0F-D23DD89242B5}" cxnId="{AE496D73-A868-47FC-8FD3-D31F138A4B82}" type="parTrans">
      <dgm:prSet/>
      <dgm:spPr/>
      <dgm:t>
        <a:bodyPr/>
        <a:lstStyle/>
        <a:p>
          <a:endParaRPr lang="zh-CN" altLang="en-US"/>
        </a:p>
      </dgm:t>
    </dgm:pt>
    <dgm:pt modelId="{39CBD2A9-0A89-9149-9A76-66061651A3DE}" cxnId="{AE496D73-A868-47FC-8FD3-D31F138A4B82}" type="sibTrans">
      <dgm:prSet/>
      <dgm:spPr/>
      <dgm:t>
        <a:bodyPr/>
        <a:lstStyle/>
        <a:p>
          <a:endParaRPr lang="zh-CN" altLang="en-US"/>
        </a:p>
      </dgm:t>
    </dgm:pt>
    <dgm:pt modelId="{F81A11B3-806B-5A4B-A514-D0AC63F991FE}" type="pres">
      <dgm:prSet presAssocID="{C4858D72-395D-9A4B-A622-8FEAE9F175AB}" presName="diagram" presStyleCnt="0">
        <dgm:presLayoutVars>
          <dgm:dir/>
          <dgm:resizeHandles val="exact"/>
        </dgm:presLayoutVars>
      </dgm:prSet>
      <dgm:spPr/>
    </dgm:pt>
    <dgm:pt modelId="{422BA83A-657F-E04B-A481-9FADB9E04776}" type="pres">
      <dgm:prSet presAssocID="{473EE848-0BFC-8747-99F9-6BFC4DF012E3}" presName="arrow" presStyleLbl="node1" presStyleIdx="0" presStyleCnt="2">
        <dgm:presLayoutVars>
          <dgm:bulletEnabled val="1"/>
        </dgm:presLayoutVars>
      </dgm:prSet>
      <dgm:spPr/>
    </dgm:pt>
    <dgm:pt modelId="{8679C564-AA72-A847-B07F-0FCA29888BA7}" type="pres">
      <dgm:prSet presAssocID="{588ECD08-0A7A-AC42-8F44-1B26AE514F95}" presName="arrow" presStyleLbl="node1" presStyleIdx="1" presStyleCnt="2">
        <dgm:presLayoutVars>
          <dgm:bulletEnabled val="1"/>
        </dgm:presLayoutVars>
      </dgm:prSet>
      <dgm:spPr/>
    </dgm:pt>
  </dgm:ptLst>
  <dgm:cxnLst>
    <dgm:cxn modelId="{68232C35-C43D-4508-ABFD-B36069AA7FAE}" srcId="{C4858D72-395D-9A4B-A622-8FEAE9F175AB}" destId="{473EE848-0BFC-8747-99F9-6BFC4DF012E3}" srcOrd="0" destOrd="0" parTransId="{D964C673-D970-E646-A9C7-94DDD59E02D7}" sibTransId="{2A0D8F6B-5F09-6D44-AD55-0F36E314CDA7}"/>
    <dgm:cxn modelId="{AE496D73-A868-47FC-8FD3-D31F138A4B82}" srcId="{C4858D72-395D-9A4B-A622-8FEAE9F175AB}" destId="{588ECD08-0A7A-AC42-8F44-1B26AE514F95}" srcOrd="1" destOrd="0" parTransId="{FB162D77-6A63-6A4D-BC0F-D23DD89242B5}" sibTransId="{39CBD2A9-0A89-9149-9A76-66061651A3DE}"/>
    <dgm:cxn modelId="{B2B6A1B2-7045-4FF7-9C25-7C1E2B4D5C40}" type="presOf" srcId="{C4858D72-395D-9A4B-A622-8FEAE9F175AB}" destId="{F81A11B3-806B-5A4B-A514-D0AC63F991FE}" srcOrd="0" destOrd="0" presId="urn:microsoft.com/office/officeart/2005/8/layout/arrow5"/>
    <dgm:cxn modelId="{D1858639-90D6-4CE5-A58D-860DE110A40A}" type="presParOf" srcId="{F81A11B3-806B-5A4B-A514-D0AC63F991FE}" destId="{422BA83A-657F-E04B-A481-9FADB9E04776}" srcOrd="0" destOrd="0" presId="urn:microsoft.com/office/officeart/2005/8/layout/arrow5"/>
    <dgm:cxn modelId="{FFD8A9D7-FCB4-4882-89A3-8043467367A9}" type="presOf" srcId="{473EE848-0BFC-8747-99F9-6BFC4DF012E3}" destId="{422BA83A-657F-E04B-A481-9FADB9E04776}" srcOrd="0" destOrd="0" presId="urn:microsoft.com/office/officeart/2005/8/layout/arrow5"/>
    <dgm:cxn modelId="{F5305E96-DA2F-4123-B32B-DACEC2BDC81D}" type="presParOf" srcId="{F81A11B3-806B-5A4B-A514-D0AC63F991FE}" destId="{8679C564-AA72-A847-B07F-0FCA29888BA7}" srcOrd="1" destOrd="0" presId="urn:microsoft.com/office/officeart/2005/8/layout/arrow5"/>
    <dgm:cxn modelId="{07A1A083-2A50-4948-B200-8EE86FBD4C56}" type="presOf" srcId="{588ECD08-0A7A-AC42-8F44-1B26AE514F95}" destId="{8679C564-AA72-A847-B07F-0FCA29888BA7}" srcOrd="0"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F5C003-F138-3441-95CC-29498EB9868A}" type="doc">
      <dgm:prSet loTypeId="urn:microsoft.com/office/officeart/2005/8/layout/vList3" loCatId="" qsTypeId="urn:microsoft.com/office/officeart/2005/8/quickstyle/simple1" qsCatId="simple" csTypeId="urn:microsoft.com/office/officeart/2005/8/colors/accent1_2" csCatId="accent1" phldr="1"/>
      <dgm:spPr/>
    </dgm:pt>
    <dgm:pt modelId="{6D91A04C-1452-5D48-B08A-231CCABF8668}">
      <dgm:prSet phldrT="[Text]" phldr="0" custT="1"/>
      <dgm:spPr/>
      <dgm:t>
        <a:bodyPr vert="horz" wrap="square"/>
        <a:p>
          <a:pPr algn="l">
            <a:lnSpc>
              <a:spcPct val="100000"/>
            </a:lnSpc>
            <a:spcBef>
              <a:spcPct val="0"/>
            </a:spcBef>
            <a:spcAft>
              <a:spcPct val="35000"/>
            </a:spcAft>
          </a:pPr>
          <a:r>
            <a:rPr lang="en-US" sz="2800" dirty="0"/>
            <a:t>W</a:t>
          </a:r>
          <a:r>
            <a:rPr lang="en-US" sz="2800" dirty="0"/>
            <a:t>ebsite</a:t>
          </a:r>
          <a:r>
            <a:rPr lang="en-US" altLang="zh-CN" sz="2800" dirty="0"/>
            <a:t>:</a:t>
          </a:r>
          <a:r>
            <a:rPr lang="zh-CN" altLang="en-US" sz="2800" dirty="0"/>
            <a:t>  </a:t>
          </a:r>
          <a:r>
            <a:rPr lang="en-US" altLang="zh-CN" sz="2800" dirty="0"/>
            <a:t>https://dolphinscheduler.apache.org</a:t>
          </a:r>
          <a:r>
            <a:rPr lang="en-US" altLang="zh-CN" sz="2800" dirty="0"/>
            <a:t/>
          </a:r>
          <a:endParaRPr lang="en-US" altLang="zh-CN" sz="2800" dirty="0"/>
        </a:p>
      </dgm:t>
    </dgm:pt>
    <dgm:pt modelId="{60365FF9-CB90-AF44-B4D3-16DCAD310626}" cxnId="{6C38B299-3C26-4BA3-9B42-D58C268CE88A}" type="parTrans">
      <dgm:prSet/>
      <dgm:spPr/>
      <dgm:t>
        <a:bodyPr/>
        <a:lstStyle/>
        <a:p>
          <a:pPr algn="l"/>
          <a:endParaRPr lang="en-US" sz="2400"/>
        </a:p>
      </dgm:t>
    </dgm:pt>
    <dgm:pt modelId="{9B12842A-B90B-FE46-8291-4147F2AB4969}" cxnId="{6C38B299-3C26-4BA3-9B42-D58C268CE88A}" type="sibTrans">
      <dgm:prSet/>
      <dgm:spPr/>
      <dgm:t>
        <a:bodyPr/>
        <a:lstStyle/>
        <a:p>
          <a:pPr algn="l"/>
          <a:endParaRPr lang="en-US" sz="2400"/>
        </a:p>
      </dgm:t>
    </dgm:pt>
    <dgm:pt modelId="{7BE90A9E-FB41-417D-94B4-1A313183EF59}">
      <dgm:prSet phldrT="[Text]" phldr="0" custT="1"/>
      <dgm:spPr/>
      <dgm:t>
        <a:bodyPr vert="horz" wrap="square"/>
        <a:p>
          <a:pPr algn="l">
            <a:lnSpc>
              <a:spcPct val="100000"/>
            </a:lnSpc>
            <a:spcBef>
              <a:spcPct val="0"/>
            </a:spcBef>
            <a:spcAft>
              <a:spcPct val="35000"/>
            </a:spcAft>
          </a:pPr>
          <a:r>
            <a:rPr lang="en-US" altLang="zh-CN" sz="2800" dirty="0"/>
            <a:t>GitHub</a:t>
          </a:r>
          <a:r>
            <a:rPr lang="zh-CN" altLang="en-US" sz="2800" dirty="0"/>
            <a:t>：</a:t>
          </a:r>
          <a:r>
            <a:rPr lang="en-US" altLang="en-US" sz="2800" dirty="0"/>
            <a:t>https://github.com/apache/dolphinscheduler</a:t>
          </a:r>
          <a:r>
            <a:rPr lang="en-US" altLang="en-US" sz="2800" dirty="0"/>
            <a:t/>
          </a:r>
          <a:endParaRPr lang="en-US" altLang="en-US" sz="2800" dirty="0"/>
        </a:p>
      </dgm:t>
    </dgm:pt>
    <dgm:pt modelId="{944297D6-24F3-4A6C-932F-CBFF91E12385}" cxnId="{266A1054-556D-44DC-9BB5-97CF7F21C582}" type="parTrans">
      <dgm:prSet/>
      <dgm:spPr/>
      <dgm:t>
        <a:bodyPr/>
        <a:lstStyle/>
        <a:p>
          <a:pPr algn="l"/>
          <a:endParaRPr lang="zh-CN" altLang="en-US" sz="2400"/>
        </a:p>
      </dgm:t>
    </dgm:pt>
    <dgm:pt modelId="{15A22CD8-F633-474B-ADA4-8F81C70D5CDB}" cxnId="{266A1054-556D-44DC-9BB5-97CF7F21C582}" type="sibTrans">
      <dgm:prSet/>
      <dgm:spPr/>
      <dgm:t>
        <a:bodyPr/>
        <a:lstStyle/>
        <a:p>
          <a:pPr algn="l"/>
          <a:endParaRPr lang="zh-CN" altLang="en-US" sz="2400"/>
        </a:p>
      </dgm:t>
    </dgm:pt>
    <dgm:pt modelId="{BB5B8127-4302-46F4-A4E0-282226394788}">
      <dgm:prSet phldrT="[Text]" phldr="0" custT="1"/>
      <dgm:spPr/>
      <dgm:t>
        <a:bodyPr vert="horz" wrap="square"/>
        <a:p>
          <a:pPr algn="l">
            <a:lnSpc>
              <a:spcPct val="100000"/>
            </a:lnSpc>
            <a:spcBef>
              <a:spcPct val="0"/>
            </a:spcBef>
            <a:spcAft>
              <a:spcPct val="35000"/>
            </a:spcAft>
          </a:pPr>
          <a:r>
            <a:rPr lang="en-US" altLang="zh-CN" sz="2800" dirty="0" err="1"/>
            <a:t>W</a:t>
          </a:r>
          <a:r>
            <a:rPr lang="en-US" altLang="zh-CN" sz="2800" dirty="0" err="1"/>
            <a:t>ehchat</a:t>
          </a:r>
          <a:r>
            <a:rPr lang="zh-CN" altLang="en-US" sz="2800" dirty="0"/>
            <a:t>：海豚调度</a:t>
          </a:r>
          <a:r>
            <a:rPr lang="zh-CN" altLang="en-US" sz="2800" dirty="0"/>
            <a:t/>
          </a:r>
          <a:endParaRPr lang="zh-CN" altLang="en-US" sz="2800" dirty="0"/>
        </a:p>
      </dgm:t>
    </dgm:pt>
    <dgm:pt modelId="{F29A29CD-658B-4CD7-ADB3-8035BCB8F3E4}" cxnId="{8BC73280-72F1-4AF3-9FA0-B81136438374}" type="parTrans">
      <dgm:prSet/>
      <dgm:spPr/>
      <dgm:t>
        <a:bodyPr/>
        <a:lstStyle/>
        <a:p>
          <a:pPr algn="l"/>
          <a:endParaRPr lang="zh-CN" altLang="en-US" sz="2000"/>
        </a:p>
      </dgm:t>
    </dgm:pt>
    <dgm:pt modelId="{D1B5542A-DF37-46E9-8CAD-6A660F18C893}" cxnId="{8BC73280-72F1-4AF3-9FA0-B81136438374}" type="sibTrans">
      <dgm:prSet/>
      <dgm:spPr/>
      <dgm:t>
        <a:bodyPr/>
        <a:lstStyle/>
        <a:p>
          <a:pPr algn="l"/>
          <a:endParaRPr lang="zh-CN" altLang="en-US" sz="2000"/>
        </a:p>
      </dgm:t>
    </dgm:pt>
    <dgm:pt modelId="{D268D0B6-2202-0349-9ED8-CDC00F165E8E}">
      <dgm:prSet phldrT="[Text]" phldr="0" custT="1"/>
      <dgm:spPr/>
      <dgm:t>
        <a:bodyPr vert="horz" wrap="square"/>
        <a:p>
          <a:pPr algn="l">
            <a:lnSpc>
              <a:spcPct val="100000"/>
            </a:lnSpc>
            <a:spcBef>
              <a:spcPct val="0"/>
            </a:spcBef>
            <a:spcAft>
              <a:spcPct val="35000"/>
            </a:spcAft>
          </a:pPr>
          <a:r>
            <a:rPr lang="en-US" sz="2800" dirty="0"/>
            <a:t>Slack:  </a:t>
          </a:r>
          <a:r>
            <a:rPr lang="en-US" altLang="zh-CN" sz="2800" dirty="0"/>
            <a:t>https://s.apache.org/dolphinscheduler-slack</a:t>
          </a:r>
          <a:r>
            <a:rPr lang="en-US" altLang="zh-CN" sz="2800" dirty="0"/>
            <a:t/>
          </a:r>
          <a:endParaRPr lang="en-US" altLang="zh-CN" sz="2800" dirty="0"/>
        </a:p>
      </dgm:t>
    </dgm:pt>
    <dgm:pt modelId="{577EC967-170C-9941-8E14-ABA7E6B74046}" cxnId="{9749D824-8EA4-4FA4-BAA3-32E8BEBE0603}" type="parTrans">
      <dgm:prSet/>
      <dgm:spPr/>
      <dgm:t>
        <a:bodyPr/>
        <a:lstStyle/>
        <a:p>
          <a:pPr algn="l"/>
          <a:endParaRPr lang="en-US" sz="2400"/>
        </a:p>
      </dgm:t>
    </dgm:pt>
    <dgm:pt modelId="{73619E33-1254-5D45-A70A-7D206D28FD69}" cxnId="{9749D824-8EA4-4FA4-BAA3-32E8BEBE0603}" type="sibTrans">
      <dgm:prSet/>
      <dgm:spPr/>
      <dgm:t>
        <a:bodyPr/>
        <a:lstStyle/>
        <a:p>
          <a:pPr algn="l"/>
          <a:endParaRPr lang="en-US" sz="2400"/>
        </a:p>
      </dgm:t>
    </dgm:pt>
    <dgm:pt modelId="{A5CD61B1-7A64-864D-BEF0-904C4548F883}">
      <dgm:prSet phldrT="[Text]" phldr="0" custT="1"/>
      <dgm:spPr/>
      <dgm:t>
        <a:bodyPr vert="horz" wrap="square"/>
        <a:p>
          <a:pPr algn="l">
            <a:lnSpc>
              <a:spcPct val="100000"/>
            </a:lnSpc>
            <a:spcBef>
              <a:spcPct val="0"/>
            </a:spcBef>
            <a:spcAft>
              <a:spcPct val="35000"/>
            </a:spcAft>
          </a:pPr>
          <a:r>
            <a:rPr lang="en-US" sz="2800" dirty="0"/>
            <a:t>Twitter :  </a:t>
          </a:r>
          <a:r>
            <a:rPr lang="en-US" altLang="zh-CN" sz="2800" dirty="0"/>
            <a:t>@dolphinschedule</a:t>
          </a:r>
          <a:r>
            <a:rPr lang="en-US" altLang="zh-CN" sz="2800" dirty="0"/>
            <a:t/>
          </a:r>
          <a:endParaRPr lang="en-US" altLang="zh-CN" sz="2800" dirty="0"/>
        </a:p>
      </dgm:t>
    </dgm:pt>
    <dgm:pt modelId="{FE1394E0-6692-B54B-B483-8E0431BEE1C5}" cxnId="{A988A12F-55EB-4CAF-BE9F-D078DCD2611E}" type="parTrans">
      <dgm:prSet/>
      <dgm:spPr/>
      <dgm:t>
        <a:bodyPr/>
        <a:lstStyle/>
        <a:p>
          <a:pPr algn="l"/>
          <a:endParaRPr lang="en-US" sz="2400"/>
        </a:p>
      </dgm:t>
    </dgm:pt>
    <dgm:pt modelId="{545D3FD5-4E40-BD48-AFAA-627C350A3710}" cxnId="{A988A12F-55EB-4CAF-BE9F-D078DCD2611E}" type="sibTrans">
      <dgm:prSet/>
      <dgm:spPr/>
      <dgm:t>
        <a:bodyPr/>
        <a:lstStyle/>
        <a:p>
          <a:pPr algn="l"/>
          <a:endParaRPr lang="en-US" sz="2400"/>
        </a:p>
      </dgm:t>
    </dgm:pt>
    <dgm:pt modelId="{3B2B21D5-7D18-F24C-B88F-F91F1058E236}">
      <dgm:prSet phldr="0" custT="1"/>
      <dgm:spPr/>
      <dgm:t>
        <a:bodyPr vert="horz" wrap="square"/>
        <a:p>
          <a:pPr algn="l">
            <a:lnSpc>
              <a:spcPct val="100000"/>
            </a:lnSpc>
            <a:spcBef>
              <a:spcPct val="0"/>
            </a:spcBef>
            <a:spcAft>
              <a:spcPct val="35000"/>
            </a:spcAft>
          </a:pPr>
          <a:r>
            <a:rPr lang="en-US" sz="2800" dirty="0"/>
            <a:t>Video</a:t>
          </a:r>
          <a:r>
            <a:rPr lang="zh-CN" altLang="en-US" sz="2800" dirty="0"/>
            <a:t>：</a:t>
          </a:r>
          <a:r>
            <a:rPr lang="en-US" altLang="zh-CN" sz="2800" dirty="0"/>
            <a:t>https://space.bilibili.com/515596012</a:t>
          </a:r>
          <a:r>
            <a:rPr lang="en-US" altLang="zh-CN" sz="2800" dirty="0"/>
            <a:t/>
          </a:r>
          <a:endParaRPr lang="en-US" altLang="zh-CN" sz="2800" dirty="0"/>
        </a:p>
      </dgm:t>
    </dgm:pt>
    <dgm:pt modelId="{AD4FD47E-F537-D441-AD95-F6F84C6C40D2}" cxnId="{EF9844FF-7E42-4D92-8912-F46AD3DB0C17}" type="parTrans">
      <dgm:prSet/>
      <dgm:spPr/>
      <dgm:t>
        <a:bodyPr/>
        <a:lstStyle/>
        <a:p>
          <a:pPr algn="l"/>
          <a:endParaRPr lang="en-US" sz="2400"/>
        </a:p>
      </dgm:t>
    </dgm:pt>
    <dgm:pt modelId="{24FC2D4C-C329-604F-86BF-C440182CE301}" cxnId="{EF9844FF-7E42-4D92-8912-F46AD3DB0C17}" type="sibTrans">
      <dgm:prSet/>
      <dgm:spPr/>
      <dgm:t>
        <a:bodyPr/>
        <a:lstStyle/>
        <a:p>
          <a:pPr algn="l"/>
          <a:endParaRPr lang="en-US" sz="2400"/>
        </a:p>
      </dgm:t>
    </dgm:pt>
    <dgm:pt modelId="{F6079F7F-847A-9C4B-8DF8-3AE4F81EEBEB}" type="pres">
      <dgm:prSet presAssocID="{50F5C003-F138-3441-95CC-29498EB9868A}" presName="linearFlow" presStyleCnt="0">
        <dgm:presLayoutVars>
          <dgm:dir/>
          <dgm:resizeHandles val="exact"/>
        </dgm:presLayoutVars>
      </dgm:prSet>
      <dgm:spPr/>
    </dgm:pt>
    <dgm:pt modelId="{A072D74A-D9F2-9347-845D-7BD2B50636E9}" type="pres">
      <dgm:prSet presAssocID="{6D91A04C-1452-5D48-B08A-231CCABF8668}" presName="composite" presStyleCnt="0"/>
      <dgm:spPr/>
    </dgm:pt>
    <dgm:pt modelId="{1A03DEB5-3DF7-5C48-A9D4-0F1676AAA3B2}" type="pres">
      <dgm:prSet presAssocID="{6D91A04C-1452-5D48-B08A-231CCABF8668}" presName="imgShp" presStyleLbl="fgImgPlace1" presStyleIdx="0" presStyleCnt="6" custLinFactNeighborX="-52089" custLinFactNeighborY="466"/>
      <dgm:spPr>
        <a:blipFill>
          <a:blip xmlns:r="http://schemas.openxmlformats.org/officeDocument/2006/relationships" r:embed="rId1"/>
          <a:srcRect/>
          <a:stretch>
            <a:fillRect/>
          </a:stretch>
        </a:blipFill>
      </dgm:spPr>
    </dgm:pt>
    <dgm:pt modelId="{AFF97271-BF8B-344A-818C-3E1A82DBCC51}" type="pres">
      <dgm:prSet presAssocID="{6D91A04C-1452-5D48-B08A-231CCABF8668}" presName="txShp" presStyleLbl="node1" presStyleIdx="0" presStyleCnt="6" custScaleX="108753">
        <dgm:presLayoutVars>
          <dgm:bulletEnabled val="1"/>
        </dgm:presLayoutVars>
      </dgm:prSet>
      <dgm:spPr/>
    </dgm:pt>
    <dgm:pt modelId="{1395C718-3256-C547-95A3-A0A7B5604158}" type="pres">
      <dgm:prSet presAssocID="{9B12842A-B90B-FE46-8291-4147F2AB4969}" presName="spacing" presStyleCnt="0"/>
      <dgm:spPr/>
    </dgm:pt>
    <dgm:pt modelId="{B5D7339B-01CD-45F0-8A1C-3C3565F23E67}" type="pres">
      <dgm:prSet presAssocID="{7BE90A9E-FB41-417D-94B4-1A313183EF59}" presName="composite" presStyleCnt="0"/>
      <dgm:spPr/>
    </dgm:pt>
    <dgm:pt modelId="{917AF6F2-0F17-4372-AFC3-011A74656337}" type="pres">
      <dgm:prSet presAssocID="{7BE90A9E-FB41-417D-94B4-1A313183EF59}" presName="imgShp" presStyleLbl="fgImgPlace1" presStyleIdx="1" presStyleCnt="6" custLinFactNeighborX="-52089" custLinFactNeighborY="466"/>
      <dgm:spPr>
        <a:blipFill>
          <a:blip xmlns:r="http://schemas.openxmlformats.org/officeDocument/2006/relationships" r:embed="rId2"/>
          <a:srcRect/>
          <a:stretch>
            <a:fillRect t="-7000" b="-7000"/>
          </a:stretch>
        </a:blipFill>
      </dgm:spPr>
    </dgm:pt>
    <dgm:pt modelId="{1E28999B-AEDB-487C-8B2B-83FBB4108F70}" type="pres">
      <dgm:prSet presAssocID="{7BE90A9E-FB41-417D-94B4-1A313183EF59}" presName="txShp" presStyleLbl="node1" presStyleIdx="1" presStyleCnt="6" custScaleX="108753">
        <dgm:presLayoutVars>
          <dgm:bulletEnabled val="1"/>
        </dgm:presLayoutVars>
      </dgm:prSet>
      <dgm:spPr/>
    </dgm:pt>
    <dgm:pt modelId="{2E57DCE2-EA38-4839-98B5-782B0B2F126B}" type="pres">
      <dgm:prSet presAssocID="{15A22CD8-F633-474B-ADA4-8F81C70D5CDB}" presName="spacing" presStyleCnt="0"/>
      <dgm:spPr/>
    </dgm:pt>
    <dgm:pt modelId="{41D22BD7-33AB-43D9-B317-90C0444C432D}" type="pres">
      <dgm:prSet presAssocID="{BB5B8127-4302-46F4-A4E0-282226394788}" presName="composite" presStyleCnt="0"/>
      <dgm:spPr/>
    </dgm:pt>
    <dgm:pt modelId="{03C039C4-60C4-4E5E-AC8C-0DC967D3FD45}" type="pres">
      <dgm:prSet presAssocID="{BB5B8127-4302-46F4-A4E0-282226394788}" presName="imgShp" presStyleLbl="fgImgPlace1" presStyleIdx="2" presStyleCnt="6" custLinFactNeighborX="-52089" custLinFactNeighborY="466"/>
      <dgm:spPr>
        <a:blipFill>
          <a:blip xmlns:r="http://schemas.openxmlformats.org/officeDocument/2006/relationships" r:embed="rId3"/>
          <a:srcRect/>
          <a:stretch>
            <a:fillRect l="-30000" r="-30000"/>
          </a:stretch>
        </a:blipFill>
      </dgm:spPr>
    </dgm:pt>
    <dgm:pt modelId="{645B0397-6812-47EA-9570-A1E5FE187F65}" type="pres">
      <dgm:prSet presAssocID="{BB5B8127-4302-46F4-A4E0-282226394788}" presName="txShp" presStyleLbl="node1" presStyleIdx="2" presStyleCnt="6" custScaleX="108753">
        <dgm:presLayoutVars>
          <dgm:bulletEnabled val="1"/>
        </dgm:presLayoutVars>
      </dgm:prSet>
      <dgm:spPr/>
    </dgm:pt>
    <dgm:pt modelId="{54240EAE-F931-4A74-9632-E8CEB3FFA0D4}" type="pres">
      <dgm:prSet presAssocID="{D1B5542A-DF37-46E9-8CAD-6A660F18C893}" presName="spacing" presStyleCnt="0"/>
      <dgm:spPr/>
    </dgm:pt>
    <dgm:pt modelId="{AA527963-FC85-1548-9A8A-485A9427323B}" type="pres">
      <dgm:prSet presAssocID="{D268D0B6-2202-0349-9ED8-CDC00F165E8E}" presName="composite" presStyleCnt="0"/>
      <dgm:spPr/>
    </dgm:pt>
    <dgm:pt modelId="{85388ED3-7068-9E44-B9D9-B337FD2B3DD9}" type="pres">
      <dgm:prSet presAssocID="{D268D0B6-2202-0349-9ED8-CDC00F165E8E}" presName="imgShp" presStyleLbl="fgImgPlace1" presStyleIdx="3" presStyleCnt="6" custLinFactNeighborX="-52089" custLinFactNeighborY="46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7CCB339-7CCC-9042-8C6F-5F37228CE9B2}" type="pres">
      <dgm:prSet presAssocID="{D268D0B6-2202-0349-9ED8-CDC00F165E8E}" presName="txShp" presStyleLbl="node1" presStyleIdx="3" presStyleCnt="6" custScaleX="108753">
        <dgm:presLayoutVars>
          <dgm:bulletEnabled val="1"/>
        </dgm:presLayoutVars>
      </dgm:prSet>
      <dgm:spPr/>
    </dgm:pt>
    <dgm:pt modelId="{5ABB6C07-1565-ED45-8449-831668FBA920}" type="pres">
      <dgm:prSet presAssocID="{73619E33-1254-5D45-A70A-7D206D28FD69}" presName="spacing" presStyleCnt="0"/>
      <dgm:spPr/>
    </dgm:pt>
    <dgm:pt modelId="{B3A54A5A-69C7-B24C-8D54-5D7B16862D28}" type="pres">
      <dgm:prSet presAssocID="{A5CD61B1-7A64-864D-BEF0-904C4548F883}" presName="composite" presStyleCnt="0"/>
      <dgm:spPr/>
    </dgm:pt>
    <dgm:pt modelId="{2C4774EC-1DD5-164A-9EED-426839F660F9}" type="pres">
      <dgm:prSet presAssocID="{A5CD61B1-7A64-864D-BEF0-904C4548F883}" presName="imgShp" presStyleLbl="fgImgPlace1" presStyleIdx="4" presStyleCnt="6" custLinFactNeighborX="-52089" custLinFactNeighborY="466"/>
      <dgm:spPr>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dgm:spPr>
    </dgm:pt>
    <dgm:pt modelId="{72A1EE08-0692-6A41-9D0C-9F9E2FB3B4E2}" type="pres">
      <dgm:prSet presAssocID="{A5CD61B1-7A64-864D-BEF0-904C4548F883}" presName="txShp" presStyleLbl="node1" presStyleIdx="4" presStyleCnt="6" custScaleX="108753">
        <dgm:presLayoutVars>
          <dgm:bulletEnabled val="1"/>
        </dgm:presLayoutVars>
      </dgm:prSet>
      <dgm:spPr/>
    </dgm:pt>
    <dgm:pt modelId="{093DCD18-E838-4340-9427-09402CE5EF59}" type="pres">
      <dgm:prSet presAssocID="{545D3FD5-4E40-BD48-AFAA-627C350A3710}" presName="spacing" presStyleCnt="0"/>
      <dgm:spPr/>
    </dgm:pt>
    <dgm:pt modelId="{45CA8AFB-D4B2-9A4F-939E-7F2D98A70BD6}" type="pres">
      <dgm:prSet presAssocID="{3B2B21D5-7D18-F24C-B88F-F91F1058E236}" presName="composite" presStyleCnt="0"/>
      <dgm:spPr/>
    </dgm:pt>
    <dgm:pt modelId="{27EB50FB-A6C7-A04E-918B-3A46BFE5660F}" type="pres">
      <dgm:prSet presAssocID="{3B2B21D5-7D18-F24C-B88F-F91F1058E236}" presName="imgShp" presStyleLbl="fgImgPlace1" presStyleIdx="5" presStyleCnt="6" custLinFactNeighborX="-52089" custLinFactNeighborY="466"/>
      <dgm:spPr>
        <a:blipFill>
          <a:blip xmlns:r="http://schemas.openxmlformats.org/officeDocument/2006/relationships" r:embed="rId6">
            <a:extLst>
              <a:ext uri="{28A0092B-C50C-407E-A947-70E740481C1C}">
                <a14:useLocalDpi xmlns:a14="http://schemas.microsoft.com/office/drawing/2010/main" val="0"/>
              </a:ext>
            </a:extLst>
          </a:blip>
          <a:srcRect/>
          <a:stretch>
            <a:fillRect l="-30000" r="-30000"/>
          </a:stretch>
        </a:blipFill>
      </dgm:spPr>
    </dgm:pt>
    <dgm:pt modelId="{2A337866-94DC-184E-9080-52BEBF8702B1}" type="pres">
      <dgm:prSet presAssocID="{3B2B21D5-7D18-F24C-B88F-F91F1058E236}" presName="txShp" presStyleLbl="node1" presStyleIdx="5" presStyleCnt="6" custScaleX="108753">
        <dgm:presLayoutVars>
          <dgm:bulletEnabled val="1"/>
        </dgm:presLayoutVars>
      </dgm:prSet>
      <dgm:spPr/>
    </dgm:pt>
  </dgm:ptLst>
  <dgm:cxnLst>
    <dgm:cxn modelId="{6C38B299-3C26-4BA3-9B42-D58C268CE88A}" srcId="{50F5C003-F138-3441-95CC-29498EB9868A}" destId="{6D91A04C-1452-5D48-B08A-231CCABF8668}" srcOrd="0" destOrd="0" parTransId="{60365FF9-CB90-AF44-B4D3-16DCAD310626}" sibTransId="{9B12842A-B90B-FE46-8291-4147F2AB4969}"/>
    <dgm:cxn modelId="{266A1054-556D-44DC-9BB5-97CF7F21C582}" srcId="{50F5C003-F138-3441-95CC-29498EB9868A}" destId="{7BE90A9E-FB41-417D-94B4-1A313183EF59}" srcOrd="1" destOrd="0" parTransId="{944297D6-24F3-4A6C-932F-CBFF91E12385}" sibTransId="{15A22CD8-F633-474B-ADA4-8F81C70D5CDB}"/>
    <dgm:cxn modelId="{8BC73280-72F1-4AF3-9FA0-B81136438374}" srcId="{50F5C003-F138-3441-95CC-29498EB9868A}" destId="{BB5B8127-4302-46F4-A4E0-282226394788}" srcOrd="2" destOrd="0" parTransId="{F29A29CD-658B-4CD7-ADB3-8035BCB8F3E4}" sibTransId="{D1B5542A-DF37-46E9-8CAD-6A660F18C893}"/>
    <dgm:cxn modelId="{9749D824-8EA4-4FA4-BAA3-32E8BEBE0603}" srcId="{50F5C003-F138-3441-95CC-29498EB9868A}" destId="{D268D0B6-2202-0349-9ED8-CDC00F165E8E}" srcOrd="3" destOrd="0" parTransId="{577EC967-170C-9941-8E14-ABA7E6B74046}" sibTransId="{73619E33-1254-5D45-A70A-7D206D28FD69}"/>
    <dgm:cxn modelId="{A988A12F-55EB-4CAF-BE9F-D078DCD2611E}" srcId="{50F5C003-F138-3441-95CC-29498EB9868A}" destId="{A5CD61B1-7A64-864D-BEF0-904C4548F883}" srcOrd="4" destOrd="0" parTransId="{FE1394E0-6692-B54B-B483-8E0431BEE1C5}" sibTransId="{545D3FD5-4E40-BD48-AFAA-627C350A3710}"/>
    <dgm:cxn modelId="{EF9844FF-7E42-4D92-8912-F46AD3DB0C17}" srcId="{50F5C003-F138-3441-95CC-29498EB9868A}" destId="{3B2B21D5-7D18-F24C-B88F-F91F1058E236}" srcOrd="5" destOrd="0" parTransId="{AD4FD47E-F537-D441-AD95-F6F84C6C40D2}" sibTransId="{24FC2D4C-C329-604F-86BF-C440182CE301}"/>
    <dgm:cxn modelId="{D448DBE6-81A6-4046-BAB2-A04606B10703}" type="presOf" srcId="{50F5C003-F138-3441-95CC-29498EB9868A}" destId="{F6079F7F-847A-9C4B-8DF8-3AE4F81EEBEB}" srcOrd="0" destOrd="0" presId="urn:microsoft.com/office/officeart/2005/8/layout/vList3"/>
    <dgm:cxn modelId="{A4F68660-BE92-40DA-B902-9523DF26E32C}" type="presParOf" srcId="{F6079F7F-847A-9C4B-8DF8-3AE4F81EEBEB}" destId="{A072D74A-D9F2-9347-845D-7BD2B50636E9}" srcOrd="0" destOrd="0" presId="urn:microsoft.com/office/officeart/2005/8/layout/vList3"/>
    <dgm:cxn modelId="{A390E677-0228-40FB-B34C-55A5A0E26CE1}" type="presParOf" srcId="{A072D74A-D9F2-9347-845D-7BD2B50636E9}" destId="{1A03DEB5-3DF7-5C48-A9D4-0F1676AAA3B2}" srcOrd="0" destOrd="0" presId="urn:microsoft.com/office/officeart/2005/8/layout/vList3"/>
    <dgm:cxn modelId="{9DA280BE-0537-422E-B21A-149797074DE6}" type="presParOf" srcId="{A072D74A-D9F2-9347-845D-7BD2B50636E9}" destId="{AFF97271-BF8B-344A-818C-3E1A82DBCC51}" srcOrd="1" destOrd="0" presId="urn:microsoft.com/office/officeart/2005/8/layout/vList3"/>
    <dgm:cxn modelId="{F110201A-A4E2-493C-83AB-6323CAEA9C16}" type="presOf" srcId="{6D91A04C-1452-5D48-B08A-231CCABF8668}" destId="{AFF97271-BF8B-344A-818C-3E1A82DBCC51}" srcOrd="0" destOrd="0" presId="urn:microsoft.com/office/officeart/2005/8/layout/vList3"/>
    <dgm:cxn modelId="{D0FD7CBE-BC59-4696-BFD7-9674FBB396A5}" type="presParOf" srcId="{F6079F7F-847A-9C4B-8DF8-3AE4F81EEBEB}" destId="{1395C718-3256-C547-95A3-A0A7B5604158}" srcOrd="1" destOrd="0" presId="urn:microsoft.com/office/officeart/2005/8/layout/vList3"/>
    <dgm:cxn modelId="{A2BA4B59-ACE7-4649-8809-2914DB13EB95}" type="presOf" srcId="{9B12842A-B90B-FE46-8291-4147F2AB4969}" destId="{1395C718-3256-C547-95A3-A0A7B5604158}" srcOrd="0" destOrd="0" presId="urn:microsoft.com/office/officeart/2005/8/layout/vList3"/>
    <dgm:cxn modelId="{F818D0AB-561E-49D1-B3E8-338C17CA4C66}" type="presParOf" srcId="{F6079F7F-847A-9C4B-8DF8-3AE4F81EEBEB}" destId="{B5D7339B-01CD-45F0-8A1C-3C3565F23E67}" srcOrd="2" destOrd="0" presId="urn:microsoft.com/office/officeart/2005/8/layout/vList3"/>
    <dgm:cxn modelId="{47126082-5BE0-41C4-9D96-0C87C9B7FD63}" type="presParOf" srcId="{B5D7339B-01CD-45F0-8A1C-3C3565F23E67}" destId="{917AF6F2-0F17-4372-AFC3-011A74656337}" srcOrd="0" destOrd="2" presId="urn:microsoft.com/office/officeart/2005/8/layout/vList3"/>
    <dgm:cxn modelId="{661E05AD-DD2E-4753-B890-9AB722BDC90E}" type="presParOf" srcId="{B5D7339B-01CD-45F0-8A1C-3C3565F23E67}" destId="{1E28999B-AEDB-487C-8B2B-83FBB4108F70}" srcOrd="1" destOrd="2" presId="urn:microsoft.com/office/officeart/2005/8/layout/vList3"/>
    <dgm:cxn modelId="{822494A6-0971-4DD6-82E9-EE5F30B35859}" type="presOf" srcId="{7BE90A9E-FB41-417D-94B4-1A313183EF59}" destId="{1E28999B-AEDB-487C-8B2B-83FBB4108F70}" srcOrd="0" destOrd="0" presId="urn:microsoft.com/office/officeart/2005/8/layout/vList3"/>
    <dgm:cxn modelId="{4BCFE97E-1B7E-448E-8B3D-7754429C66E3}" type="presParOf" srcId="{F6079F7F-847A-9C4B-8DF8-3AE4F81EEBEB}" destId="{2E57DCE2-EA38-4839-98B5-782B0B2F126B}" srcOrd="3" destOrd="0" presId="urn:microsoft.com/office/officeart/2005/8/layout/vList3"/>
    <dgm:cxn modelId="{193452B8-241A-45CD-BA9E-683247649A49}" type="presOf" srcId="{15A22CD8-F633-474B-ADA4-8F81C70D5CDB}" destId="{2E57DCE2-EA38-4839-98B5-782B0B2F126B}" srcOrd="0" destOrd="0" presId="urn:microsoft.com/office/officeart/2005/8/layout/vList3"/>
    <dgm:cxn modelId="{AB3B54C5-014A-45A6-8A38-3B178787F9D9}" type="presParOf" srcId="{F6079F7F-847A-9C4B-8DF8-3AE4F81EEBEB}" destId="{41D22BD7-33AB-43D9-B317-90C0444C432D}" srcOrd="4" destOrd="0" presId="urn:microsoft.com/office/officeart/2005/8/layout/vList3"/>
    <dgm:cxn modelId="{FEF0D208-93F1-4FA6-AFBB-ABA30230B0F5}" type="presParOf" srcId="{41D22BD7-33AB-43D9-B317-90C0444C432D}" destId="{03C039C4-60C4-4E5E-AC8C-0DC967D3FD45}" srcOrd="0" destOrd="4" presId="urn:microsoft.com/office/officeart/2005/8/layout/vList3"/>
    <dgm:cxn modelId="{3DC9D886-83D2-4A35-971F-A2BE1B90EA9B}" type="presParOf" srcId="{41D22BD7-33AB-43D9-B317-90C0444C432D}" destId="{645B0397-6812-47EA-9570-A1E5FE187F65}" srcOrd="1" destOrd="4" presId="urn:microsoft.com/office/officeart/2005/8/layout/vList3"/>
    <dgm:cxn modelId="{179312AB-ED2D-442D-9BF9-F2B50EAB7573}" type="presOf" srcId="{BB5B8127-4302-46F4-A4E0-282226394788}" destId="{645B0397-6812-47EA-9570-A1E5FE187F65}" srcOrd="0" destOrd="0" presId="urn:microsoft.com/office/officeart/2005/8/layout/vList3"/>
    <dgm:cxn modelId="{BDB383DE-71B1-49F6-935F-46788DACB1CF}" type="presParOf" srcId="{F6079F7F-847A-9C4B-8DF8-3AE4F81EEBEB}" destId="{54240EAE-F931-4A74-9632-E8CEB3FFA0D4}" srcOrd="5" destOrd="0" presId="urn:microsoft.com/office/officeart/2005/8/layout/vList3"/>
    <dgm:cxn modelId="{DF3718BB-E28B-4AFF-8C1A-4A407720CCDA}" type="presOf" srcId="{D1B5542A-DF37-46E9-8CAD-6A660F18C893}" destId="{54240EAE-F931-4A74-9632-E8CEB3FFA0D4}" srcOrd="0" destOrd="0" presId="urn:microsoft.com/office/officeart/2005/8/layout/vList3"/>
    <dgm:cxn modelId="{048ECD32-3500-40C8-A39E-52F6D8C0837B}" type="presParOf" srcId="{F6079F7F-847A-9C4B-8DF8-3AE4F81EEBEB}" destId="{AA527963-FC85-1548-9A8A-485A9427323B}" srcOrd="6" destOrd="0" presId="urn:microsoft.com/office/officeart/2005/8/layout/vList3"/>
    <dgm:cxn modelId="{FDAB8B3B-F43F-4301-BC2B-77503F05C87E}" type="presParOf" srcId="{AA527963-FC85-1548-9A8A-485A9427323B}" destId="{85388ED3-7068-9E44-B9D9-B337FD2B3DD9}" srcOrd="0" destOrd="6" presId="urn:microsoft.com/office/officeart/2005/8/layout/vList3"/>
    <dgm:cxn modelId="{82580107-BF4F-4D7F-AE90-D04D837C51D0}" type="presParOf" srcId="{AA527963-FC85-1548-9A8A-485A9427323B}" destId="{F7CCB339-7CCC-9042-8C6F-5F37228CE9B2}" srcOrd="1" destOrd="6" presId="urn:microsoft.com/office/officeart/2005/8/layout/vList3"/>
    <dgm:cxn modelId="{04E65E5D-8A25-4162-BE21-C4970B4A1B3C}" type="presOf" srcId="{D268D0B6-2202-0349-9ED8-CDC00F165E8E}" destId="{F7CCB339-7CCC-9042-8C6F-5F37228CE9B2}" srcOrd="0" destOrd="0" presId="urn:microsoft.com/office/officeart/2005/8/layout/vList3"/>
    <dgm:cxn modelId="{9EBF74C0-D976-4C76-B1AB-03E57272CA95}" type="presParOf" srcId="{F6079F7F-847A-9C4B-8DF8-3AE4F81EEBEB}" destId="{5ABB6C07-1565-ED45-8449-831668FBA920}" srcOrd="7" destOrd="0" presId="urn:microsoft.com/office/officeart/2005/8/layout/vList3"/>
    <dgm:cxn modelId="{2E915A0B-9BFA-4C7F-A120-CFAB694BD470}" type="presOf" srcId="{73619E33-1254-5D45-A70A-7D206D28FD69}" destId="{5ABB6C07-1565-ED45-8449-831668FBA920}" srcOrd="0" destOrd="0" presId="urn:microsoft.com/office/officeart/2005/8/layout/vList3"/>
    <dgm:cxn modelId="{2DE8C5BC-054D-40EF-8105-D00BBB82E954}" type="presParOf" srcId="{F6079F7F-847A-9C4B-8DF8-3AE4F81EEBEB}" destId="{B3A54A5A-69C7-B24C-8D54-5D7B16862D28}" srcOrd="8" destOrd="0" presId="urn:microsoft.com/office/officeart/2005/8/layout/vList3"/>
    <dgm:cxn modelId="{4535EB5E-A693-4814-8A23-AAE899920DB7}" type="presParOf" srcId="{B3A54A5A-69C7-B24C-8D54-5D7B16862D28}" destId="{2C4774EC-1DD5-164A-9EED-426839F660F9}" srcOrd="0" destOrd="8" presId="urn:microsoft.com/office/officeart/2005/8/layout/vList3"/>
    <dgm:cxn modelId="{92A354B9-634C-44AC-82D4-BC75F795CE10}" type="presParOf" srcId="{B3A54A5A-69C7-B24C-8D54-5D7B16862D28}" destId="{72A1EE08-0692-6A41-9D0C-9F9E2FB3B4E2}" srcOrd="1" destOrd="8" presId="urn:microsoft.com/office/officeart/2005/8/layout/vList3"/>
    <dgm:cxn modelId="{2312CDD6-EE9D-470A-9B44-1B126957B8F4}" type="presOf" srcId="{A5CD61B1-7A64-864D-BEF0-904C4548F883}" destId="{72A1EE08-0692-6A41-9D0C-9F9E2FB3B4E2}" srcOrd="0" destOrd="0" presId="urn:microsoft.com/office/officeart/2005/8/layout/vList3"/>
    <dgm:cxn modelId="{2BA32845-1DBB-4B50-9C29-F9768456AA29}" type="presParOf" srcId="{F6079F7F-847A-9C4B-8DF8-3AE4F81EEBEB}" destId="{093DCD18-E838-4340-9427-09402CE5EF59}" srcOrd="9" destOrd="0" presId="urn:microsoft.com/office/officeart/2005/8/layout/vList3"/>
    <dgm:cxn modelId="{FA20F8CF-115C-4B08-A482-F8FF4DC0AB3D}" type="presOf" srcId="{545D3FD5-4E40-BD48-AFAA-627C350A3710}" destId="{093DCD18-E838-4340-9427-09402CE5EF59}" srcOrd="0" destOrd="0" presId="urn:microsoft.com/office/officeart/2005/8/layout/vList3"/>
    <dgm:cxn modelId="{11A35D7A-3DF7-4426-833C-785BA7D75071}" type="presParOf" srcId="{F6079F7F-847A-9C4B-8DF8-3AE4F81EEBEB}" destId="{45CA8AFB-D4B2-9A4F-939E-7F2D98A70BD6}" srcOrd="10" destOrd="0" presId="urn:microsoft.com/office/officeart/2005/8/layout/vList3"/>
    <dgm:cxn modelId="{AEF899DF-0B4F-47E5-9121-675575743818}" type="presParOf" srcId="{45CA8AFB-D4B2-9A4F-939E-7F2D98A70BD6}" destId="{27EB50FB-A6C7-A04E-918B-3A46BFE5660F}" srcOrd="0" destOrd="10" presId="urn:microsoft.com/office/officeart/2005/8/layout/vList3"/>
    <dgm:cxn modelId="{E8487561-E915-4BC9-A4C8-BDF179DC3B43}" type="presParOf" srcId="{45CA8AFB-D4B2-9A4F-939E-7F2D98A70BD6}" destId="{2A337866-94DC-184E-9080-52BEBF8702B1}" srcOrd="1" destOrd="10" presId="urn:microsoft.com/office/officeart/2005/8/layout/vList3"/>
    <dgm:cxn modelId="{C3DB237C-F073-4628-BAF4-C9EDE69718A6}" type="presOf" srcId="{3B2B21D5-7D18-F24C-B88F-F91F1058E236}" destId="{2A337866-94DC-184E-9080-52BEBF8702B1}" srcOrd="0"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47145" cy="2885356"/>
        <a:chOff x="0" y="0"/>
        <a:chExt cx="7247145" cy="2885356"/>
      </a:xfrm>
    </dsp:grpSpPr>
    <dsp:sp modelId="{422BA83A-657F-E04B-A481-9FADB9E04776}">
      <dsp:nvSpPr>
        <dsp:cNvPr id="3" name="下箭头 2"/>
        <dsp:cNvSpPr/>
      </dsp:nvSpPr>
      <dsp:spPr bwMode="white">
        <a:xfrm rot="16200000">
          <a:off x="593949" y="0"/>
          <a:ext cx="2885356" cy="2885356"/>
        </a:xfrm>
        <a:prstGeom prst="downArrow">
          <a:avLst>
            <a:gd name="adj1" fmla="val 50000"/>
            <a:gd name="adj2" fmla="val 35000"/>
          </a:avLst>
        </a:prstGeom>
        <a:solidFill>
          <a:srgbClr val="FFC000"/>
        </a:solidFill>
      </dsp:spPr>
      <dsp:style>
        <a:lnRef idx="2">
          <a:schemeClr val="accent1">
            <a:shade val="80000"/>
          </a:schemeClr>
        </a:lnRef>
        <a:fillRef idx="1">
          <a:schemeClr val="lt1"/>
        </a:fillRef>
        <a:effectRef idx="0">
          <a:scrgbClr r="0" g="0" b="0"/>
        </a:effectRef>
        <a:fontRef idx="minor">
          <a:schemeClr val="lt1"/>
        </a:fontRef>
      </dsp:style>
      <dsp:txBody>
        <a:bodyPr rot="5400000" vert="horz" wrap="square" lIns="256032" tIns="256032" rIns="256032" bIns="256032"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solidFill>
                <a:schemeClr val="dk1"/>
              </a:solidFill>
              <a:latin typeface="Source Han Sans" charset="0"/>
              <a:ea typeface="Source Han Sans" charset="0"/>
            </a:rPr>
            <a:t>机房</a:t>
          </a:r>
          <a:r>
            <a:rPr lang="zh-CN">
              <a:solidFill>
                <a:schemeClr val="dk1"/>
              </a:solidFill>
              <a:latin typeface="Source Han Sans" charset="0"/>
              <a:ea typeface="Source Han Sans" charset="0"/>
            </a:rPr>
            <a:t>搬迁</a:t>
          </a:r>
          <a:endParaRPr lang="zh-CN">
            <a:solidFill>
              <a:schemeClr val="dk1"/>
            </a:solidFill>
            <a:latin typeface="Source Han Sans" charset="0"/>
            <a:ea typeface="Source Han Sans" charset="0"/>
          </a:endParaRPr>
        </a:p>
      </dsp:txBody>
      <dsp:txXfrm rot="16200000">
        <a:off x="593949" y="0"/>
        <a:ext cx="2885356" cy="2885356"/>
      </dsp:txXfrm>
    </dsp:sp>
    <dsp:sp modelId="{8679C564-AA72-A847-B07F-0FCA29888BA7}">
      <dsp:nvSpPr>
        <dsp:cNvPr id="4" name="下箭头 3"/>
        <dsp:cNvSpPr/>
      </dsp:nvSpPr>
      <dsp:spPr bwMode="white">
        <a:xfrm rot="27000000">
          <a:off x="3767840" y="0"/>
          <a:ext cx="2885356" cy="2885356"/>
        </a:xfrm>
        <a:prstGeom prst="downArrow">
          <a:avLst>
            <a:gd name="adj1" fmla="val 50000"/>
            <a:gd name="adj2" fmla="val 35000"/>
          </a:avLst>
        </a:prstGeom>
        <a:solidFill>
          <a:schemeClr val="accent2">
            <a:lumMod val="75000"/>
          </a:schemeClr>
        </a:solidFill>
      </dsp:spPr>
      <dsp:style>
        <a:lnRef idx="2">
          <a:schemeClr val="accent1">
            <a:shade val="80000"/>
          </a:schemeClr>
        </a:lnRef>
        <a:fillRef idx="1">
          <a:schemeClr val="lt1"/>
        </a:fillRef>
        <a:effectRef idx="0">
          <a:scrgbClr r="0" g="0" b="0"/>
        </a:effectRef>
        <a:fontRef idx="minor">
          <a:schemeClr val="lt1"/>
        </a:fontRef>
      </dsp:style>
      <dsp:txBody>
        <a:bodyPr rot="-5400000" vert="horz" wrap="square" lIns="256032" tIns="256032" rIns="256032" bIns="256032"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dirty="0">
              <a:solidFill>
                <a:schemeClr val="bg1">
                  <a:lumMod val="95000"/>
                </a:schemeClr>
              </a:solidFill>
              <a:latin typeface="Source Han Sans" charset="0"/>
              <a:ea typeface="Source Han Sans" charset="0"/>
            </a:rPr>
            <a:t>降本</a:t>
          </a:r>
          <a:r>
            <a:rPr lang="zh-CN" altLang="en-US" dirty="0">
              <a:solidFill>
                <a:schemeClr val="bg1">
                  <a:lumMod val="95000"/>
                </a:schemeClr>
              </a:solidFill>
              <a:latin typeface="Source Han Sans" charset="0"/>
              <a:ea typeface="Source Han Sans" charset="0"/>
            </a:rPr>
            <a:t>增效</a:t>
          </a:r>
          <a:endParaRPr lang="zh-CN" altLang="en-US" dirty="0">
            <a:solidFill>
              <a:schemeClr val="bg1">
                <a:lumMod val="95000"/>
              </a:schemeClr>
            </a:solidFill>
            <a:latin typeface="Source Han Sans" charset="0"/>
            <a:ea typeface="Source Han Sans" charset="0"/>
          </a:endParaRPr>
        </a:p>
      </dsp:txBody>
      <dsp:txXfrm rot="27000000">
        <a:off x="3767840" y="0"/>
        <a:ext cx="2885356" cy="2885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4456410" cy="7844155"/>
        <a:chOff x="0" y="0"/>
        <a:chExt cx="14456410" cy="7844155"/>
      </a:xfrm>
    </dsp:grpSpPr>
    <dsp:sp modelId="{AFF97271-BF8B-344A-818C-3E1A82DBCC51}">
      <dsp:nvSpPr>
        <dsp:cNvPr id="4" name="五边形 3"/>
        <dsp:cNvSpPr/>
      </dsp:nvSpPr>
      <dsp:spPr bwMode="white">
        <a:xfrm rot="10800000">
          <a:off x="2691937" y="0"/>
          <a:ext cx="9613513" cy="1081952"/>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477110"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800" dirty="0"/>
            <a:t>W</a:t>
          </a:r>
          <a:r>
            <a:rPr lang="en-US" sz="2800" dirty="0"/>
            <a:t>ebsite</a:t>
          </a:r>
          <a:r>
            <a:rPr lang="en-US" altLang="zh-CN" sz="2800" dirty="0"/>
            <a:t>:</a:t>
          </a:r>
          <a:r>
            <a:rPr lang="zh-CN" altLang="en-US" sz="2800" dirty="0"/>
            <a:t>  </a:t>
          </a:r>
          <a:r>
            <a:rPr lang="en-US" altLang="zh-CN" sz="2800" dirty="0"/>
            <a:t>https://dolphinscheduler.apache.org</a:t>
          </a:r>
          <a:endParaRPr lang="en-US" altLang="zh-CN" sz="2800" dirty="0"/>
        </a:p>
      </dsp:txBody>
      <dsp:txXfrm rot="10800000">
        <a:off x="2691937" y="0"/>
        <a:ext cx="9613513" cy="1081952"/>
      </dsp:txXfrm>
    </dsp:sp>
    <dsp:sp modelId="{1A03DEB5-3DF7-5C48-A9D4-0F1676AAA3B2}">
      <dsp:nvSpPr>
        <dsp:cNvPr id="3" name="椭圆 2"/>
        <dsp:cNvSpPr/>
      </dsp:nvSpPr>
      <dsp:spPr bwMode="white">
        <a:xfrm>
          <a:off x="1587382" y="5042"/>
          <a:ext cx="1081952" cy="1081952"/>
        </a:xfrm>
        <a:prstGeom prst="ellipse">
          <a:avLst/>
        </a:prstGeom>
        <a:blipFill>
          <a:blip r:embed="rId1"/>
          <a:srcRect/>
          <a:stretch>
            <a:fillRect/>
          </a:stretch>
        </a:blipFill>
      </dsp:spPr>
      <dsp:style>
        <a:lnRef idx="2">
          <a:schemeClr val="lt1"/>
        </a:lnRef>
        <a:fillRef idx="1">
          <a:schemeClr val="accent1">
            <a:tint val="50000"/>
          </a:schemeClr>
        </a:fillRef>
        <a:effectRef idx="0">
          <a:scrgbClr r="0" g="0" b="0"/>
        </a:effectRef>
        <a:fontRef idx="minor"/>
      </dsp:style>
      <dsp:txXfrm>
        <a:off x="1587382" y="5042"/>
        <a:ext cx="1081952" cy="1081952"/>
      </dsp:txXfrm>
    </dsp:sp>
    <dsp:sp modelId="{1E28999B-AEDB-487C-8B2B-83FBB4108F70}">
      <dsp:nvSpPr>
        <dsp:cNvPr id="6" name="五边形 5"/>
        <dsp:cNvSpPr/>
      </dsp:nvSpPr>
      <dsp:spPr bwMode="white">
        <a:xfrm rot="10800000">
          <a:off x="2691937" y="1352441"/>
          <a:ext cx="9613513" cy="1081952"/>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477110"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2800" dirty="0"/>
            <a:t>GitHub</a:t>
          </a:r>
          <a:r>
            <a:rPr lang="zh-CN" altLang="en-US" sz="2800" dirty="0"/>
            <a:t>：</a:t>
          </a:r>
          <a:r>
            <a:rPr lang="en-US" altLang="en-US" sz="2800" dirty="0"/>
            <a:t>https://github.com/apache/dolphinscheduler</a:t>
          </a:r>
          <a:endParaRPr lang="en-US" altLang="en-US" sz="2800" dirty="0"/>
        </a:p>
      </dsp:txBody>
      <dsp:txXfrm rot="10800000">
        <a:off x="2691937" y="1352441"/>
        <a:ext cx="9613513" cy="1081952"/>
      </dsp:txXfrm>
    </dsp:sp>
    <dsp:sp modelId="{917AF6F2-0F17-4372-AFC3-011A74656337}">
      <dsp:nvSpPr>
        <dsp:cNvPr id="5" name="椭圆 4"/>
        <dsp:cNvSpPr/>
      </dsp:nvSpPr>
      <dsp:spPr bwMode="white">
        <a:xfrm>
          <a:off x="1587382" y="1357482"/>
          <a:ext cx="1081952" cy="1081952"/>
        </a:xfrm>
        <a:prstGeom prst="ellipse">
          <a:avLst/>
        </a:prstGeom>
        <a:blipFill>
          <a:blip r:embed="rId2"/>
          <a:srcRect/>
          <a:stretch>
            <a:fillRect t="-7000" b="-7000"/>
          </a:stretch>
        </a:blipFill>
      </dsp:spPr>
      <dsp:style>
        <a:lnRef idx="2">
          <a:schemeClr val="lt1"/>
        </a:lnRef>
        <a:fillRef idx="1">
          <a:schemeClr val="accent1">
            <a:tint val="50000"/>
          </a:schemeClr>
        </a:fillRef>
        <a:effectRef idx="0">
          <a:scrgbClr r="0" g="0" b="0"/>
        </a:effectRef>
        <a:fontRef idx="minor"/>
      </dsp:style>
      <dsp:txXfrm>
        <a:off x="1587382" y="1357482"/>
        <a:ext cx="1081952" cy="1081952"/>
      </dsp:txXfrm>
    </dsp:sp>
    <dsp:sp modelId="{645B0397-6812-47EA-9570-A1E5FE187F65}">
      <dsp:nvSpPr>
        <dsp:cNvPr id="8" name="五边形 7"/>
        <dsp:cNvSpPr/>
      </dsp:nvSpPr>
      <dsp:spPr bwMode="white">
        <a:xfrm rot="10800000">
          <a:off x="2691937" y="2704881"/>
          <a:ext cx="9613513" cy="1081952"/>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477110"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2800" dirty="0" err="1"/>
            <a:t>W</a:t>
          </a:r>
          <a:r>
            <a:rPr lang="en-US" altLang="zh-CN" sz="2800" dirty="0" err="1"/>
            <a:t>ehchat</a:t>
          </a:r>
          <a:r>
            <a:rPr lang="zh-CN" altLang="en-US" sz="2800" dirty="0"/>
            <a:t>：海豚调度</a:t>
          </a:r>
          <a:endParaRPr lang="zh-CN" altLang="en-US" sz="2800" dirty="0"/>
        </a:p>
      </dsp:txBody>
      <dsp:txXfrm rot="10800000">
        <a:off x="2691937" y="2704881"/>
        <a:ext cx="9613513" cy="1081952"/>
      </dsp:txXfrm>
    </dsp:sp>
    <dsp:sp modelId="{03C039C4-60C4-4E5E-AC8C-0DC967D3FD45}">
      <dsp:nvSpPr>
        <dsp:cNvPr id="7" name="椭圆 6"/>
        <dsp:cNvSpPr/>
      </dsp:nvSpPr>
      <dsp:spPr bwMode="white">
        <a:xfrm>
          <a:off x="1587382" y="2709923"/>
          <a:ext cx="1081952" cy="1081952"/>
        </a:xfrm>
        <a:prstGeom prst="ellipse">
          <a:avLst/>
        </a:prstGeom>
        <a:blipFill>
          <a:blip r:embed="rId3"/>
          <a:srcRect/>
          <a:stretch>
            <a:fillRect l="-30000" r="-30000"/>
          </a:stretch>
        </a:blipFill>
      </dsp:spPr>
      <dsp:style>
        <a:lnRef idx="2">
          <a:schemeClr val="lt1"/>
        </a:lnRef>
        <a:fillRef idx="1">
          <a:schemeClr val="accent1">
            <a:tint val="50000"/>
          </a:schemeClr>
        </a:fillRef>
        <a:effectRef idx="0">
          <a:scrgbClr r="0" g="0" b="0"/>
        </a:effectRef>
        <a:fontRef idx="minor"/>
      </dsp:style>
      <dsp:txXfrm>
        <a:off x="1587382" y="2709923"/>
        <a:ext cx="1081952" cy="1081952"/>
      </dsp:txXfrm>
    </dsp:sp>
    <dsp:sp modelId="{F7CCB339-7CCC-9042-8C6F-5F37228CE9B2}">
      <dsp:nvSpPr>
        <dsp:cNvPr id="10" name="五边形 9"/>
        <dsp:cNvSpPr/>
      </dsp:nvSpPr>
      <dsp:spPr bwMode="white">
        <a:xfrm rot="10800000">
          <a:off x="2691937" y="4057322"/>
          <a:ext cx="9613513" cy="1081952"/>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477110"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800" dirty="0"/>
            <a:t>Slack:  </a:t>
          </a:r>
          <a:r>
            <a:rPr lang="en-US" altLang="zh-CN" sz="2800" dirty="0"/>
            <a:t>https://s.apache.org/dolphinscheduler-slack</a:t>
          </a:r>
          <a:endParaRPr lang="en-US" altLang="zh-CN" sz="2800" dirty="0"/>
        </a:p>
      </dsp:txBody>
      <dsp:txXfrm rot="10800000">
        <a:off x="2691937" y="4057322"/>
        <a:ext cx="9613513" cy="1081952"/>
      </dsp:txXfrm>
    </dsp:sp>
    <dsp:sp modelId="{85388ED3-7068-9E44-B9D9-B337FD2B3DD9}">
      <dsp:nvSpPr>
        <dsp:cNvPr id="9" name="椭圆 8"/>
        <dsp:cNvSpPr/>
      </dsp:nvSpPr>
      <dsp:spPr bwMode="white">
        <a:xfrm>
          <a:off x="1587382" y="4062363"/>
          <a:ext cx="1081952" cy="1081952"/>
        </a:xfrm>
        <a:prstGeom prst="ellipse">
          <a:avLst/>
        </a:prstGeom>
        <a:blipFill>
          <a:blip r:embed="rId4">
            <a:extLst>
              <a:ext uri="{28A0092B-C50C-407E-A947-70E740481C1C}">
                <a14:useLocalDpi xmlns:a14="http://schemas.microsoft.com/office/drawing/2010/main" val="0"/>
              </a:ext>
            </a:extLst>
          </a:blip>
          <a:srcRect/>
          <a:stretch>
            <a:fillRect/>
          </a:stretch>
        </a:blipFill>
      </dsp:spPr>
      <dsp:style>
        <a:lnRef idx="2">
          <a:schemeClr val="lt1"/>
        </a:lnRef>
        <a:fillRef idx="1">
          <a:schemeClr val="accent1">
            <a:tint val="50000"/>
          </a:schemeClr>
        </a:fillRef>
        <a:effectRef idx="0">
          <a:scrgbClr r="0" g="0" b="0"/>
        </a:effectRef>
        <a:fontRef idx="minor"/>
      </dsp:style>
      <dsp:txXfrm>
        <a:off x="1587382" y="4062363"/>
        <a:ext cx="1081952" cy="1081952"/>
      </dsp:txXfrm>
    </dsp:sp>
    <dsp:sp modelId="{72A1EE08-0692-6A41-9D0C-9F9E2FB3B4E2}">
      <dsp:nvSpPr>
        <dsp:cNvPr id="12" name="五边形 11"/>
        <dsp:cNvSpPr/>
      </dsp:nvSpPr>
      <dsp:spPr bwMode="white">
        <a:xfrm rot="10800000">
          <a:off x="2691937" y="5409762"/>
          <a:ext cx="9613513" cy="1081952"/>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477110"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800" dirty="0"/>
            <a:t>Twitter :  </a:t>
          </a:r>
          <a:r>
            <a:rPr lang="en-US" altLang="zh-CN" sz="2800" dirty="0"/>
            <a:t>@dolphinschedule</a:t>
          </a:r>
          <a:endParaRPr lang="en-US" altLang="zh-CN" sz="2800" dirty="0"/>
        </a:p>
      </dsp:txBody>
      <dsp:txXfrm rot="10800000">
        <a:off x="2691937" y="5409762"/>
        <a:ext cx="9613513" cy="1081952"/>
      </dsp:txXfrm>
    </dsp:sp>
    <dsp:sp modelId="{2C4774EC-1DD5-164A-9EED-426839F660F9}">
      <dsp:nvSpPr>
        <dsp:cNvPr id="11" name="椭圆 10"/>
        <dsp:cNvSpPr/>
      </dsp:nvSpPr>
      <dsp:spPr bwMode="white">
        <a:xfrm>
          <a:off x="1587382" y="5414804"/>
          <a:ext cx="1081952" cy="1081952"/>
        </a:xfrm>
        <a:prstGeom prst="ellipse">
          <a:avLst/>
        </a:prstGeom>
        <a:blipFill>
          <a:blip r:embed="rId5">
            <a:extLst>
              <a:ext uri="{28A0092B-C50C-407E-A947-70E740481C1C}">
                <a14:useLocalDpi xmlns:a14="http://schemas.microsoft.com/office/drawing/2010/main" val="0"/>
              </a:ext>
            </a:extLst>
          </a:blip>
          <a:srcRect/>
          <a:stretch>
            <a:fillRect l="-56000" r="-56000"/>
          </a:stretch>
        </a:blipFill>
      </dsp:spPr>
      <dsp:style>
        <a:lnRef idx="2">
          <a:schemeClr val="lt1"/>
        </a:lnRef>
        <a:fillRef idx="1">
          <a:schemeClr val="accent1">
            <a:tint val="50000"/>
          </a:schemeClr>
        </a:fillRef>
        <a:effectRef idx="0">
          <a:scrgbClr r="0" g="0" b="0"/>
        </a:effectRef>
        <a:fontRef idx="minor"/>
      </dsp:style>
      <dsp:txXfrm>
        <a:off x="1587382" y="5414804"/>
        <a:ext cx="1081952" cy="1081952"/>
      </dsp:txXfrm>
    </dsp:sp>
    <dsp:sp modelId="{2A337866-94DC-184E-9080-52BEBF8702B1}">
      <dsp:nvSpPr>
        <dsp:cNvPr id="14" name="五边形 13"/>
        <dsp:cNvSpPr/>
      </dsp:nvSpPr>
      <dsp:spPr bwMode="white">
        <a:xfrm rot="10800000">
          <a:off x="2691937" y="6762203"/>
          <a:ext cx="9613513" cy="1081952"/>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477110" tIns="106680" rIns="199136"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sz="2800" dirty="0"/>
            <a:t>Video</a:t>
          </a:r>
          <a:r>
            <a:rPr lang="zh-CN" altLang="en-US" sz="2800" dirty="0"/>
            <a:t>：</a:t>
          </a:r>
          <a:r>
            <a:rPr lang="en-US" altLang="zh-CN" sz="2800" dirty="0"/>
            <a:t>https://space.bilibili.com/515596012</a:t>
          </a:r>
          <a:endParaRPr lang="en-US" altLang="zh-CN" sz="2800" dirty="0"/>
        </a:p>
      </dsp:txBody>
      <dsp:txXfrm rot="10800000">
        <a:off x="2691937" y="6762203"/>
        <a:ext cx="9613513" cy="1081952"/>
      </dsp:txXfrm>
    </dsp:sp>
    <dsp:sp modelId="{27EB50FB-A6C7-A04E-918B-3A46BFE5660F}">
      <dsp:nvSpPr>
        <dsp:cNvPr id="13" name="椭圆 12"/>
        <dsp:cNvSpPr/>
      </dsp:nvSpPr>
      <dsp:spPr bwMode="white">
        <a:xfrm>
          <a:off x="1587382" y="6762203"/>
          <a:ext cx="1081952" cy="1081952"/>
        </a:xfrm>
        <a:prstGeom prst="ellipse">
          <a:avLst/>
        </a:prstGeom>
        <a:blipFill>
          <a:blip r:embed="rId6">
            <a:extLst>
              <a:ext uri="{28A0092B-C50C-407E-A947-70E740481C1C}">
                <a14:useLocalDpi xmlns:a14="http://schemas.microsoft.com/office/drawing/2010/main" val="0"/>
              </a:ext>
            </a:extLst>
          </a:blip>
          <a:srcRect/>
          <a:stretch>
            <a:fillRect l="-30000" r="-30000"/>
          </a:stretch>
        </a:blipFill>
      </dsp:spPr>
      <dsp:style>
        <a:lnRef idx="2">
          <a:schemeClr val="lt1"/>
        </a:lnRef>
        <a:fillRef idx="1">
          <a:schemeClr val="accent1">
            <a:tint val="50000"/>
          </a:schemeClr>
        </a:fillRef>
        <a:effectRef idx="0">
          <a:scrgbClr r="0" g="0" b="0"/>
        </a:effectRef>
        <a:fontRef idx="minor"/>
      </dsp:style>
      <dsp:txXfrm>
        <a:off x="1587382" y="6762203"/>
        <a:ext cx="1081952" cy="108195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900"/>
            </a:lvl1pPr>
          </a:lstStyle>
          <a:p>
            <a:endParaRPr lang="zh-CN" altLang="en-US"/>
          </a:p>
        </p:txBody>
      </p:sp>
      <p:sp>
        <p:nvSpPr>
          <p:cNvPr id="3" name="日期占位符 2"/>
          <p:cNvSpPr>
            <a:spLocks noGrp="1"/>
          </p:cNvSpPr>
          <p:nvPr>
            <p:ph type="dt" sz="quarter" idx="1"/>
          </p:nvPr>
        </p:nvSpPr>
        <p:spPr>
          <a:xfrm>
            <a:off x="2913460" y="0"/>
            <a:ext cx="2228850" cy="458788"/>
          </a:xfrm>
          <a:prstGeom prst="rect">
            <a:avLst/>
          </a:prstGeom>
        </p:spPr>
        <p:txBody>
          <a:bodyPr vert="horz" lIns="91440" tIns="45720" rIns="91440" bIns="45720" rtlCol="0"/>
          <a:lstStyle>
            <a:lvl1pPr algn="r">
              <a:defRPr sz="9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228850" cy="458787"/>
          </a:xfrm>
          <a:prstGeom prst="rect">
            <a:avLst/>
          </a:prstGeom>
        </p:spPr>
        <p:txBody>
          <a:bodyPr vert="horz" lIns="91440" tIns="45720" rIns="91440" bIns="45720" rtlCol="0" anchor="b"/>
          <a:lstStyle>
            <a:lvl1pPr algn="l">
              <a:defRPr sz="900"/>
            </a:lvl1pPr>
          </a:lstStyle>
          <a:p>
            <a:endParaRPr lang="zh-CN" altLang="en-US"/>
          </a:p>
        </p:txBody>
      </p:sp>
      <p:sp>
        <p:nvSpPr>
          <p:cNvPr id="5" name="灯片编号占位符 4"/>
          <p:cNvSpPr>
            <a:spLocks noGrp="1"/>
          </p:cNvSpPr>
          <p:nvPr>
            <p:ph type="sldNum" sz="quarter" idx="3"/>
          </p:nvPr>
        </p:nvSpPr>
        <p:spPr>
          <a:xfrm>
            <a:off x="2913460" y="8685213"/>
            <a:ext cx="2228850" cy="458787"/>
          </a:xfrm>
          <a:prstGeom prst="rect">
            <a:avLst/>
          </a:prstGeom>
        </p:spPr>
        <p:txBody>
          <a:bodyPr vert="horz" lIns="91440" tIns="45720" rIns="91440" bIns="45720" rtlCol="0" anchor="b"/>
          <a:lstStyle>
            <a:lvl1pPr algn="r">
              <a:defRPr sz="9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913460" y="0"/>
            <a:ext cx="222885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913460" y="8685213"/>
            <a:ext cx="222885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各位海豚社区的同事们大家好，首先很荣幸能够接收到海豚社区的邀请，在这里跟大家分享一下网易邮箱引入海豚平台的背景与选型过程，以及引入海豚平台后所做的一系列针对性的优化和部署实践，希望本次分享能够给各位有所帮助。自我介绍一下，本人名</a:t>
            </a:r>
            <a:r>
              <a:rPr lang="zh-CN" altLang="en-US">
                <a:sym typeface="+mn-ea"/>
              </a:rPr>
              <a:t>叫雷宝鑫，目前在网易邮箱任职大数据开发工程师，主要负责</a:t>
            </a:r>
            <a:r>
              <a:rPr lang="zh-CN" altLang="en-US">
                <a:sym typeface="+mn-ea"/>
              </a:rPr>
              <a:t>大数据开发，数据平台的开发和部分运维，以及数仓</a:t>
            </a:r>
            <a:r>
              <a:rPr lang="zh-CN" altLang="en-US">
                <a:sym typeface="+mn-ea"/>
              </a:rPr>
              <a:t>搭建等相关工作。</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lnSpc>
                <a:spcPct val="150000"/>
              </a:lnSpc>
            </a:pPr>
            <a:r>
              <a:rPr kumimoji="1">
                <a:ln w="12700">
                  <a:noFill/>
                </a:ln>
                <a:latin typeface="Source Han Sans"/>
                <a:cs typeface="Source Han Sans"/>
                <a:sym typeface="+mn-ea"/>
              </a:rPr>
              <a:t>目前，</a:t>
            </a:r>
            <a:r>
              <a:rPr kumimoji="1" lang="zh-CN">
                <a:ln w="12700">
                  <a:noFill/>
                </a:ln>
                <a:latin typeface="Source Han Sans"/>
                <a:cs typeface="Source Han Sans"/>
                <a:sym typeface="+mn-ea"/>
              </a:rPr>
              <a:t>我们使用海豚平台的主要任务类型包括</a:t>
            </a:r>
            <a:r>
              <a:rPr kumimoji="1" lang="en-US" altLang="zh-CN">
                <a:ln w="12700">
                  <a:noFill/>
                </a:ln>
                <a:latin typeface="Source Han Sans"/>
                <a:cs typeface="Source Han Sans"/>
                <a:sym typeface="+mn-ea"/>
              </a:rPr>
              <a:t>Spark</a:t>
            </a:r>
            <a:r>
              <a:rPr kumimoji="1" lang="zh-CN" altLang="en-US">
                <a:ln w="12700">
                  <a:noFill/>
                </a:ln>
                <a:latin typeface="Source Han Sans"/>
                <a:cs typeface="Source Han Sans"/>
                <a:sym typeface="+mn-ea"/>
              </a:rPr>
              <a:t>、</a:t>
            </a:r>
            <a:r>
              <a:rPr kumimoji="1" lang="en-US" altLang="zh-CN">
                <a:ln w="12700">
                  <a:noFill/>
                </a:ln>
                <a:latin typeface="Source Han Sans"/>
                <a:cs typeface="Source Han Sans"/>
                <a:sym typeface="+mn-ea"/>
              </a:rPr>
              <a:t>SHELL、SQL</a:t>
            </a:r>
            <a:r>
              <a:rPr kumimoji="1" lang="zh-CN" altLang="en-US">
                <a:ln w="12700">
                  <a:noFill/>
                </a:ln>
                <a:latin typeface="Source Han Sans"/>
                <a:cs typeface="Source Han Sans"/>
                <a:sym typeface="+mn-ea"/>
              </a:rPr>
              <a:t>、</a:t>
            </a:r>
            <a:r>
              <a:rPr kumimoji="1" lang="en-US" altLang="zh-CN">
                <a:ln w="12700">
                  <a:noFill/>
                </a:ln>
                <a:latin typeface="Source Han Sans"/>
                <a:cs typeface="Source Han Sans"/>
                <a:sym typeface="+mn-ea"/>
              </a:rPr>
              <a:t>SeaTunnel</a:t>
            </a:r>
            <a:r>
              <a:rPr kumimoji="1" lang="zh-CN" altLang="en-US">
                <a:ln w="12700">
                  <a:noFill/>
                </a:ln>
                <a:latin typeface="Source Han Sans"/>
                <a:cs typeface="Source Han Sans"/>
                <a:sym typeface="+mn-ea"/>
              </a:rPr>
              <a:t>和</a:t>
            </a:r>
            <a:r>
              <a:rPr kumimoji="1" lang="en-US" altLang="zh-CN">
                <a:ln w="12700">
                  <a:noFill/>
                </a:ln>
                <a:latin typeface="Source Han Sans"/>
                <a:cs typeface="Source Han Sans"/>
                <a:sym typeface="+mn-ea"/>
              </a:rPr>
              <a:t>Python</a:t>
            </a:r>
            <a:r>
              <a:rPr kumimoji="1" lang="zh-CN" altLang="en-US">
                <a:ln w="12700">
                  <a:noFill/>
                </a:ln>
                <a:latin typeface="Source Han Sans"/>
                <a:cs typeface="Source Han Sans"/>
                <a:sym typeface="+mn-ea"/>
              </a:rPr>
              <a:t>等任务类型。上游涵盖了多种数据源类型，调度任务产出应用在包括元数据管理、</a:t>
            </a:r>
            <a:r>
              <a:rPr kumimoji="1" lang="en-US" altLang="zh-CN">
                <a:ln w="12700">
                  <a:noFill/>
                </a:ln>
                <a:latin typeface="Source Han Sans"/>
                <a:cs typeface="Source Han Sans"/>
                <a:sym typeface="+mn-ea"/>
              </a:rPr>
              <a:t>BI</a:t>
            </a:r>
            <a:r>
              <a:rPr kumimoji="1" lang="zh-CN" altLang="en-US">
                <a:ln w="12700">
                  <a:noFill/>
                </a:ln>
                <a:latin typeface="Source Han Sans"/>
                <a:cs typeface="Source Han Sans"/>
                <a:sym typeface="+mn-ea"/>
              </a:rPr>
              <a:t>报表、数据研发、用户画像等多业务场景，基于海豚平台形成了一套完整的数据处理链路。比如，对于核心指标，通过平台实现调度，并将指标展示在</a:t>
            </a:r>
            <a:r>
              <a:rPr kumimoji="1" lang="en-US" altLang="zh-CN">
                <a:ln w="12700">
                  <a:noFill/>
                </a:ln>
                <a:latin typeface="Source Han Sans"/>
                <a:cs typeface="Source Han Sans"/>
                <a:sym typeface="+mn-ea"/>
              </a:rPr>
              <a:t>BI</a:t>
            </a:r>
            <a:r>
              <a:rPr kumimoji="1" lang="zh-CN" altLang="en-US">
                <a:ln w="12700">
                  <a:noFill/>
                </a:ln>
                <a:latin typeface="Source Han Sans"/>
                <a:cs typeface="Source Han Sans"/>
                <a:sym typeface="+mn-ea"/>
              </a:rPr>
              <a:t>报表上，为产品、运营等分析活动趋势、业务指标提供支撑。</a:t>
            </a:r>
            <a:r>
              <a:rPr kumimoji="1" lang="zh-CN" altLang="en-US">
                <a:ln w="12700">
                  <a:noFill/>
                </a:ln>
                <a:latin typeface="Source Han Sans"/>
                <a:cs typeface="Source Han Sans"/>
                <a:sym typeface="+mn-ea"/>
              </a:rPr>
              <a:t>比如对于基于</a:t>
            </a:r>
            <a:r>
              <a:rPr kumimoji="1" lang="en-US" altLang="zh-CN">
                <a:ln w="12700">
                  <a:noFill/>
                </a:ln>
                <a:latin typeface="Source Han Sans"/>
                <a:cs typeface="Source Han Sans"/>
                <a:sym typeface="+mn-ea"/>
              </a:rPr>
              <a:t>Spark</a:t>
            </a:r>
            <a:r>
              <a:rPr kumimoji="1" lang="zh-CN" altLang="en-US">
                <a:ln w="12700">
                  <a:noFill/>
                </a:ln>
                <a:latin typeface="Source Han Sans"/>
                <a:cs typeface="Source Han Sans"/>
                <a:sym typeface="+mn-ea"/>
              </a:rPr>
              <a:t>、</a:t>
            </a:r>
            <a:r>
              <a:rPr kumimoji="1" lang="en-US" altLang="zh-CN">
                <a:ln w="12700">
                  <a:noFill/>
                </a:ln>
                <a:latin typeface="Source Han Sans"/>
                <a:cs typeface="Source Han Sans"/>
                <a:sym typeface="+mn-ea"/>
              </a:rPr>
              <a:t>python</a:t>
            </a:r>
            <a:r>
              <a:rPr kumimoji="1" lang="zh-CN" altLang="en-US">
                <a:ln w="12700">
                  <a:noFill/>
                </a:ln>
                <a:latin typeface="Source Han Sans"/>
                <a:cs typeface="Source Han Sans"/>
                <a:sym typeface="+mn-ea"/>
              </a:rPr>
              <a:t>任务类型的风控数据挖掘任务，通过海豚调度产出每日风控相关撞库、马甲相关指标，</a:t>
            </a:r>
            <a:r>
              <a:rPr kumimoji="1" lang="zh-CN" altLang="en-US">
                <a:ln w="12700">
                  <a:noFill/>
                </a:ln>
                <a:latin typeface="Source Han Sans"/>
                <a:cs typeface="Source Han Sans"/>
                <a:sym typeface="+mn-ea"/>
              </a:rPr>
              <a:t>助力线上反垃圾的风控</a:t>
            </a:r>
            <a:r>
              <a:rPr kumimoji="1" lang="zh-CN" altLang="en-US">
                <a:ln w="12700">
                  <a:noFill/>
                </a:ln>
                <a:latin typeface="Source Han Sans"/>
                <a:cs typeface="Source Han Sans"/>
                <a:sym typeface="+mn-ea"/>
              </a:rPr>
              <a:t>拦截。</a:t>
            </a:r>
            <a:endParaRPr kumimoji="1" lang="zh-CN" altLang="en-US">
              <a:ln w="12700">
                <a:noFill/>
              </a:ln>
              <a:latin typeface="Source Han Sans"/>
              <a:cs typeface="Source Han Sans"/>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在第三部分，我会着重介绍一下我们在日常使用过程中，针对平台尝试进行的一些二次开发上的优化。通过这些优化，我们逐步提升了平台的易用性和使用体验，也逐步推广了海豚平台在部门内的使用，也算</a:t>
            </a:r>
            <a:r>
              <a:rPr lang="zh-CN" altLang="en-US"/>
              <a:t>是为平台更好的使用体验</a:t>
            </a:r>
            <a:r>
              <a:rPr lang="zh-CN" altLang="en-US"/>
              <a:t>添砖加瓦。</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第一部分是针对数据集成分发方向的二次开发优化。我们之所以尝试这个方向的二次开发优化，主要是想为非研发人员</a:t>
            </a:r>
            <a:r>
              <a:rPr lang="zh-CN" altLang="en-US"/>
              <a:t>提供从建表，同步任务配置，调度任务创建这样的</a:t>
            </a:r>
            <a:r>
              <a:rPr lang="zh-CN" altLang="en-US">
                <a:sym typeface="+mn-ea"/>
              </a:rPr>
              <a:t>一站式数据任务构建流程。</a:t>
            </a:r>
            <a:endParaRPr lang="zh-CN" altLang="en-US">
              <a:sym typeface="+mn-ea"/>
            </a:endParaRPr>
          </a:p>
          <a:p>
            <a:r>
              <a:rPr lang="zh-CN" altLang="en-US"/>
              <a:t>在我们的日常数据开发工作中，有一个比较高频的场景，就是数据开发人员需要支撑产品、</a:t>
            </a:r>
            <a:r>
              <a:rPr lang="en-US" altLang="zh-CN"/>
              <a:t>QA</a:t>
            </a:r>
            <a:r>
              <a:rPr lang="zh-CN" altLang="en-US"/>
              <a:t>、分析师、运营等相关职能的中间表数据开发和</a:t>
            </a:r>
            <a:r>
              <a:rPr lang="en-US" altLang="zh-CN"/>
              <a:t>ETL</a:t>
            </a:r>
            <a:r>
              <a:rPr lang="zh-CN" altLang="en-US"/>
              <a:t>的需求，来实现其分析或是</a:t>
            </a:r>
            <a:r>
              <a:rPr lang="en-US" altLang="zh-CN"/>
              <a:t>BI</a:t>
            </a:r>
            <a:r>
              <a:rPr lang="zh-CN" altLang="en-US"/>
              <a:t>报表创建。这个需求实际上细分下来包含了中间表的设计与创建，同步任务配置，如果</a:t>
            </a:r>
            <a:r>
              <a:rPr lang="zh-CN" altLang="en-US"/>
              <a:t>是对于简单的同步任务可能只需要通过</a:t>
            </a:r>
            <a:r>
              <a:rPr lang="en-US" altLang="zh-CN"/>
              <a:t>SQL</a:t>
            </a:r>
            <a:r>
              <a:rPr lang="zh-CN" altLang="en-US"/>
              <a:t>的方式，而如果是异构数据源间的同步，可能还需要借助集成工具实现同步，以及最后的调度任务创建这几个部分。同时，我们也发现在</a:t>
            </a:r>
            <a:r>
              <a:rPr lang="en-US" altLang="zh-CN"/>
              <a:t>BI</a:t>
            </a:r>
            <a:r>
              <a:rPr lang="zh-CN" altLang="en-US"/>
              <a:t>报表上，经常会有报表直连数仓</a:t>
            </a:r>
            <a:r>
              <a:rPr lang="en-US" altLang="zh-CN"/>
              <a:t>ods</a:t>
            </a:r>
            <a:r>
              <a:rPr lang="zh-CN" altLang="en-US"/>
              <a:t>原始表的情况发生，后来经过我们与相关人员的沟通后发现，就是这个中间数据处理流程较长，其中涉及多个组件的使用，需要一定的学习成本，影响他们日常的工作效率，才导致他们的积极性</a:t>
            </a:r>
            <a:r>
              <a:rPr lang="zh-CN" altLang="en-US"/>
              <a:t>不高。</a:t>
            </a:r>
            <a:endParaRPr lang="zh-CN" altLang="en-US"/>
          </a:p>
          <a:p>
            <a:r>
              <a:rPr lang="zh-CN" altLang="en-US"/>
              <a:t>于是我们开始思考，能否为非数开职能的同事提供一个一站式的数据处理任务构建流程，将上面讲的这些流程打通，实现自动化的中间数据处理。这样，对于</a:t>
            </a:r>
            <a:r>
              <a:rPr lang="en-US" altLang="zh-CN"/>
              <a:t>80%</a:t>
            </a:r>
            <a:r>
              <a:rPr lang="zh-CN" altLang="en-US"/>
              <a:t>的需求场景他们自己能够快速上手实现，只有一些相对复杂的需求再流转到数开人员提供支持或排期。这样，就能提高各岗位职能</a:t>
            </a:r>
            <a:r>
              <a:rPr lang="zh-CN" altLang="en-US"/>
              <a:t>人员的数据处理和自助分析的效率。经过讨论后，鉴于海豚本身的调度能力，以及数据源管理和权限管理，我们决定将该功能部署在海豚</a:t>
            </a:r>
            <a:r>
              <a:rPr lang="zh-CN" altLang="en-US"/>
              <a:t>上。</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该功能具体的实现流程如图所示。首先我们在前端提供了两种配置方式，一种是快速配置的方式，可以通过表单的点选字段功能，即可实现从上游源表中抽取出所需要的部分字段，生成中间数据表，</a:t>
            </a:r>
            <a:r>
              <a:rPr lang="zh-CN" altLang="en-US">
                <a:sym typeface="+mn-ea"/>
              </a:rPr>
              <a:t>并可以配置自定义的筛选逻辑来过滤数据，</a:t>
            </a:r>
            <a:r>
              <a:rPr lang="zh-CN" altLang="en-US"/>
              <a:t>以及最后通过调度海豚的内部方法</a:t>
            </a:r>
            <a:r>
              <a:rPr lang="zh-CN" altLang="en-US"/>
              <a:t>实现工作流调度任务的</a:t>
            </a:r>
            <a:r>
              <a:rPr lang="zh-CN" altLang="en-US"/>
              <a:t>自动创建。</a:t>
            </a:r>
            <a:endParaRPr lang="zh-CN" altLang="en-US"/>
          </a:p>
          <a:p>
            <a:r>
              <a:rPr lang="zh-CN" altLang="en-US"/>
              <a:t>另外一个配置方式是自定义配置，适合一些更复杂的应用场景，比如用户希望能自定义表字段，以及定义更复杂的</a:t>
            </a:r>
            <a:r>
              <a:rPr lang="en-US" altLang="zh-CN"/>
              <a:t>SQL</a:t>
            </a:r>
            <a:r>
              <a:rPr lang="zh-CN" altLang="en-US"/>
              <a:t>处理逻辑。在这种配置方式下，用户可以在表单填写字段名和相应类型，即可完成数据表创建以及同样的后续流程自动化创建，这种方式会提供一种更灵活的</a:t>
            </a:r>
            <a:r>
              <a:rPr lang="zh-CN" altLang="en-US"/>
              <a:t>配置方式，以满足不同用户使用场景的</a:t>
            </a:r>
            <a:r>
              <a:rPr lang="zh-CN" altLang="en-US"/>
              <a:t>需求。</a:t>
            </a:r>
            <a:endParaRPr lang="zh-CN" altLang="en-US"/>
          </a:p>
          <a:p>
            <a:r>
              <a:rPr lang="zh-CN" altLang="en-US"/>
              <a:t>当然，基于海豚平台本身的数据源管理和权限管理，我们可以实现用户的可见数据源和</a:t>
            </a:r>
            <a:r>
              <a:rPr lang="zh-CN" altLang="en-US"/>
              <a:t>资源权限的配置，简化了分发功能模块的复杂度。</a:t>
            </a:r>
            <a:endParaRPr lang="zh-CN" altLang="en-US"/>
          </a:p>
          <a:p>
            <a:r>
              <a:rPr lang="zh-CN" altLang="en-US"/>
              <a:t>最终上线后，该功能也取得了一定的</a:t>
            </a:r>
            <a:r>
              <a:rPr lang="zh-CN" altLang="en-US"/>
              <a:t>成效，目前通过该方式创建的线上数据分发任务数达到</a:t>
            </a:r>
            <a:r>
              <a:rPr lang="en-US" altLang="zh-CN"/>
              <a:t>40+</a:t>
            </a:r>
            <a:r>
              <a:rPr lang="zh-CN" altLang="en-US"/>
              <a:t>，支撑了服务端、</a:t>
            </a:r>
            <a:r>
              <a:rPr lang="en-US" altLang="zh-CN"/>
              <a:t>QA、</a:t>
            </a:r>
            <a:r>
              <a:rPr lang="zh-CN" altLang="en-US"/>
              <a:t>产品等职能人员的快速数据处理和分析需求，经过统计后，中间数据处理链路耗时从之前的平均</a:t>
            </a:r>
            <a:r>
              <a:rPr lang="en-US" altLang="zh-CN"/>
              <a:t>1</a:t>
            </a:r>
            <a:r>
              <a:rPr lang="zh-CN" altLang="en-US"/>
              <a:t>小时，降低到目前平均</a:t>
            </a:r>
            <a:r>
              <a:rPr lang="en-US" altLang="zh-CN"/>
              <a:t>20min</a:t>
            </a:r>
            <a:r>
              <a:rPr lang="zh-CN" altLang="en-US"/>
              <a:t>，</a:t>
            </a:r>
            <a:r>
              <a:rPr lang="zh-CN" altLang="en-US"/>
              <a:t>切实提升了开发效率。</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里展示了实际的分发功能配置页面，在快速配置方式下，在选择源表后，可以直接根据源表的字段点选出本次中间表所需要的字段，并添加自定义筛选条件后，就可以完成后续的自动化数据处理流程。而自定义配置页面正如刚刚讲到的，在表单页提供了自定义表字段配置的相关信息，</a:t>
            </a:r>
            <a:r>
              <a:rPr lang="zh-CN" altLang="en-US">
                <a:sym typeface="+mn-ea"/>
              </a:rPr>
              <a:t>同时支持字段的增删改。通过这种方式，用户完全不需要操作</a:t>
            </a:r>
            <a:r>
              <a:rPr lang="en-US" altLang="zh-CN">
                <a:sym typeface="+mn-ea"/>
              </a:rPr>
              <a:t>db</a:t>
            </a:r>
            <a:r>
              <a:rPr lang="zh-CN" altLang="en-US">
                <a:sym typeface="+mn-ea"/>
              </a:rPr>
              <a:t>和其他额外的数据平台，</a:t>
            </a:r>
            <a:r>
              <a:rPr lang="zh-CN" altLang="en-US">
                <a:sym typeface="+mn-ea"/>
              </a:rPr>
              <a:t>只需要在一个入口进行配置，就可以实现底层数据处理链路的自动化创建。</a:t>
            </a:r>
            <a:endParaRPr lang="zh-CN" altLang="en-US"/>
          </a:p>
          <a:p>
            <a:endParaRPr lang="zh-CN" altLang="en-US">
              <a:sym typeface="+mn-ea"/>
            </a:endParaRPr>
          </a:p>
          <a:p>
            <a:r>
              <a:rPr lang="zh-CN" altLang="en-US">
                <a:sym typeface="+mn-ea"/>
              </a:rPr>
              <a:t>针对该功能的持续优化，未来我们也会尝试继续针对用户使用反馈的问题进行改进，同时尝试对底层的数据集成框架进行替换，目前异构数据源数据同步</a:t>
            </a:r>
            <a:r>
              <a:rPr lang="zh-CN" altLang="en-US">
                <a:sym typeface="+mn-ea"/>
              </a:rPr>
              <a:t>的实现是基于我们自研的</a:t>
            </a:r>
            <a:r>
              <a:rPr lang="en-US" altLang="zh-CN">
                <a:sym typeface="+mn-ea"/>
              </a:rPr>
              <a:t>DataExchange</a:t>
            </a:r>
            <a:r>
              <a:rPr lang="zh-CN" altLang="en-US">
                <a:sym typeface="+mn-ea"/>
              </a:rPr>
              <a:t>数据同步框架。在去年我们接触了</a:t>
            </a:r>
            <a:r>
              <a:rPr lang="en-US" altLang="zh-CN">
                <a:sym typeface="+mn-ea"/>
              </a:rPr>
              <a:t>SeaTunnel</a:t>
            </a:r>
            <a:r>
              <a:rPr lang="zh-CN" altLang="en-US">
                <a:sym typeface="+mn-ea"/>
              </a:rPr>
              <a:t>集成工具，并在最近也进行</a:t>
            </a:r>
            <a:r>
              <a:rPr lang="zh-CN" altLang="en-US">
                <a:sym typeface="+mn-ea"/>
              </a:rPr>
              <a:t>了一系列的测试和使用，所以我们后续打算将底层数据集成框架替换成</a:t>
            </a:r>
            <a:r>
              <a:rPr lang="en-US" altLang="zh-CN">
                <a:sym typeface="+mn-ea"/>
              </a:rPr>
              <a:t>SeaTunnel</a:t>
            </a:r>
            <a:r>
              <a:rPr lang="zh-CN" altLang="en-US">
                <a:sym typeface="+mn-ea"/>
              </a:rPr>
              <a:t>，以支撑更多数据源类型和更高性能的数据集成同步</a:t>
            </a:r>
            <a:r>
              <a:rPr lang="zh-CN" altLang="en-US">
                <a:sym typeface="+mn-ea"/>
              </a:rPr>
              <a:t>功能。</a:t>
            </a:r>
            <a:endParaRPr lang="zh-CN" altLang="en-US">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二个优化的方向是针对离线调度方式进行的优化，该优化方向的背景是，我们在将旧猛犸平台的任务迁移到海豚平台的早期使用中发现，对于海豚平台的调度机制来说，如果某个任务的上游依赖任务执行失败，则当前任务会直接变成失败状态。这种调度机制对我们来说存在的一个问题就是，当这个任务链路比较长，我们在需要抓紧时间恢复重跑的场景下，比如是对一些核心任务的异常恢复，进而需要快速恢复下游核心</a:t>
            </a:r>
            <a:r>
              <a:rPr lang="en-US" altLang="zh-CN"/>
              <a:t>BI</a:t>
            </a:r>
            <a:r>
              <a:rPr lang="zh-CN" altLang="en-US"/>
              <a:t>报表的数据产出的场景下，无法完成一键快速重跑。之前我们遇到类似问题的最初解决方式</a:t>
            </a:r>
            <a:r>
              <a:rPr lang="zh-CN" altLang="en-US"/>
              <a:t>是，需要先在元数据平台去查看当前失败任务的下游依赖任务，然后逐个手工重启。如果某个链路的依赖关系漏采集或者缺少采集，则更为麻烦，需要与分析师或下游相关开发人员逐个确认。</a:t>
            </a:r>
            <a:endParaRPr lang="zh-CN" altLang="en-US"/>
          </a:p>
          <a:p>
            <a:r>
              <a:rPr lang="zh-CN" altLang="en-US"/>
              <a:t>为了解决这个问题，我们尝试研究了原先猛犸平台的调度机制，并与海豚平台的调度机制进行对比，发现猛犸平台的调度机制对于任务链中当上游依赖任务执行失败后，下游依赖任务并不会直接执行失败，而是处于等待状态，直到上游任务恢复成功，</a:t>
            </a:r>
            <a:r>
              <a:rPr lang="zh-CN" altLang="en-US"/>
              <a:t>才会触发下游任务的继续执行。所以我们</a:t>
            </a:r>
            <a:r>
              <a:rPr lang="zh-CN" altLang="en-US"/>
              <a:t>也尝试利用这种机制对海豚调度机制进行</a:t>
            </a:r>
            <a:r>
              <a:rPr lang="zh-CN" altLang="en-US"/>
              <a:t>优化。</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针对这个调度机制的优化我们目前实现相对比较简单，我们通过研究</a:t>
            </a:r>
            <a:r>
              <a:rPr kumimoji="1">
                <a:ln w="12700">
                  <a:noFill/>
                </a:ln>
                <a:solidFill>
                  <a:srgbClr val="262626">
                    <a:alpha val="100000"/>
                  </a:srgbClr>
                </a:solidFill>
                <a:latin typeface="Source Han Sans"/>
                <a:cs typeface="Source Han Sans"/>
                <a:sym typeface="+mn-ea"/>
              </a:rPr>
              <a:t>master</a:t>
            </a:r>
            <a:r>
              <a:rPr kumimoji="1" lang="zh-CN">
                <a:ln w="12700">
                  <a:noFill/>
                </a:ln>
                <a:solidFill>
                  <a:srgbClr val="262626">
                    <a:alpha val="100000"/>
                  </a:srgbClr>
                </a:solidFill>
                <a:latin typeface="Source Han Sans"/>
                <a:cs typeface="Source Han Sans"/>
                <a:sym typeface="+mn-ea"/>
              </a:rPr>
              <a:t>模块，定位到与实现该调度机制有关的</a:t>
            </a:r>
            <a:r>
              <a:rPr kumimoji="1">
                <a:ln w="12700">
                  <a:noFill/>
                </a:ln>
                <a:solidFill>
                  <a:srgbClr val="262626">
                    <a:alpha val="100000"/>
                  </a:srgbClr>
                </a:solidFill>
                <a:latin typeface="Source Han Sans"/>
                <a:cs typeface="Source Han Sans"/>
                <a:sym typeface="+mn-ea"/>
              </a:rPr>
              <a:t>DependentExecute</a:t>
            </a:r>
            <a:r>
              <a:rPr kumimoji="1" lang="zh-CN">
                <a:ln w="12700">
                  <a:noFill/>
                </a:ln>
                <a:solidFill>
                  <a:srgbClr val="262626">
                    <a:alpha val="100000"/>
                  </a:srgbClr>
                </a:solidFill>
                <a:latin typeface="Source Han Sans"/>
                <a:cs typeface="Source Han Sans"/>
                <a:sym typeface="+mn-ea"/>
              </a:rPr>
              <a:t>类中，修改了</a:t>
            </a:r>
            <a:r>
              <a:rPr kumimoji="1">
                <a:ln w="12700">
                  <a:noFill/>
                </a:ln>
                <a:solidFill>
                  <a:srgbClr val="262626">
                    <a:alpha val="100000"/>
                  </a:srgbClr>
                </a:solidFill>
                <a:latin typeface="Source Han Sans"/>
                <a:cs typeface="Source Han Sans"/>
                <a:sym typeface="+mn-ea"/>
              </a:rPr>
              <a:t>getModelDependResult</a:t>
            </a:r>
            <a:r>
              <a:rPr kumimoji="1" lang="zh-CN">
                <a:ln w="12700">
                  <a:noFill/>
                </a:ln>
                <a:solidFill>
                  <a:srgbClr val="262626">
                    <a:alpha val="100000"/>
                  </a:srgbClr>
                </a:solidFill>
                <a:latin typeface="Source Han Sans"/>
                <a:cs typeface="Source Han Sans"/>
                <a:sym typeface="+mn-ea"/>
              </a:rPr>
              <a:t>相应</a:t>
            </a:r>
            <a:r>
              <a:rPr kumimoji="1">
                <a:ln w="12700">
                  <a:noFill/>
                </a:ln>
                <a:solidFill>
                  <a:srgbClr val="262626">
                    <a:alpha val="100000"/>
                  </a:srgbClr>
                </a:solidFill>
                <a:latin typeface="Source Han Sans"/>
                <a:cs typeface="Source Han Sans"/>
                <a:sym typeface="+mn-ea"/>
              </a:rPr>
              <a:t>方法的等待及失败信号处理逻辑</a:t>
            </a:r>
            <a:r>
              <a:rPr kumimoji="1" lang="zh-CN">
                <a:ln w="12700">
                  <a:noFill/>
                </a:ln>
                <a:solidFill>
                  <a:srgbClr val="262626">
                    <a:alpha val="100000"/>
                  </a:srgbClr>
                </a:solidFill>
                <a:latin typeface="Source Han Sans"/>
                <a:cs typeface="Source Han Sans"/>
                <a:sym typeface="+mn-ea"/>
              </a:rPr>
              <a:t>。</a:t>
            </a:r>
            <a:r>
              <a:rPr kumimoji="1">
                <a:ln w="12700">
                  <a:noFill/>
                </a:ln>
                <a:solidFill>
                  <a:srgbClr val="262626">
                    <a:alpha val="100000"/>
                  </a:srgbClr>
                </a:solidFill>
                <a:latin typeface="Source Han Sans"/>
                <a:cs typeface="Source Han Sans"/>
                <a:sym typeface="+mn-ea"/>
              </a:rPr>
              <a:t>当依赖任务的状态为FAILED</a:t>
            </a:r>
            <a:r>
              <a:rPr kumimoji="1" lang="zh-CN">
                <a:ln w="12700">
                  <a:noFill/>
                </a:ln>
                <a:solidFill>
                  <a:srgbClr val="262626">
                    <a:alpha val="100000"/>
                  </a:srgbClr>
                </a:solidFill>
                <a:latin typeface="Source Han Sans"/>
                <a:cs typeface="Source Han Sans"/>
                <a:sym typeface="+mn-ea"/>
              </a:rPr>
              <a:t>时</a:t>
            </a:r>
            <a:r>
              <a:rPr kumimoji="1" lang="en-US">
                <a:ln w="12700">
                  <a:noFill/>
                </a:ln>
                <a:solidFill>
                  <a:srgbClr val="262626">
                    <a:alpha val="100000"/>
                  </a:srgbClr>
                </a:solidFill>
                <a:latin typeface="Source Han Sans"/>
                <a:cs typeface="Source Han Sans"/>
                <a:sym typeface="+mn-ea"/>
              </a:rPr>
              <a:t>，</a:t>
            </a:r>
            <a:r>
              <a:rPr kumimoji="1" lang="zh-CN" altLang="en-US">
                <a:ln w="12700">
                  <a:noFill/>
                </a:ln>
                <a:solidFill>
                  <a:srgbClr val="262626">
                    <a:alpha val="100000"/>
                  </a:srgbClr>
                </a:solidFill>
                <a:latin typeface="Source Han Sans"/>
                <a:cs typeface="Source Han Sans"/>
                <a:sym typeface="+mn-ea"/>
              </a:rPr>
              <a:t>在</a:t>
            </a:r>
            <a:r>
              <a:rPr kumimoji="1">
                <a:ln w="12700">
                  <a:noFill/>
                </a:ln>
                <a:solidFill>
                  <a:srgbClr val="262626">
                    <a:alpha val="100000"/>
                  </a:srgbClr>
                </a:solidFill>
                <a:latin typeface="Source Han Sans"/>
                <a:cs typeface="Source Han Sans"/>
                <a:sym typeface="+mn-ea"/>
              </a:rPr>
              <a:t>更新dependResultList</a:t>
            </a:r>
            <a:r>
              <a:rPr kumimoji="1" lang="zh-CN">
                <a:ln w="12700">
                  <a:noFill/>
                </a:ln>
                <a:solidFill>
                  <a:srgbClr val="262626">
                    <a:alpha val="100000"/>
                  </a:srgbClr>
                </a:solidFill>
                <a:latin typeface="Source Han Sans"/>
                <a:cs typeface="Source Han Sans"/>
                <a:sym typeface="+mn-ea"/>
              </a:rPr>
              <a:t>列表</a:t>
            </a:r>
            <a:r>
              <a:rPr kumimoji="1">
                <a:ln w="12700">
                  <a:noFill/>
                </a:ln>
                <a:solidFill>
                  <a:srgbClr val="262626">
                    <a:alpha val="100000"/>
                  </a:srgbClr>
                </a:solidFill>
                <a:latin typeface="Source Han Sans"/>
                <a:cs typeface="Source Han Sans"/>
                <a:sym typeface="+mn-ea"/>
              </a:rPr>
              <a:t>时，将状态</a:t>
            </a:r>
            <a:r>
              <a:rPr kumimoji="1" lang="zh-CN">
                <a:ln w="12700">
                  <a:noFill/>
                </a:ln>
                <a:solidFill>
                  <a:srgbClr val="262626">
                    <a:alpha val="100000"/>
                  </a:srgbClr>
                </a:solidFill>
                <a:latin typeface="Source Han Sans"/>
                <a:cs typeface="Source Han Sans"/>
                <a:sym typeface="+mn-ea"/>
              </a:rPr>
              <a:t>更</a:t>
            </a:r>
            <a:r>
              <a:rPr kumimoji="1">
                <a:ln w="12700">
                  <a:noFill/>
                </a:ln>
                <a:solidFill>
                  <a:srgbClr val="262626">
                    <a:alpha val="100000"/>
                  </a:srgbClr>
                </a:solidFill>
                <a:latin typeface="Source Han Sans"/>
                <a:cs typeface="Source Han Sans"/>
                <a:sym typeface="+mn-ea"/>
              </a:rPr>
              <a:t>改为WAITING，从而使下游任务获取的上游依赖任务的状态是WAITING，而不是FAILED.</a:t>
            </a:r>
            <a:r>
              <a:rPr kumimoji="1" lang="en-US">
                <a:ln w="12700">
                  <a:noFill/>
                </a:ln>
                <a:solidFill>
                  <a:srgbClr val="262626">
                    <a:alpha val="100000"/>
                  </a:srgbClr>
                </a:solidFill>
                <a:latin typeface="Source Han Sans"/>
                <a:cs typeface="Source Han Sans"/>
              </a:rPr>
              <a:t> </a:t>
            </a:r>
            <a:endParaRPr kumimoji="1" lang="en-US">
              <a:ln w="12700">
                <a:noFill/>
              </a:ln>
              <a:solidFill>
                <a:srgbClr val="262626">
                  <a:alpha val="100000"/>
                </a:srgbClr>
              </a:solidFill>
              <a:latin typeface="Source Han Sans"/>
              <a:cs typeface="Source Han Sans"/>
            </a:endParaRPr>
          </a:p>
          <a:p>
            <a:r>
              <a:rPr kumimoji="1" lang="zh-CN" altLang="en-US">
                <a:ln w="12700">
                  <a:noFill/>
                </a:ln>
                <a:solidFill>
                  <a:srgbClr val="262626">
                    <a:alpha val="100000"/>
                  </a:srgbClr>
                </a:solidFill>
                <a:latin typeface="Source Han Sans"/>
                <a:cs typeface="Source Han Sans"/>
                <a:sym typeface="+mn-ea"/>
              </a:rPr>
              <a:t>这样的话，当任务链中的某个节点失败时，下游任务不会直接进入失败状态，而是</a:t>
            </a:r>
            <a:r>
              <a:rPr kumimoji="1" lang="zh-CN" altLang="en-US">
                <a:ln w="12700">
                  <a:noFill/>
                </a:ln>
                <a:solidFill>
                  <a:srgbClr val="262626">
                    <a:alpha val="100000"/>
                  </a:srgbClr>
                </a:solidFill>
                <a:latin typeface="Source Han Sans"/>
                <a:cs typeface="Source Han Sans"/>
                <a:sym typeface="+mn-ea"/>
              </a:rPr>
              <a:t>一直保持等待，直到上游任务重跑成功并发出成功信号，下游任务才会自动恢复执行。</a:t>
            </a:r>
            <a:r>
              <a:rPr kumimoji="1" lang="en-US" altLang="zh-CN">
                <a:ln w="12700">
                  <a:noFill/>
                </a:ln>
                <a:solidFill>
                  <a:srgbClr val="262626">
                    <a:alpha val="100000"/>
                  </a:srgbClr>
                </a:solidFill>
                <a:latin typeface="Source Han Sans"/>
                <a:cs typeface="Source Han Sans"/>
                <a:sym typeface="+mn-ea"/>
              </a:rPr>
              <a:t> </a:t>
            </a:r>
            <a:endParaRPr kumimoji="1" lang="zh-CN" altLang="en-US">
              <a:ln w="12700">
                <a:noFill/>
              </a:ln>
              <a:solidFill>
                <a:srgbClr val="262626">
                  <a:alpha val="100000"/>
                </a:srgbClr>
              </a:solidFill>
              <a:latin typeface="Source Han Sans"/>
              <a:cs typeface="Source Han San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kumimoji="1" lang="zh-CN" altLang="en-US">
                <a:ln w="12700">
                  <a:noFill/>
                </a:ln>
                <a:solidFill>
                  <a:srgbClr val="262626">
                    <a:alpha val="100000"/>
                  </a:srgbClr>
                </a:solidFill>
                <a:latin typeface="Source Han Sans"/>
                <a:cs typeface="Source Han Sans"/>
                <a:sym typeface="+mn-ea"/>
              </a:rPr>
              <a:t>这种优化方式帮助我们实现了一键重跑功能，在任务恢复过程中减少了人工的干预</a:t>
            </a:r>
            <a:r>
              <a:rPr kumimoji="1" lang="zh-CN" altLang="en-US">
                <a:ln w="12700">
                  <a:noFill/>
                </a:ln>
                <a:solidFill>
                  <a:srgbClr val="262626">
                    <a:alpha val="100000"/>
                  </a:srgbClr>
                </a:solidFill>
                <a:latin typeface="Source Han Sans"/>
                <a:cs typeface="Source Han Sans"/>
                <a:sym typeface="+mn-ea"/>
              </a:rPr>
              <a:t>成本，在几次关键任务的快速恢复重跑中发挥了关键的作用。</a:t>
            </a:r>
            <a:endParaRPr kumimoji="1" lang="zh-CN" altLang="en-US">
              <a:ln w="12700">
                <a:noFill/>
              </a:ln>
              <a:solidFill>
                <a:srgbClr val="262626">
                  <a:alpha val="100000"/>
                </a:srgbClr>
              </a:solidFill>
              <a:latin typeface="Source Han Sans"/>
              <a:cs typeface="Source Han Sans"/>
              <a:sym typeface="+mn-ea"/>
            </a:endParaRPr>
          </a:p>
          <a:p>
            <a:r>
              <a:rPr kumimoji="1" lang="zh-CN" altLang="en-US">
                <a:ln w="12700">
                  <a:noFill/>
                </a:ln>
                <a:solidFill>
                  <a:srgbClr val="262626">
                    <a:alpha val="100000"/>
                  </a:srgbClr>
                </a:solidFill>
                <a:latin typeface="Source Han Sans"/>
                <a:cs typeface="Source Han Sans"/>
                <a:sym typeface="+mn-ea"/>
              </a:rPr>
              <a:t>通过这种对于调度方式的优化我们也在思考，在业务的发展过程中，任务调度的复杂性和任务链的依赖关系是日益增加的，如何在保证任务执行效率的同时，能提升任务链的恢复能力，确实也是一个值得持续探索和</a:t>
            </a:r>
            <a:r>
              <a:rPr kumimoji="1" lang="zh-CN" altLang="en-US">
                <a:ln w="12700">
                  <a:noFill/>
                </a:ln>
                <a:solidFill>
                  <a:srgbClr val="262626">
                    <a:alpha val="100000"/>
                  </a:srgbClr>
                </a:solidFill>
                <a:latin typeface="Source Han Sans"/>
                <a:cs typeface="Source Han Sans"/>
                <a:sym typeface="+mn-ea"/>
              </a:rPr>
              <a:t>研究的方向。</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第三部分是针对海豚</a:t>
            </a:r>
            <a:r>
              <a:rPr lang="en-US" altLang="zh-CN"/>
              <a:t>SeaTunnel</a:t>
            </a:r>
            <a:r>
              <a:rPr lang="zh-CN" altLang="en-US"/>
              <a:t>插件的优化。我们是在去年年底因为一些业务需求，开始接触到了</a:t>
            </a:r>
            <a:r>
              <a:rPr lang="en-US" altLang="zh-CN"/>
              <a:t>SeaTunnel</a:t>
            </a:r>
            <a:r>
              <a:rPr lang="zh-CN" altLang="en-US"/>
              <a:t>集成工具，并基于业务需求进行了一系列的测试和使用。</a:t>
            </a:r>
            <a:r>
              <a:rPr lang="en-US" altLang="zh-CN"/>
              <a:t>SeaTunnel</a:t>
            </a:r>
            <a:r>
              <a:rPr lang="zh-CN" altLang="en-US"/>
              <a:t>其实也是白鲸科技旗下一个高性能的数据集成工具。我们引入</a:t>
            </a:r>
            <a:r>
              <a:rPr lang="en-US" altLang="zh-CN"/>
              <a:t>ST</a:t>
            </a:r>
            <a:r>
              <a:rPr lang="zh-CN" altLang="en-US"/>
              <a:t>的背景一是因为原先的自研数据同步框架功能相对有限，支持的数据类型较少，需要引入更强大的数据集成</a:t>
            </a:r>
            <a:r>
              <a:rPr lang="zh-CN" altLang="en-US"/>
              <a:t>工具，来支撑新业务数据同步</a:t>
            </a:r>
            <a:r>
              <a:rPr lang="zh-CN" altLang="en-US"/>
              <a:t>需求。</a:t>
            </a:r>
            <a:endParaRPr lang="zh-CN" altLang="en-US"/>
          </a:p>
          <a:p>
            <a:r>
              <a:rPr lang="zh-CN" altLang="en-US"/>
              <a:t>在引入</a:t>
            </a:r>
            <a:r>
              <a:rPr lang="en-US" altLang="zh-CN"/>
              <a:t>ST</a:t>
            </a:r>
            <a:r>
              <a:rPr lang="zh-CN" altLang="en-US"/>
              <a:t>后，我们萌生了对</a:t>
            </a:r>
            <a:r>
              <a:rPr lang="en-US" altLang="zh-CN"/>
              <a:t>SeaTunnel</a:t>
            </a:r>
            <a:r>
              <a:rPr lang="zh-CN" altLang="en-US"/>
              <a:t>插件的优化。对于这部分的优化想法主要是基于我们在推广</a:t>
            </a:r>
            <a:r>
              <a:rPr lang="en-US" altLang="zh-CN"/>
              <a:t>ST</a:t>
            </a:r>
            <a:r>
              <a:rPr lang="zh-CN" altLang="en-US"/>
              <a:t>的使用以及支撑新业务同步任务开发的过程中产生的。</a:t>
            </a:r>
            <a:r>
              <a:rPr lang="en-US" altLang="zh-CN"/>
              <a:t> </a:t>
            </a:r>
            <a:r>
              <a:rPr lang="zh-CN" altLang="en-US"/>
              <a:t>在部署和推广</a:t>
            </a:r>
            <a:r>
              <a:rPr lang="en-US" altLang="zh-CN"/>
              <a:t>SeaTunnel</a:t>
            </a:r>
            <a:r>
              <a:rPr lang="zh-CN" altLang="en-US"/>
              <a:t>的使用过程中我们发现，</a:t>
            </a:r>
            <a:r>
              <a:rPr lang="en-US" altLang="zh-CN"/>
              <a:t>SeaTunnel</a:t>
            </a:r>
            <a:r>
              <a:rPr lang="zh-CN" altLang="en-US"/>
              <a:t>的连接器配置文件是需要一定学习门槛去熟悉的，需要去官网查阅连接器查看有哪些参数，同时还可能因为配置不熟悉导致初步上手时需要花费一定的调试时间，这对于新接触</a:t>
            </a:r>
            <a:r>
              <a:rPr lang="en-US" altLang="zh-CN"/>
              <a:t>ST</a:t>
            </a:r>
            <a:r>
              <a:rPr lang="zh-CN" altLang="en-US"/>
              <a:t>的同事希望能快速实现一个异构数据源间</a:t>
            </a:r>
            <a:r>
              <a:rPr lang="zh-CN" altLang="en-US"/>
              <a:t>的同步需求来说，不算那么友好。同时，在调研海豚其他数据集成插件，如</a:t>
            </a:r>
            <a:r>
              <a:rPr lang="en-US" altLang="zh-CN"/>
              <a:t>DataX</a:t>
            </a:r>
            <a:r>
              <a:rPr lang="zh-CN" altLang="en-US"/>
              <a:t>、</a:t>
            </a:r>
            <a:r>
              <a:rPr lang="en-US" altLang="zh-CN"/>
              <a:t>Sqoop</a:t>
            </a:r>
            <a:r>
              <a:rPr lang="zh-CN" altLang="en-US"/>
              <a:t>后发现，这两种数据集成插件都提供了两种方式的配置，一种是基于表单的快速配置，一种是自定义的通过原生配置文件的方式进行配置。于是，我们设想如果</a:t>
            </a:r>
            <a:r>
              <a:rPr lang="en-US" altLang="zh-CN"/>
              <a:t>SeaTunnel</a:t>
            </a:r>
            <a:r>
              <a:rPr lang="zh-CN" altLang="en-US"/>
              <a:t>插件也能提供一种通过表单快速配置的方式，是不是就也能降低上手的使用门槛，能够快速支撑临时的异构数据源同步需求，进而推广</a:t>
            </a:r>
            <a:r>
              <a:rPr lang="en-US" altLang="zh-CN"/>
              <a:t>ST</a:t>
            </a:r>
            <a:r>
              <a:rPr lang="zh-CN" altLang="en-US"/>
              <a:t>在组内的</a:t>
            </a:r>
            <a:r>
              <a:rPr lang="zh-CN" altLang="en-US"/>
              <a:t>使用。</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基于这种想法，通过参考</a:t>
            </a:r>
            <a:r>
              <a:rPr lang="en-US" altLang="zh-CN"/>
              <a:t>DataX</a:t>
            </a:r>
            <a:r>
              <a:rPr lang="zh-CN" altLang="en-US"/>
              <a:t>组件和</a:t>
            </a:r>
            <a:r>
              <a:rPr lang="en-US" altLang="zh-CN"/>
              <a:t>Sqoop</a:t>
            </a:r>
            <a:r>
              <a:rPr lang="zh-CN" altLang="en-US"/>
              <a:t>插件的实现方式，通过修改前后端代码，我们实现了</a:t>
            </a:r>
            <a:r>
              <a:rPr lang="en-US" altLang="zh-CN"/>
              <a:t>SeaTunnel</a:t>
            </a:r>
            <a:r>
              <a:rPr lang="zh-CN" altLang="en-US"/>
              <a:t>插件的表单配置功能，功能涵盖了一些与生成</a:t>
            </a:r>
            <a:r>
              <a:rPr lang="en-US" altLang="zh-CN"/>
              <a:t>SeaTunnel</a:t>
            </a:r>
            <a:r>
              <a:rPr lang="zh-CN" altLang="en-US"/>
              <a:t>配置有关的表单项，比如并发度，上下游数据源的参数配置，以及任务级的</a:t>
            </a:r>
            <a:r>
              <a:rPr lang="en-US" altLang="zh-CN"/>
              <a:t>JVM</a:t>
            </a:r>
            <a:r>
              <a:rPr lang="zh-CN" altLang="en-US"/>
              <a:t>配置</a:t>
            </a:r>
            <a:r>
              <a:rPr lang="zh-CN" altLang="en-US"/>
              <a:t>等。为了能提供更丰富的配置选择，我们在表单中也加入了添加自定义连接器参数的功能，希望能覆盖更复杂的一些配置</a:t>
            </a:r>
            <a:r>
              <a:rPr lang="zh-CN" altLang="en-US"/>
              <a:t>场景。</a:t>
            </a:r>
            <a:endParaRPr lang="zh-CN" altLang="en-US"/>
          </a:p>
          <a:p>
            <a:r>
              <a:rPr lang="zh-CN" altLang="en-US"/>
              <a:t>在我们的设计架构里，前端会包含必要的和可选的与生成</a:t>
            </a:r>
            <a:r>
              <a:rPr lang="en-US" altLang="zh-CN"/>
              <a:t>ST</a:t>
            </a:r>
            <a:r>
              <a:rPr lang="zh-CN" altLang="en-US"/>
              <a:t>配置有关的表单项，并将填写的表单参数传递到后端，后端进行必要的解析和按照海豚的插件机制创建上下文对象。在实现上，我们设计了</a:t>
            </a:r>
            <a:r>
              <a:rPr lang="zh-CN" altLang="en-US" dirty="0">
                <a:sym typeface="+mn-ea"/>
              </a:rPr>
              <a:t>IConfigGenerator接口用于不用数据源实现类实现各自的</a:t>
            </a:r>
            <a:r>
              <a:rPr lang="en-US" altLang="zh-CN" dirty="0">
                <a:sym typeface="+mn-ea"/>
              </a:rPr>
              <a:t>Source</a:t>
            </a:r>
            <a:r>
              <a:rPr lang="zh-CN" altLang="en-US" dirty="0">
                <a:sym typeface="+mn-ea"/>
              </a:rPr>
              <a:t>和</a:t>
            </a:r>
            <a:r>
              <a:rPr lang="en-US" altLang="zh-CN" dirty="0">
                <a:sym typeface="+mn-ea"/>
              </a:rPr>
              <a:t>Sink</a:t>
            </a:r>
            <a:r>
              <a:rPr lang="zh-CN" altLang="en-US" dirty="0">
                <a:sym typeface="+mn-ea"/>
              </a:rPr>
              <a:t>配置的生成逻辑，比如这里对于</a:t>
            </a:r>
            <a:r>
              <a:rPr lang="en-US" altLang="zh-CN" dirty="0">
                <a:sym typeface="+mn-ea"/>
              </a:rPr>
              <a:t>MYSQL</a:t>
            </a:r>
            <a:r>
              <a:rPr lang="zh-CN" altLang="en-US" dirty="0">
                <a:sym typeface="+mn-ea"/>
              </a:rPr>
              <a:t>、</a:t>
            </a:r>
            <a:r>
              <a:rPr lang="en-US" altLang="zh-CN" dirty="0">
                <a:sym typeface="+mn-ea"/>
              </a:rPr>
              <a:t>HDFS</a:t>
            </a:r>
            <a:r>
              <a:rPr lang="zh-CN" altLang="en-US" dirty="0">
                <a:sym typeface="+mn-ea"/>
              </a:rPr>
              <a:t>的连接器，通过实现</a:t>
            </a:r>
            <a:r>
              <a:rPr lang="zh-CN" altLang="en-US" dirty="0">
                <a:sym typeface="+mn-ea"/>
              </a:rPr>
              <a:t>IConfigGenerator接口定义各自连接器的配置参数生成方式，</a:t>
            </a:r>
            <a:r>
              <a:rPr lang="zh-CN" altLang="en-US" dirty="0">
                <a:sym typeface="+mn-ea"/>
              </a:rPr>
              <a:t>在SeatunnelConfigGenerator类中会根据传入的</a:t>
            </a:r>
            <a:r>
              <a:rPr lang="en-US" altLang="zh-CN" dirty="0">
                <a:sym typeface="+mn-ea"/>
              </a:rPr>
              <a:t>source</a:t>
            </a:r>
            <a:r>
              <a:rPr lang="zh-CN" altLang="en-US" dirty="0">
                <a:sym typeface="+mn-ea"/>
              </a:rPr>
              <a:t>和</a:t>
            </a:r>
            <a:r>
              <a:rPr lang="en-US" altLang="zh-CN" dirty="0">
                <a:sym typeface="+mn-ea"/>
              </a:rPr>
              <a:t>sink</a:t>
            </a:r>
            <a:r>
              <a:rPr lang="zh-CN" altLang="en-US" dirty="0">
                <a:sym typeface="+mn-ea"/>
              </a:rPr>
              <a:t>数据源类型调用相应的</a:t>
            </a:r>
            <a:r>
              <a:rPr lang="en-US" altLang="zh-CN" dirty="0">
                <a:sym typeface="+mn-ea"/>
              </a:rPr>
              <a:t>ConfigGenerator</a:t>
            </a:r>
            <a:r>
              <a:rPr lang="zh-CN" altLang="en-US" dirty="0">
                <a:sym typeface="+mn-ea"/>
              </a:rPr>
              <a:t>类型，最终将其拼接成一个完成的</a:t>
            </a:r>
            <a:r>
              <a:rPr lang="en-US" altLang="zh-CN" dirty="0">
                <a:sym typeface="+mn-ea"/>
              </a:rPr>
              <a:t>SeaTunnel</a:t>
            </a:r>
            <a:r>
              <a:rPr lang="zh-CN" altLang="en-US" dirty="0">
                <a:sym typeface="+mn-ea"/>
              </a:rPr>
              <a:t>任务</a:t>
            </a:r>
            <a:r>
              <a:rPr lang="zh-CN" altLang="en-US" dirty="0">
                <a:sym typeface="+mn-ea"/>
              </a:rPr>
              <a:t>配置。</a:t>
            </a:r>
            <a:endParaRPr lang="zh-CN" altLang="en-US" dirty="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本次分享主要会从以下五个方面展开。首先会介绍一下目前网易邮箱的发展历程和业务场景，以及我们目前在处理的一些数据业务与应用场景。然后对我们选择海豚平台的选型背景与应用现状进行一个大致的介绍。第三部分会着重介绍下我们基于海豚平台开展的二次开发工作，包括一些从业务需求和提效的角度出发，进行二开优化的方向，让平台能在日常工作中发挥更大的价值。第四部分会介绍基于海豚平台的项目实践，会介绍我们在从旧平台迁移到海豚平台的过程中，是如何完成批量任务的一键迁移的，以及通过</a:t>
            </a:r>
            <a:r>
              <a:rPr lang="en-US" altLang="zh-CN"/>
              <a:t>Worker</a:t>
            </a:r>
            <a:r>
              <a:rPr lang="zh-CN" altLang="en-US"/>
              <a:t>分组实现资源隔离的</a:t>
            </a:r>
            <a:r>
              <a:rPr lang="zh-CN" altLang="en-US"/>
              <a:t>实践。最后是我们对海豚平台在部门内的应用进行总结以及未来</a:t>
            </a:r>
            <a:r>
              <a:rPr lang="zh-CN" altLang="en-US"/>
              <a:t>我们对于该平台持续优化方向上的</a:t>
            </a:r>
            <a:r>
              <a:rPr lang="zh-CN" altLang="en-US"/>
              <a:t>展望。</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前端页面规划如图所示，可以更直观的了解我们的设计想法。可以看到这里仍然保留了自定义配置的按钮，提供原生的通过</a:t>
            </a:r>
            <a:r>
              <a:rPr lang="en-US" altLang="zh-CN"/>
              <a:t>ST</a:t>
            </a:r>
            <a:r>
              <a:rPr lang="zh-CN" altLang="en-US"/>
              <a:t>配置文本的方式使用插件。而对于表单提交任务的方式，我们规划了一些与生成</a:t>
            </a:r>
            <a:r>
              <a:rPr lang="en-US" altLang="zh-CN"/>
              <a:t>SeaTunnel</a:t>
            </a:r>
            <a:r>
              <a:rPr lang="zh-CN" altLang="en-US"/>
              <a:t>配置相关的表单项，这里可以更直观的看到有并发度，作业模式，部署方式，以及数据来源、数据目的等的下拉框。同时上下游数据源都提供了添加配置参数按钮，可以自定义添加官网支持的连接器参数，在后端生成</a:t>
            </a:r>
            <a:r>
              <a:rPr lang="en-US" altLang="zh-CN"/>
              <a:t>ST</a:t>
            </a:r>
            <a:r>
              <a:rPr lang="zh-CN" altLang="en-US"/>
              <a:t>配置时会自动进行添加。</a:t>
            </a:r>
            <a:r>
              <a:rPr lang="zh-CN" altLang="en-US"/>
              <a:t>以及，为了避免每个任务都使用相同的</a:t>
            </a:r>
            <a:r>
              <a:rPr lang="en-US" altLang="zh-CN"/>
              <a:t>JVM</a:t>
            </a:r>
            <a:r>
              <a:rPr lang="zh-CN" altLang="en-US"/>
              <a:t>配置参数，我们也</a:t>
            </a:r>
            <a:r>
              <a:rPr lang="zh-CN" altLang="en-US"/>
              <a:t>额外定义了</a:t>
            </a:r>
            <a:r>
              <a:rPr lang="en-US" altLang="zh-CN"/>
              <a:t>JVM</a:t>
            </a:r>
            <a:r>
              <a:rPr lang="zh-CN" altLang="en-US"/>
              <a:t>内存相关的配置选项，在提交任务时会进行设置，实现任务级的</a:t>
            </a:r>
            <a:r>
              <a:rPr lang="en-US" altLang="zh-CN"/>
              <a:t>JVM</a:t>
            </a:r>
            <a:r>
              <a:rPr lang="zh-CN" altLang="en-US"/>
              <a:t>配置。</a:t>
            </a:r>
            <a:endParaRPr lang="zh-CN" altLang="en-US"/>
          </a:p>
          <a:p>
            <a:endParaRPr lang="zh-CN" altLang="en-US"/>
          </a:p>
          <a:p>
            <a:r>
              <a:rPr lang="zh-CN" altLang="en-US"/>
              <a:t>通过这种方式的优化，我们取得了一定的实践效果，在使用</a:t>
            </a:r>
            <a:r>
              <a:rPr lang="en-US" altLang="zh-CN"/>
              <a:t>ST</a:t>
            </a:r>
            <a:r>
              <a:rPr lang="zh-CN" altLang="en-US"/>
              <a:t>支撑新业务的上游数据同步任务时，我们通过这样快速配置表单的方式，简化了整个配置</a:t>
            </a:r>
            <a:r>
              <a:rPr lang="en-US" altLang="zh-CN"/>
              <a:t>ST</a:t>
            </a:r>
            <a:r>
              <a:rPr lang="zh-CN" altLang="en-US"/>
              <a:t>任务的流程和时间。在这个业务场景下，我们通过海豚接口的方式，只</a:t>
            </a:r>
            <a:r>
              <a:rPr lang="zh-CN" altLang="en-US">
                <a:sym typeface="+mn-ea"/>
              </a:rPr>
              <a:t>需要在程序中提供表单参数即可，免去了重复创建原始</a:t>
            </a:r>
            <a:r>
              <a:rPr lang="en-US" altLang="zh-CN">
                <a:sym typeface="+mn-ea"/>
              </a:rPr>
              <a:t>ST</a:t>
            </a:r>
            <a:r>
              <a:rPr lang="zh-CN" altLang="en-US">
                <a:sym typeface="+mn-ea"/>
              </a:rPr>
              <a:t>配置的过程，使得整个批量同步任务创建过程更加简易和高效。</a:t>
            </a:r>
            <a:endParaRPr lang="zh-CN" altLang="en-US"/>
          </a:p>
          <a:p>
            <a:endParaRPr lang="zh-CN" altLang="en-US"/>
          </a:p>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然后再顺便介绍下我们</a:t>
            </a:r>
            <a:r>
              <a:rPr lang="en-US" altLang="zh-CN"/>
              <a:t>ST</a:t>
            </a:r>
            <a:r>
              <a:rPr lang="zh-CN" altLang="en-US"/>
              <a:t>集群的部署吧，因为如果是直接在海豚平台上以</a:t>
            </a:r>
            <a:r>
              <a:rPr lang="en-US" altLang="zh-CN"/>
              <a:t>Local</a:t>
            </a:r>
            <a:r>
              <a:rPr lang="zh-CN" altLang="en-US"/>
              <a:t>方式执行</a:t>
            </a:r>
            <a:r>
              <a:rPr lang="en-US" altLang="zh-CN"/>
              <a:t>ST</a:t>
            </a:r>
            <a:r>
              <a:rPr lang="zh-CN" altLang="en-US"/>
              <a:t>任务的话，对于一些资源消耗比较大的同步任务，可能会对</a:t>
            </a:r>
            <a:r>
              <a:rPr lang="en-US" altLang="zh-CN"/>
              <a:t>Worker</a:t>
            </a:r>
            <a:r>
              <a:rPr lang="zh-CN" altLang="en-US"/>
              <a:t>上正常调度的任务产生影响。对于这种问题，一种解决方式是单独扩展</a:t>
            </a:r>
            <a:r>
              <a:rPr lang="en-US" altLang="zh-CN"/>
              <a:t>worker</a:t>
            </a:r>
            <a:r>
              <a:rPr lang="zh-CN" altLang="en-US"/>
              <a:t>，并通过</a:t>
            </a:r>
            <a:r>
              <a:rPr lang="en-US" altLang="zh-CN"/>
              <a:t>Worker</a:t>
            </a:r>
            <a:r>
              <a:rPr lang="zh-CN" altLang="en-US"/>
              <a:t>分组将资源消耗大的</a:t>
            </a:r>
            <a:r>
              <a:rPr lang="en-US" altLang="zh-CN"/>
              <a:t>ST</a:t>
            </a:r>
            <a:r>
              <a:rPr lang="zh-CN" altLang="en-US"/>
              <a:t>同步任务只调度到指定</a:t>
            </a:r>
            <a:r>
              <a:rPr lang="en-US" altLang="zh-CN"/>
              <a:t>worker</a:t>
            </a:r>
            <a:r>
              <a:rPr lang="zh-CN" altLang="en-US"/>
              <a:t>上，另一种是部署</a:t>
            </a:r>
            <a:r>
              <a:rPr lang="en-US" altLang="zh-CN"/>
              <a:t>ST</a:t>
            </a:r>
            <a:r>
              <a:rPr lang="zh-CN" altLang="en-US"/>
              <a:t>的集群，我们选择了后者。我们以</a:t>
            </a:r>
            <a:r>
              <a:rPr lang="en-US" altLang="zh-CN"/>
              <a:t>SeaTunnel on K8s</a:t>
            </a:r>
            <a:r>
              <a:rPr lang="zh-CN" altLang="en-US"/>
              <a:t>部署了一套集群，目前是采用了</a:t>
            </a:r>
            <a:r>
              <a:rPr lang="en-US" altLang="zh-CN"/>
              <a:t>2-Master</a:t>
            </a:r>
            <a:r>
              <a:rPr lang="zh-CN" altLang="en-US"/>
              <a:t>，</a:t>
            </a:r>
            <a:r>
              <a:rPr lang="en-US" altLang="zh-CN"/>
              <a:t>3-Worker</a:t>
            </a:r>
            <a:r>
              <a:rPr lang="zh-CN" altLang="en-US"/>
              <a:t>的分离集群部署模式实现高可用和同步性能。</a:t>
            </a:r>
            <a:endParaRPr lang="en-US" altLang="zh-CN"/>
          </a:p>
          <a:p>
            <a:r>
              <a:rPr lang="zh-CN" altLang="en-US"/>
              <a:t>在使用</a:t>
            </a:r>
            <a:r>
              <a:rPr lang="en-US" altLang="zh-CN"/>
              <a:t>ST</a:t>
            </a:r>
            <a:r>
              <a:rPr lang="zh-CN" altLang="en-US"/>
              <a:t>的过程中，我们也发现了</a:t>
            </a:r>
            <a:r>
              <a:rPr lang="en-US" altLang="zh-CN"/>
              <a:t>ST</a:t>
            </a:r>
            <a:r>
              <a:rPr lang="zh-CN" altLang="en-US"/>
              <a:t>中的一些问题，并对此进行了优化。一个主要的问题就是</a:t>
            </a:r>
            <a:r>
              <a:rPr lang="en-US" altLang="zh-CN"/>
              <a:t>ST</a:t>
            </a:r>
            <a:r>
              <a:rPr lang="zh-CN" altLang="en-US"/>
              <a:t>的分片分配问题，原先基于文件名</a:t>
            </a:r>
            <a:r>
              <a:rPr lang="en-US" altLang="zh-CN"/>
              <a:t>hash</a:t>
            </a:r>
            <a:r>
              <a:rPr lang="zh-CN" altLang="en-US"/>
              <a:t>的方式可能会导致</a:t>
            </a:r>
            <a:r>
              <a:rPr lang="en-US" altLang="zh-CN"/>
              <a:t>reader</a:t>
            </a:r>
            <a:r>
              <a:rPr lang="zh-CN" altLang="en-US"/>
              <a:t>分配的分片不均衡。对此，我们尝试基于轮训算法思想，优化了分片分配策略，实现了一种更负载均衡的</a:t>
            </a:r>
            <a:r>
              <a:rPr lang="en-US" altLang="zh-CN"/>
              <a:t>reader</a:t>
            </a:r>
            <a:r>
              <a:rPr lang="zh-CN" altLang="en-US"/>
              <a:t>分片分配</a:t>
            </a:r>
            <a:r>
              <a:rPr lang="zh-CN" altLang="en-US"/>
              <a:t>策略，并</a:t>
            </a:r>
            <a:r>
              <a:rPr lang="zh-CN" altLang="en-US"/>
              <a:t>将改动的代码提交给了</a:t>
            </a:r>
            <a:r>
              <a:rPr lang="en-US" altLang="zh-CN"/>
              <a:t>ST</a:t>
            </a:r>
            <a:r>
              <a:rPr lang="zh-CN" altLang="en-US"/>
              <a:t>社区。</a:t>
            </a:r>
            <a:endParaRPr lang="zh-CN" altLang="en-US"/>
          </a:p>
          <a:p>
            <a:r>
              <a:rPr lang="zh-CN" altLang="en-US"/>
              <a:t>同时，在实际同步中，我们遇到需要对上游百亿</a:t>
            </a:r>
            <a:r>
              <a:rPr lang="en-US" altLang="zh-CN"/>
              <a:t>/</a:t>
            </a:r>
            <a:r>
              <a:rPr lang="zh-CN" altLang="en-US"/>
              <a:t>千亿级大表执行全量同步的场景，因此我们对</a:t>
            </a:r>
            <a:r>
              <a:rPr lang="en-US" altLang="zh-CN"/>
              <a:t>st</a:t>
            </a:r>
            <a:r>
              <a:rPr lang="zh-CN" altLang="en-US"/>
              <a:t>从</a:t>
            </a:r>
            <a:r>
              <a:rPr lang="en-US" altLang="zh-CN"/>
              <a:t>hdfs</a:t>
            </a:r>
            <a:r>
              <a:rPr lang="zh-CN" altLang="en-US"/>
              <a:t>导入</a:t>
            </a:r>
            <a:r>
              <a:rPr lang="en-US" altLang="zh-CN"/>
              <a:t>doris</a:t>
            </a:r>
            <a:r>
              <a:rPr lang="zh-CN" altLang="en-US"/>
              <a:t>的场景进行了性能压测，通过提高并发度、</a:t>
            </a:r>
            <a:r>
              <a:rPr lang="en-US" altLang="zh-CN"/>
              <a:t>batch_size</a:t>
            </a:r>
            <a:r>
              <a:rPr lang="zh-CN" altLang="en-US"/>
              <a:t>大小以及其他</a:t>
            </a:r>
            <a:r>
              <a:rPr lang="en-US" altLang="zh-CN"/>
              <a:t>buffer</a:t>
            </a:r>
            <a:r>
              <a:rPr lang="zh-CN" altLang="en-US"/>
              <a:t>参数，实现了每秒超</a:t>
            </a:r>
            <a:r>
              <a:rPr lang="en-US" altLang="zh-CN"/>
              <a:t>200w+</a:t>
            </a:r>
            <a:r>
              <a:rPr lang="zh-CN" altLang="en-US"/>
              <a:t>条数据的同步传输，有效支撑了大数据量任务</a:t>
            </a:r>
            <a:r>
              <a:rPr lang="zh-CN" altLang="en-US"/>
              <a:t>的快速同步需求</a:t>
            </a:r>
            <a:r>
              <a:rPr lang="zh-CN" altLang="en-US"/>
              <a:t>场景。</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介绍完二次开发相关的部分后，在第四部分继续介绍下我们在使用海豚过程中所做的两个项目实践。第一个是猛犸平台任务向</a:t>
            </a:r>
            <a:r>
              <a:rPr lang="en-US" altLang="zh-CN"/>
              <a:t>DS</a:t>
            </a:r>
            <a:r>
              <a:rPr lang="zh-CN" altLang="en-US"/>
              <a:t>的高效迁移，目的是为了解决旧平台向</a:t>
            </a:r>
            <a:r>
              <a:rPr lang="en-US" altLang="zh-CN"/>
              <a:t>DS</a:t>
            </a:r>
            <a:r>
              <a:rPr lang="zh-CN" altLang="en-US"/>
              <a:t>平台切换过程中的任务迁移问题，我们设计开发了批量任务迁移方式，去提高任务迁移时的效率和准确性，希望能对其他有类似迁移需求的伙伴有参考帮助。第二个是利用海豚的</a:t>
            </a:r>
            <a:r>
              <a:rPr lang="en-US" altLang="zh-CN"/>
              <a:t>Worker</a:t>
            </a:r>
            <a:r>
              <a:rPr lang="zh-CN" altLang="en-US"/>
              <a:t>分组管理</a:t>
            </a:r>
            <a:r>
              <a:rPr lang="zh-CN" altLang="en-US"/>
              <a:t>机制，对</a:t>
            </a:r>
            <a:r>
              <a:rPr lang="en-US" altLang="zh-CN"/>
              <a:t>Worker</a:t>
            </a:r>
            <a:r>
              <a:rPr lang="zh-CN" altLang="en-US"/>
              <a:t>进行隔离，将不同调度类型和资源需求的任务调度到不同的</a:t>
            </a:r>
            <a:r>
              <a:rPr lang="en-US" altLang="zh-CN"/>
              <a:t>Worker</a:t>
            </a:r>
            <a:r>
              <a:rPr lang="zh-CN" altLang="en-US"/>
              <a:t>分组上，从而避免了任务之间的资源竞争，确保了高优先级任务的稳定执行。</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最初开始着手平台切换的过程中，我们在分析抽取旧平台的任务依赖时发现，部分任务间的依赖关系非常复杂，如果是采用人工分析整理的话，效率较低，且容易遗漏、错漏。同时，如果采用人工迁移的方式的话，也可能在迁移过程中因为任务依赖关系的复杂性而导致迁移错误，进而影响迁移到新平台</a:t>
            </a:r>
            <a:r>
              <a:rPr lang="zh-CN" altLang="en-US"/>
              <a:t>后整体任务的稳定性。</a:t>
            </a:r>
            <a:endParaRPr lang="zh-CN" altLang="en-US"/>
          </a:p>
          <a:p>
            <a:r>
              <a:rPr lang="zh-CN" altLang="en-US"/>
              <a:t>所以，基于上述种种原因的考虑，我们讨论并调研后决定，采用自动化同步方案，通过程序自动采集旧平台任务元数据和任务血缘，并转化成海豚平台的任务配置形式，</a:t>
            </a:r>
            <a:r>
              <a:rPr lang="zh-CN" altLang="en-US"/>
              <a:t>同时添加上任务依赖关系，最后通过海豚接口</a:t>
            </a:r>
            <a:r>
              <a:rPr lang="zh-CN" altLang="en-US"/>
              <a:t>快速进行工作流的创建。为了实现这个流程，我们采用</a:t>
            </a:r>
            <a:r>
              <a:rPr lang="zh-CN" altLang="en-US"/>
              <a:t>了海豚提供的</a:t>
            </a:r>
            <a:r>
              <a:rPr lang="en-US" altLang="zh-CN"/>
              <a:t>PyDolphinScheduler</a:t>
            </a:r>
            <a:r>
              <a:rPr lang="zh-CN" altLang="en-US"/>
              <a:t>同步工具，</a:t>
            </a:r>
            <a:r>
              <a:rPr lang="en-US" altLang="zh-CN"/>
              <a:t>PyDolphinScheduler</a:t>
            </a:r>
            <a:r>
              <a:rPr lang="zh-CN" altLang="en-US"/>
              <a:t>是海豚提供的</a:t>
            </a:r>
            <a:r>
              <a:rPr lang="en-US" altLang="zh-CN"/>
              <a:t>Python API，</a:t>
            </a:r>
            <a:r>
              <a:rPr lang="zh-CN" altLang="en-US"/>
              <a:t>允许通过</a:t>
            </a:r>
            <a:r>
              <a:rPr lang="en-US" altLang="zh-CN"/>
              <a:t>python</a:t>
            </a:r>
            <a:r>
              <a:rPr lang="zh-CN" altLang="en-US"/>
              <a:t>代码定义</a:t>
            </a:r>
            <a:r>
              <a:rPr lang="zh-CN" altLang="en-US"/>
              <a:t>工作流，即所谓的“工作流即代码”。</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这部分的难点一定程度在于如何抽取出原先任务间的依赖关系，并高效转换成海豚平台的工作流参数，以及准确添加任务间的依赖关系，使用</a:t>
            </a:r>
            <a:r>
              <a:rPr lang="en-US" altLang="zh-CN"/>
              <a:t>PyDolphinscheduler SDK</a:t>
            </a:r>
            <a:r>
              <a:rPr lang="zh-CN" altLang="en-US"/>
              <a:t>一定程度帮助我们减轻了开发复杂度。我们首先从旧平台采集了任务依赖关系和元数据，并整理写入元数据中心。之后基于</a:t>
            </a:r>
            <a:r>
              <a:rPr lang="en-US" altLang="zh-CN"/>
              <a:t>PyDolphinscheduler</a:t>
            </a:r>
            <a:r>
              <a:rPr lang="zh-CN" altLang="en-US"/>
              <a:t>将猛犸任务批量改写为DolphinScheduler任务的创建格式，并根据从元数据中心解析出的任务血缘关系，在</a:t>
            </a:r>
            <a:r>
              <a:rPr lang="en-US" altLang="zh-CN"/>
              <a:t>PyDolphinscheduler</a:t>
            </a:r>
            <a:r>
              <a:rPr lang="zh-CN" altLang="en-US"/>
              <a:t>程序中自动为改写的海豚任务</a:t>
            </a:r>
            <a:r>
              <a:rPr lang="zh-CN" altLang="en-US"/>
              <a:t>添加依赖关系节点。</a:t>
            </a:r>
            <a:endParaRPr lang="zh-CN" altLang="en-US"/>
          </a:p>
          <a:p>
            <a:endParaRPr lang="zh-CN" altLang="en-US"/>
          </a:p>
          <a:p>
            <a:r>
              <a:rPr lang="zh-CN" altLang="en-US"/>
              <a:t>通过这种方式，我们实现了</a:t>
            </a:r>
            <a:r>
              <a:rPr lang="en-US" altLang="zh-CN"/>
              <a:t>300+</a:t>
            </a:r>
            <a:r>
              <a:rPr lang="zh-CN" altLang="en-US"/>
              <a:t>猛犸任务的一键批量迁移，极大地节省了人力成本，且猛犸任务的</a:t>
            </a:r>
            <a:r>
              <a:rPr lang="zh-CN" altLang="en-US"/>
              <a:t>相关负责人无需参与迁移过程，从而高效完成了迁移任务。</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下一个项目实践是基于海豚</a:t>
            </a:r>
            <a:r>
              <a:rPr lang="en-US" altLang="zh-CN"/>
              <a:t>Worker</a:t>
            </a:r>
            <a:r>
              <a:rPr lang="zh-CN" altLang="en-US"/>
              <a:t>分组的资源隔离</a:t>
            </a:r>
            <a:r>
              <a:rPr lang="zh-CN" altLang="en-US"/>
              <a:t>实践。</a:t>
            </a:r>
            <a:endParaRPr lang="zh-CN" altLang="en-US"/>
          </a:p>
          <a:p>
            <a:r>
              <a:rPr lang="zh-CN" altLang="en-US"/>
              <a:t>在我们DolphinScheduler平台的日常使用中，一个关键的业务场景是支撑QA的线上监控调度任务。这类任务的特点是调度频率高（大多为分钟级），任务数量多（目前监控相关任务数达到120+）。这些监控调度任务的执行目前我们内部主要是通过SHELL任务类型通过调用我们开发的一个ETL任务处理工具jar包来实现的。这个jar包提供一些任务执行时的额外扩展功能，比如幂等性校验，超时重试等。这种调用我们发现会在worker节点启动比较多的JVM进程。这时，如果有一些比较核心的调度任务也调度到相同的worker节点的话，一旦因内存不足导致触发OOM killer，这些核心任务的内存占用又一般会比较大，导致其OOM分数的计算</a:t>
            </a:r>
            <a:r>
              <a:rPr lang="zh-CN" altLang="en-US"/>
              <a:t>会比较高，更有可能被kill掉，就会造成核心任务执行的不稳定。</a:t>
            </a:r>
            <a:endParaRPr lang="zh-CN" altLang="en-US"/>
          </a:p>
          <a:p>
            <a:endParaRPr lang="zh-CN" altLang="en-US"/>
          </a:p>
          <a:p>
            <a:r>
              <a:rPr lang="zh-CN" altLang="en-US"/>
              <a:t>此外，一些凌晨执行的T+1同步任务需要大量资源，也不适合与其他任务调度到同一节点，可能会影响同一worker下其他任务的执行性能和稳定。</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所以核心为了解决不同需求场景的任务调度隔离，我们使用海豚的Worker Group隔离机制，将不同优先级和重要度的任务隔离开来。通过为不同需求场景的调度任务分配独立的Worker Group，不仅避免了任务之间的资源竞争，还确保了高优先级任务的稳定执行。</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在介绍完上面的二次开发和项目实践内容后，最后来对海豚平台在我们部门内的作用影响以及目前我们所做工作</a:t>
            </a:r>
            <a:r>
              <a:rPr lang="zh-CN" altLang="en-US"/>
              <a:t>的一个总结，并提出一些未来我们尝试继续深入探索，持续优化的</a:t>
            </a:r>
            <a:r>
              <a:rPr lang="zh-CN" altLang="en-US"/>
              <a:t>方向。</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总结来说，</a:t>
            </a:r>
            <a:r>
              <a:rPr lang="en-US" altLang="zh-CN"/>
              <a:t>D</a:t>
            </a:r>
            <a:r>
              <a:rPr lang="zh-CN" altLang="en-US"/>
              <a:t>olphinScheduler作为一款功能强大的大数据调度平台，在我们部门的日常数据开发和业务发展中，目前</a:t>
            </a:r>
            <a:r>
              <a:rPr lang="zh-CN" altLang="en-US"/>
              <a:t>已经扮演着重要的作用。支撑了不同职能，多个业务线的大量任务调度，保障了每天的数据产出和数据处理。目前，经过我们不断的优化和推动，越来越多的同事开始借助这一平台进行开发与调度，并迅速上手。</a:t>
            </a:r>
            <a:endParaRPr lang="zh-CN" altLang="en-US"/>
          </a:p>
          <a:p>
            <a:r>
              <a:rPr lang="zh-CN" altLang="en-US"/>
              <a:t>目前我们所做的二次开发主要立足于从业务需求的角度以及为开发提效的角度出发，尝试去提升用户的使用体验，并为各环节开发提效，这也是针对平台二开切入点的一种方式和经验。未来我们也会持续</a:t>
            </a:r>
            <a:r>
              <a:rPr kumimoji="1" lang="en-US" altLang="zh-CN">
                <a:ln w="12700">
                  <a:noFill/>
                </a:ln>
                <a:solidFill>
                  <a:srgbClr val="FFFFFF">
                    <a:alpha val="100000"/>
                  </a:srgbClr>
                </a:solidFill>
                <a:latin typeface="Source Han Sans"/>
                <a:ea typeface="Source Han Sans"/>
                <a:cs typeface="Source Han Sans"/>
                <a:sym typeface="+mn-ea"/>
              </a:rPr>
              <a:t>关注平台优化与改进</a:t>
            </a:r>
            <a:r>
              <a:rPr kumimoji="1" lang="zh-CN" altLang="en-US">
                <a:ln w="12700">
                  <a:noFill/>
                </a:ln>
                <a:solidFill>
                  <a:srgbClr val="FFFFFF">
                    <a:alpha val="100000"/>
                  </a:srgbClr>
                </a:solidFill>
                <a:latin typeface="Source Han Sans"/>
                <a:ea typeface="Source Han Sans"/>
                <a:cs typeface="Source Han Sans"/>
                <a:sym typeface="+mn-ea"/>
              </a:rPr>
              <a:t>的方向</a:t>
            </a:r>
            <a:r>
              <a:rPr kumimoji="1" lang="en-US" altLang="zh-CN">
                <a:ln w="12700">
                  <a:noFill/>
                </a:ln>
                <a:solidFill>
                  <a:srgbClr val="FFFFFF">
                    <a:alpha val="100000"/>
                  </a:srgbClr>
                </a:solidFill>
                <a:latin typeface="Source Han Sans"/>
                <a:ea typeface="Source Han Sans"/>
                <a:cs typeface="Source Han Sans"/>
                <a:sym typeface="+mn-ea"/>
              </a:rPr>
              <a:t>，积极贡献社区，推动平台发展。</a:t>
            </a:r>
            <a:endParaRPr kumimoji="1" lang="zh-CN" altLang="en-US"/>
          </a:p>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对于DolphinScheduler平台未来的方向与愿景，我们团队的想法主要集中在以下几个层面：</a:t>
            </a:r>
            <a:endParaRPr lang="zh-CN" altLang="en-US"/>
          </a:p>
          <a:p>
            <a:r>
              <a:rPr lang="en-US" altLang="zh-CN"/>
              <a:t>1. </a:t>
            </a:r>
            <a:r>
              <a:rPr lang="zh-CN" altLang="en-US"/>
              <a:t>基于DolphinScheduler API  和底层的平台调度能力实现和其它数据平台系统的集成和整合，</a:t>
            </a:r>
            <a:r>
              <a:rPr lang="zh-CN" altLang="en-US"/>
              <a:t>从而实现数据集成和传输的自动化</a:t>
            </a:r>
            <a:endParaRPr lang="zh-CN" altLang="en-US"/>
          </a:p>
          <a:p>
            <a:r>
              <a:rPr lang="en-US" altLang="zh-CN"/>
              <a:t>2. </a:t>
            </a:r>
            <a:r>
              <a:rPr lang="zh-CN" altLang="en-US"/>
              <a:t>升级社区新版本。目前我们使用的版本是</a:t>
            </a:r>
            <a:r>
              <a:rPr lang="en-US" altLang="zh-CN"/>
              <a:t>3.1.5</a:t>
            </a:r>
            <a:r>
              <a:rPr lang="zh-CN" altLang="en-US"/>
              <a:t>，对</a:t>
            </a:r>
            <a:r>
              <a:rPr lang="en-US" altLang="zh-CN"/>
              <a:t>spark</a:t>
            </a:r>
            <a:r>
              <a:rPr lang="zh-CN" altLang="en-US"/>
              <a:t>提交到</a:t>
            </a:r>
            <a:r>
              <a:rPr lang="en-US" altLang="zh-CN"/>
              <a:t>k8s</a:t>
            </a:r>
            <a:r>
              <a:rPr lang="zh-CN" altLang="en-US"/>
              <a:t>的支持不那么友好。目前我们使用</a:t>
            </a:r>
            <a:r>
              <a:rPr lang="en-US" altLang="zh-CN"/>
              <a:t>spark</a:t>
            </a:r>
            <a:r>
              <a:rPr lang="zh-CN" altLang="en-US"/>
              <a:t>部署到</a:t>
            </a:r>
            <a:r>
              <a:rPr lang="en-US" altLang="zh-CN"/>
              <a:t>k8s</a:t>
            </a:r>
            <a:r>
              <a:rPr lang="zh-CN" altLang="en-US"/>
              <a:t>也是经过我们的优化后，使用</a:t>
            </a:r>
            <a:r>
              <a:rPr lang="en-US" altLang="zh-CN"/>
              <a:t>shell</a:t>
            </a:r>
            <a:r>
              <a:rPr lang="zh-CN" altLang="en-US"/>
              <a:t>脚本通过</a:t>
            </a:r>
            <a:r>
              <a:rPr lang="en-US" altLang="zh-CN"/>
              <a:t>spark-submit</a:t>
            </a:r>
            <a:r>
              <a:rPr lang="zh-CN" altLang="en-US"/>
              <a:t>的命令行的形式进行提交。所以后续我们也打算找时间升级社区</a:t>
            </a:r>
            <a:r>
              <a:rPr lang="zh-CN" altLang="en-US"/>
              <a:t>版本，支持和增强spark 任务提交和管理 日志查询等功能</a:t>
            </a:r>
            <a:endParaRPr lang="zh-CN" altLang="en-US"/>
          </a:p>
          <a:p>
            <a:r>
              <a:rPr lang="en-US" altLang="zh-CN"/>
              <a:t>3. </a:t>
            </a:r>
            <a:r>
              <a:rPr lang="zh-CN" altLang="en-US"/>
              <a:t>整合DolphinScheduler 元数据和我们内部的元数据中心 实现智能的数据和任务血缘，以及数据地图</a:t>
            </a:r>
            <a:r>
              <a:rPr lang="zh-CN" altLang="en-US"/>
              <a:t>的采集和分析，实现高效的数据和任务治理</a:t>
            </a:r>
            <a:endParaRPr lang="zh-CN" altLang="en-US"/>
          </a:p>
          <a:p>
            <a:r>
              <a:rPr lang="en-US" altLang="zh-CN"/>
              <a:t>4. </a:t>
            </a:r>
            <a:r>
              <a:rPr lang="zh-CN" altLang="en-US"/>
              <a:t>现在也是</a:t>
            </a:r>
            <a:r>
              <a:rPr lang="en-US" altLang="zh-CN"/>
              <a:t>AI</a:t>
            </a:r>
            <a:r>
              <a:rPr lang="zh-CN" altLang="en-US"/>
              <a:t>的时代了，我们也希望能拥抱</a:t>
            </a:r>
            <a:r>
              <a:rPr lang="en-US" altLang="zh-CN"/>
              <a:t>AI</a:t>
            </a:r>
            <a:r>
              <a:rPr lang="zh-CN" altLang="en-US"/>
              <a:t>，拥抱DATA OPS,结合AI 及LLM 能力 实现更傻瓜式更易用的数据处理ETL 流程。</a:t>
            </a:r>
            <a:endParaRPr lang="zh-CN" altLang="en-US"/>
          </a:p>
          <a:p>
            <a:endParaRPr lang="zh-CN" altLang="en-US"/>
          </a:p>
          <a:p>
            <a:r>
              <a:rPr lang="zh-CN" altLang="en-US"/>
              <a:t>以上就是本次我分享的全部内容，希望能够对社区的</a:t>
            </a:r>
            <a:r>
              <a:rPr lang="zh-CN" altLang="en-US"/>
              <a:t>伙伴们有所</a:t>
            </a:r>
            <a:r>
              <a:rPr lang="zh-CN" altLang="en-US"/>
              <a:t>帮助，感谢大家的聆听，</a:t>
            </a:r>
            <a:r>
              <a:rPr lang="zh-CN" altLang="en-US"/>
              <a:t>谢谢！</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首先，第一部分是</a:t>
            </a:r>
            <a:r>
              <a:rPr lang="zh-CN" altLang="en-US"/>
              <a:t>有关网易邮箱的相关介绍。相信大家或多或少都听说或者曾经使用过网易邮箱，网易邮箱作为中国最早的免费邮箱之一，自1997年推出以来一直深受用户喜爱，它提供了稳定可靠的电子邮件服务。虽然现在社交软件等应用层出不穷，但是邮箱作为一种传统的通讯方式，仍然在很多场景下发挥着重要作用，目前也仍然有其特有的价值和</a:t>
            </a:r>
            <a:r>
              <a:rPr lang="zh-CN" altLang="en-US"/>
              <a:t>使命。</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这一部分首先借用一些时间跟大家分享一下网易邮箱的发展历史。在</a:t>
            </a:r>
            <a:r>
              <a:rPr lang="en-US" altLang="zh-CN"/>
              <a:t>1997</a:t>
            </a:r>
            <a:r>
              <a:rPr lang="zh-CN" altLang="en-US"/>
              <a:t>年网易邮箱作为国内首个电子邮件系统被推出，随后在</a:t>
            </a:r>
            <a:r>
              <a:rPr lang="en-US" altLang="zh-CN"/>
              <a:t>2000</a:t>
            </a:r>
            <a:r>
              <a:rPr lang="zh-CN" altLang="en-US"/>
              <a:t>年和</a:t>
            </a:r>
            <a:r>
              <a:rPr lang="en-US" altLang="zh-CN"/>
              <a:t>2001</a:t>
            </a:r>
            <a:r>
              <a:rPr lang="zh-CN" altLang="en-US"/>
              <a:t>年，网易先后推出了</a:t>
            </a:r>
            <a:r>
              <a:rPr lang="zh-CN" altLang="en-US">
                <a:sym typeface="+mn-ea"/>
              </a:rPr>
              <a:t>163邮箱和126邮箱，这两个邮箱在当时成为了用户使用最广泛的电子邮件服务。到了</a:t>
            </a:r>
            <a:r>
              <a:rPr lang="en-US" altLang="zh-CN">
                <a:sym typeface="+mn-ea"/>
              </a:rPr>
              <a:t>2014</a:t>
            </a:r>
            <a:r>
              <a:rPr lang="zh-CN" altLang="en-US">
                <a:sym typeface="+mn-ea"/>
              </a:rPr>
              <a:t>年，在移动互联网时代，我们同样推出了邮箱大师APP，</a:t>
            </a:r>
            <a:r>
              <a:rPr lang="zh-CN" altLang="en-US">
                <a:sym typeface="+mn-ea"/>
              </a:rPr>
              <a:t>这是一个专业的全平台邮箱客户端，提供了包括多账号管理，邮件收发、附件管理等丰富的功能。</a:t>
            </a:r>
            <a:endParaRPr lang="zh-CN" altLang="en-US"/>
          </a:p>
          <a:p>
            <a:endParaRPr lang="zh-CN" altLang="en-US"/>
          </a:p>
          <a:p>
            <a:r>
              <a:rPr lang="zh-CN" altLang="en-US"/>
              <a:t>那对于我们个人邮箱团队来说，</a:t>
            </a:r>
            <a:r>
              <a:rPr lang="zh-CN" altLang="en-US"/>
              <a:t>在2019年，我们开始逐步组建大数据团队，在最开始</a:t>
            </a:r>
            <a:r>
              <a:rPr lang="zh-CN" altLang="en-US"/>
              <a:t>是引入了集团内部的猛犸大数据平台，作为我们主要的数据开发平台。</a:t>
            </a:r>
            <a:endParaRPr lang="zh-CN" altLang="en-US"/>
          </a:p>
          <a:p>
            <a:r>
              <a:rPr lang="zh-CN" altLang="en-US"/>
              <a:t>进入2020年，随着数据团队的逐步发展，我们引入Clickhouse作为我们的数仓底座，并基于Flink+Clickhouse搭建了一套实时数仓的处理流程。三年后的2023年，我们开始调研引入海豚平台，作为新的数据开发调度平台。</a:t>
            </a:r>
            <a:endParaRPr lang="zh-CN" altLang="en-US"/>
          </a:p>
          <a:p>
            <a:r>
              <a:rPr lang="zh-CN" altLang="en-US"/>
              <a:t>通过这一系列的探索与实践，我们</a:t>
            </a:r>
            <a:r>
              <a:rPr lang="zh-CN" altLang="en-US"/>
              <a:t>也在大数据</a:t>
            </a:r>
            <a:r>
              <a:rPr lang="zh-CN" altLang="en-US"/>
              <a:t>领域不断积累经验，并取得了一定的落地优化成效。</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目前，邮箱数据应用场景包括了业务日志数据的接入与存储、核心指标的统计与</a:t>
            </a:r>
            <a:r>
              <a:rPr lang="en-US" altLang="zh-CN"/>
              <a:t>BI</a:t>
            </a:r>
            <a:r>
              <a:rPr lang="zh-CN" altLang="en-US"/>
              <a:t>报表展现（比如用户的活跃、新增、留存等核心</a:t>
            </a:r>
            <a:r>
              <a:rPr lang="en-US" altLang="zh-CN"/>
              <a:t>OKR</a:t>
            </a:r>
            <a:r>
              <a:rPr lang="zh-CN" altLang="en-US"/>
              <a:t>指标），反垃圾与风控的在线拦截与实时监控。</a:t>
            </a:r>
            <a:r>
              <a:rPr lang="zh-CN" altLang="en-US"/>
              <a:t>另外，收发信功能作为邮箱的核心功能，我们需要保障链路的可用性和稳定</a:t>
            </a:r>
            <a:r>
              <a:rPr lang="zh-CN" altLang="en-US"/>
              <a:t>性。以及从底层数据维度出发，支撑一些业务产品的优化策略和方向。</a:t>
            </a:r>
            <a:endParaRPr lang="zh-CN" altLang="en-US"/>
          </a:p>
          <a:p>
            <a:endParaRPr lang="zh-CN" altLang="en-US"/>
          </a:p>
          <a:p>
            <a:r>
              <a:rPr lang="zh-CN" altLang="en-US"/>
              <a:t>这些应用场景也推动我们数据团队往一个更深层次的底层数据能力去努力，比如完善底层的数仓建设，形成一个比较规范的数仓分层机制。以及目前我们也在思考和推动如何更好地去实现部门内数据资产，包括</a:t>
            </a:r>
            <a:r>
              <a:rPr lang="en-US" altLang="zh-CN"/>
              <a:t>kafka topic</a:t>
            </a:r>
            <a:r>
              <a:rPr lang="zh-CN" altLang="en-US"/>
              <a:t>、不同数据库类型的表，比如</a:t>
            </a:r>
            <a:r>
              <a:rPr lang="en-US" altLang="zh-CN"/>
              <a:t>CK</a:t>
            </a:r>
            <a:r>
              <a:rPr lang="zh-CN" altLang="en-US"/>
              <a:t>的表，</a:t>
            </a:r>
            <a:r>
              <a:rPr lang="en-US" altLang="zh-CN"/>
              <a:t>doris</a:t>
            </a:r>
            <a:r>
              <a:rPr lang="zh-CN" altLang="en-US"/>
              <a:t>的表，</a:t>
            </a:r>
            <a:r>
              <a:rPr lang="en-US" altLang="zh-CN"/>
              <a:t>hive</a:t>
            </a:r>
            <a:r>
              <a:rPr lang="zh-CN" altLang="en-US"/>
              <a:t>的表等这些数据资产的登记与管理，能让元数据中心发挥更大的价值。还有一个就是优化我们提供的数据服务能力。总之就是让数据能更好地被管理，更快捷的为下游提供处理和分析，让数据在运营和产品决策，</a:t>
            </a:r>
            <a:r>
              <a:rPr lang="zh-CN" altLang="en-US"/>
              <a:t>以及业务发展上发挥更大的</a:t>
            </a:r>
            <a:r>
              <a:rPr lang="zh-CN" altLang="en-US"/>
              <a:t>价值。</a:t>
            </a:r>
            <a:endParaRPr lang="zh-CN" altLang="en-US"/>
          </a:p>
          <a:p>
            <a:endParaRPr lang="zh-CN" altLang="en-US"/>
          </a:p>
          <a:p>
            <a:r>
              <a:rPr lang="zh-CN" altLang="en-US"/>
              <a:t>那么，在这种数据应用背景下，我们在最初调研和测试海豚平台时，也对其提出了较高的要求，期望其能具备高稳定性、高可用性以及卓越的性能，那目前从我们的使用体验上来看，海豚平台也是完全具备了这些特性</a:t>
            </a:r>
            <a:r>
              <a:rPr lang="zh-CN" altLang="en-US"/>
              <a:t>的。</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在介绍完上面网易邮箱的背景后，在这一部分，我将</a:t>
            </a:r>
            <a:r>
              <a:rPr lang="zh-CN" altLang="en-US"/>
              <a:t>继续分享下我们团队选择海豚平台的选型背景、对比与使用现状。</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正如之前提到的，在</a:t>
            </a:r>
            <a:r>
              <a:rPr lang="en-US" altLang="zh-CN"/>
              <a:t>19</a:t>
            </a:r>
            <a:r>
              <a:rPr lang="zh-CN" altLang="en-US"/>
              <a:t>年我们团队最初引入的数据开发平台是集团内部的猛犸平台，有猛犸专门的人负责运维和答疑，该平台在引入</a:t>
            </a:r>
            <a:r>
              <a:rPr lang="zh-CN" altLang="en-US"/>
              <a:t>后基本满足了我们的离线，实时数据</a:t>
            </a:r>
            <a:r>
              <a:rPr lang="zh-CN" altLang="en-US"/>
              <a:t>开发，元数据管理和自助分析等</a:t>
            </a:r>
            <a:r>
              <a:rPr lang="zh-CN" altLang="en-US"/>
              <a:t>相关需求。</a:t>
            </a:r>
            <a:endParaRPr lang="zh-CN" altLang="en-US"/>
          </a:p>
          <a:p>
            <a:r>
              <a:rPr lang="zh-CN" altLang="en-US"/>
              <a:t>那是什么契机让我们想要</a:t>
            </a:r>
            <a:r>
              <a:rPr lang="zh-CN" altLang="en-US"/>
              <a:t>尝试去替换它</a:t>
            </a:r>
            <a:r>
              <a:rPr lang="zh-CN" altLang="en-US"/>
              <a:t>呢？</a:t>
            </a:r>
            <a:endParaRPr lang="zh-CN" altLang="en-US"/>
          </a:p>
          <a:p>
            <a:r>
              <a:rPr lang="zh-CN" altLang="en-US"/>
              <a:t>主要</a:t>
            </a:r>
            <a:r>
              <a:rPr lang="zh-CN" altLang="en-US"/>
              <a:t>是有两点</a:t>
            </a:r>
            <a:r>
              <a:rPr lang="zh-CN" altLang="en-US"/>
              <a:t>原因：</a:t>
            </a:r>
            <a:endParaRPr lang="zh-CN" altLang="en-US"/>
          </a:p>
          <a:p>
            <a:r>
              <a:rPr lang="en-US" altLang="zh-CN"/>
              <a:t>1. </a:t>
            </a:r>
            <a:r>
              <a:rPr lang="zh-CN" altLang="en-US"/>
              <a:t>在</a:t>
            </a:r>
            <a:r>
              <a:rPr lang="en-US" altLang="zh-CN"/>
              <a:t>22</a:t>
            </a:r>
            <a:r>
              <a:rPr lang="zh-CN" altLang="en-US"/>
              <a:t>，</a:t>
            </a:r>
            <a:r>
              <a:rPr lang="en-US" altLang="zh-CN"/>
              <a:t>23</a:t>
            </a:r>
            <a:r>
              <a:rPr lang="zh-CN" altLang="en-US"/>
              <a:t>年，我们知道互联网行业都在逐步推行各自的降本增效策略，那我们也不例外。这一年我们开展了机房搬迁的事宜，在搬迁过程中，由于猛犸平台需要停服关机搬迁，所以我们需要以比较低的成本在原机房的其他机器上部署一套离线调度平台，才能满足搬迁过程中猛犸平台服务下线时的正常</a:t>
            </a:r>
            <a:r>
              <a:rPr lang="zh-CN" altLang="en-US"/>
              <a:t>的任务调度。</a:t>
            </a:r>
            <a:endParaRPr lang="zh-CN" altLang="en-US"/>
          </a:p>
          <a:p>
            <a:r>
              <a:rPr lang="en-US" altLang="zh-CN"/>
              <a:t>2. </a:t>
            </a:r>
            <a:r>
              <a:rPr lang="zh-CN" altLang="en-US"/>
              <a:t>实际上同样是为了降本增效，原先的猛犸平台使用是需要每年支付维护费用的，当时也正值部门在筛查有哪些降本措施，于是我们开始思考如果能用开源的海豚</a:t>
            </a:r>
            <a:r>
              <a:rPr lang="zh-CN" altLang="en-US"/>
              <a:t>平台平替掉猛犸，每年</a:t>
            </a:r>
            <a:r>
              <a:rPr lang="zh-CN" altLang="en-US"/>
              <a:t>也就能节省一笔可观的维护成本。</a:t>
            </a:r>
            <a:endParaRPr lang="en-US" altLang="zh-CN"/>
          </a:p>
          <a:p>
            <a:r>
              <a:rPr lang="zh-CN" altLang="en-US"/>
              <a:t>于是，基于上述两点原因，我们将目光转向市场上</a:t>
            </a:r>
            <a:r>
              <a:rPr lang="zh-CN" altLang="en-US"/>
              <a:t>成熟的开源大数据调度平台，并进行了一系列的对比和评估。我们从稳定性、易用性、功能以及扩展性等几个维度考虑，最终选择了DolphinScheduler。作为Apache的</a:t>
            </a:r>
            <a:r>
              <a:rPr lang="zh-CN" altLang="en-US"/>
              <a:t>顶级毕业项目，DolphinScheduler是一款分布式且可扩展的开源工作流调度平台。拥有强大的DAG可视化界面，提供了包括告警管理、资源管理以及多租户等众多便捷功能，能够有效解决复杂的任务依赖关系，并显著简化数据任务的编排工作。</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目前我们使用海豚平台已经接近</a:t>
            </a:r>
            <a:r>
              <a:rPr lang="en-US" altLang="zh-CN"/>
              <a:t>2</a:t>
            </a:r>
            <a:r>
              <a:rPr lang="zh-CN" altLang="en-US"/>
              <a:t>年时间了。我们的升级改造之路包括，在</a:t>
            </a:r>
            <a:r>
              <a:rPr lang="en-US" altLang="zh-CN"/>
              <a:t>23</a:t>
            </a:r>
            <a:r>
              <a:rPr lang="zh-CN" altLang="en-US"/>
              <a:t>年，开始调研和引入海豚的。我们在前期调研选型时，对比了</a:t>
            </a:r>
            <a:r>
              <a:rPr lang="en-US" altLang="zh-CN"/>
              <a:t>DolphinScheduler</a:t>
            </a:r>
            <a:r>
              <a:rPr lang="zh-CN" altLang="en-US"/>
              <a:t>与Airflow，最终在综合考虑稳定性、易用性与社区活跃度等维度后选择了海豚平台作为引入的数据开发平台。</a:t>
            </a:r>
            <a:r>
              <a:rPr lang="en-US" altLang="zh-CN"/>
              <a:t> </a:t>
            </a:r>
            <a:r>
              <a:rPr lang="zh-CN" altLang="en-US"/>
              <a:t>我们的首次二开是针对告警功能的改造，目的是</a:t>
            </a:r>
            <a:r>
              <a:rPr lang="zh-CN" altLang="en-US"/>
              <a:t>为了对接我们内部的告警下发渠道和通知</a:t>
            </a:r>
            <a:r>
              <a:rPr lang="zh-CN" altLang="en-US"/>
              <a:t>方式，实现任务的失败告警，并部署了少量任务进行</a:t>
            </a:r>
            <a:r>
              <a:rPr lang="zh-CN" altLang="en-US"/>
              <a:t>测试。</a:t>
            </a:r>
            <a:endParaRPr lang="zh-CN" altLang="en-US"/>
          </a:p>
          <a:p>
            <a:r>
              <a:rPr lang="zh-CN" altLang="en-US"/>
              <a:t>同时呢，为了能更快的将旧平台的全量调度任务迁移到海豚，我们开发了一套批量迁移工具，来实现全自动的任务批量迁移，这一步措施，在最终全量任务搬迁时，保障了我们任务迁移的准确性，</a:t>
            </a:r>
            <a:r>
              <a:rPr lang="zh-CN" altLang="en-US">
                <a:sym typeface="+mn-ea"/>
              </a:rPr>
              <a:t>极大的提升</a:t>
            </a:r>
            <a:r>
              <a:rPr lang="zh-CN" altLang="en-US">
                <a:sym typeface="+mn-ea"/>
              </a:rPr>
              <a:t>了迁移效率。</a:t>
            </a:r>
            <a:endParaRPr lang="zh-CN" altLang="en-US">
              <a:sym typeface="+mn-ea"/>
            </a:endParaRPr>
          </a:p>
          <a:p>
            <a:r>
              <a:rPr lang="zh-CN" altLang="en-US"/>
              <a:t>之后在</a:t>
            </a:r>
            <a:r>
              <a:rPr lang="en-US" altLang="zh-CN"/>
              <a:t>24</a:t>
            </a:r>
            <a:r>
              <a:rPr lang="zh-CN" altLang="en-US"/>
              <a:t>年，我们开始逐步针对在使用过程中遇到的问题，对平台持续进行优化，主要是通过业务需求以及日常使用过程中的体验反馈为基础进行优化改进，并取得了一定的成果。目前海豚平台作为部门内核心的数据开发平台，保障了核心</a:t>
            </a:r>
            <a:r>
              <a:rPr lang="en-US" altLang="zh-CN"/>
              <a:t>OKR</a:t>
            </a:r>
            <a:r>
              <a:rPr lang="zh-CN" altLang="en-US"/>
              <a:t>任务以及新增业务需求的</a:t>
            </a:r>
            <a:r>
              <a:rPr lang="zh-CN" altLang="en-US"/>
              <a:t>稳定执行。</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接下来，介绍下我们目前的整体数据架构。在引入海豚作为核心调度平台后，我们构建了一套高效、灵活且可扩展的数据架构，为我们的数据处理与分析提供了强大支撑。我们采用了</a:t>
            </a:r>
            <a:r>
              <a:rPr lang="en-US" altLang="zh-CN"/>
              <a:t>3-Master</a:t>
            </a:r>
            <a:r>
              <a:rPr lang="zh-CN" altLang="en-US"/>
              <a:t>，</a:t>
            </a:r>
            <a:r>
              <a:rPr lang="en-US" altLang="zh-CN"/>
              <a:t>5-Worker</a:t>
            </a:r>
            <a:r>
              <a:rPr lang="zh-CN" altLang="en-US"/>
              <a:t>的架构进行部署，目前的任务规模包含了承接反垃圾、风控、</a:t>
            </a:r>
            <a:r>
              <a:rPr lang="en-US" altLang="zh-CN"/>
              <a:t>AI</a:t>
            </a:r>
            <a:r>
              <a:rPr lang="zh-CN" altLang="en-US"/>
              <a:t>等业务的</a:t>
            </a:r>
            <a:r>
              <a:rPr lang="en-US" altLang="zh-CN"/>
              <a:t>1200+</a:t>
            </a:r>
            <a:r>
              <a:rPr lang="zh-CN" altLang="en-US"/>
              <a:t>离线调度任务，每日调度执行</a:t>
            </a:r>
            <a:r>
              <a:rPr lang="en-US" altLang="zh-CN"/>
              <a:t>5w+</a:t>
            </a:r>
            <a:r>
              <a:rPr lang="zh-CN" altLang="en-US"/>
              <a:t>次。</a:t>
            </a:r>
            <a:endParaRPr lang="zh-CN" altLang="en-US"/>
          </a:p>
          <a:p>
            <a:endParaRPr lang="zh-CN" altLang="en-US"/>
          </a:p>
          <a:p>
            <a:r>
              <a:rPr lang="zh-CN" altLang="en-US"/>
              <a:t>在存储层，目前我们以</a:t>
            </a:r>
            <a:r>
              <a:rPr lang="en-US" altLang="zh-CN"/>
              <a:t>Clickhouse</a:t>
            </a:r>
            <a:r>
              <a:rPr lang="zh-CN" altLang="en-US"/>
              <a:t>为基础搭建了我们的</a:t>
            </a:r>
            <a:r>
              <a:rPr lang="en-US" altLang="zh-CN"/>
              <a:t>OLAP</a:t>
            </a:r>
            <a:r>
              <a:rPr lang="zh-CN" altLang="en-US"/>
              <a:t>数仓体系，承接了绝大部分的实时、离线数据存储和分析。以</a:t>
            </a:r>
            <a:r>
              <a:rPr lang="en-US" altLang="zh-CN"/>
              <a:t>Starrocks</a:t>
            </a:r>
            <a:r>
              <a:rPr lang="zh-CN" altLang="en-US"/>
              <a:t>作为我们的</a:t>
            </a:r>
            <a:r>
              <a:rPr lang="en-US" altLang="zh-CN"/>
              <a:t>TDM</a:t>
            </a:r>
            <a:r>
              <a:rPr lang="zh-CN" altLang="en-US"/>
              <a:t>标签数据层分析引擎，支撑比如用户标签、画像等标签数据层的业务分析。在计算层，我们目前主要是基于云原生的</a:t>
            </a:r>
            <a:r>
              <a:rPr lang="en-US" altLang="zh-CN"/>
              <a:t>Spark on K8s</a:t>
            </a:r>
            <a:r>
              <a:rPr lang="zh-CN" altLang="en-US"/>
              <a:t>，以及</a:t>
            </a:r>
            <a:r>
              <a:rPr lang="en-US" altLang="zh-CN"/>
              <a:t>Flink on k8s</a:t>
            </a:r>
            <a:r>
              <a:rPr lang="zh-CN" altLang="en-US"/>
              <a:t>完成一系列离线与实时数据处理</a:t>
            </a:r>
            <a:r>
              <a:rPr lang="zh-CN" altLang="en-US"/>
              <a:t>任务。</a:t>
            </a:r>
            <a:endParaRPr lang="zh-CN" altLang="en-US"/>
          </a:p>
          <a:p>
            <a:r>
              <a:rPr lang="zh-CN" altLang="en-US"/>
              <a:t>同时，为了能实现更好的资源利用效率，我们对邮件服务器的低负载机器进行整理、重组再利用，以</a:t>
            </a:r>
            <a:r>
              <a:rPr lang="en-US" altLang="zh-CN"/>
              <a:t>k8s</a:t>
            </a:r>
            <a:r>
              <a:rPr lang="zh-CN" altLang="en-US"/>
              <a:t>为基础搭建了一套混部集群，从而提供了一个统一的算力池，这样在不影响业务的前提下，实现了资源利用率的有效提高。数据平台层，我们引入了海豚平台负责调度任务的数据开发，此外我们也引入了另一个开源框架</a:t>
            </a:r>
            <a:r>
              <a:rPr lang="en-US" altLang="zh-CN"/>
              <a:t>StreamPark</a:t>
            </a:r>
            <a:r>
              <a:rPr lang="zh-CN" altLang="en-US"/>
              <a:t>来作为</a:t>
            </a:r>
            <a:r>
              <a:rPr lang="en-US" altLang="zh-CN"/>
              <a:t>Flink</a:t>
            </a:r>
            <a:r>
              <a:rPr lang="zh-CN" altLang="en-US"/>
              <a:t>实时任务开发的底座，这两个平台共同支撑了我们的离线和实时数据开发工作，在我们的实践中都对其进行了一定的优化，并最终起到了一个比较</a:t>
            </a:r>
            <a:r>
              <a:rPr lang="zh-CN" altLang="en-US"/>
              <a:t>好的效果。最后，在服务层目前我们自研了包括元数据管理中心，对外提供数据服务的数据门户，以及埋点平台、实时分发框架等组件，涵盖了我们对不同数据类型的管理与治理，以及对外提供数据服务的能力。</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769431" y="12684869"/>
            <a:ext cx="6165610" cy="8265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44" y="6356350"/>
            <a:ext cx="2743343"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810" y="6356350"/>
            <a:ext cx="4115014" cy="365125"/>
          </a:xfrm>
        </p:spPr>
        <p:txBody>
          <a:bodyPr/>
          <a:lstStyle/>
          <a:p>
            <a:endParaRPr lang="zh-CN" altLang="en-US"/>
          </a:p>
        </p:txBody>
      </p:sp>
      <p:pic>
        <p:nvPicPr>
          <p:cNvPr id="192" name="图像" descr="图像"/>
          <p:cNvPicPr>
            <a:picLocks noChangeAspect="1"/>
          </p:cNvPicPr>
          <p:nvPr userDrawn="1"/>
        </p:nvPicPr>
        <p:blipFill>
          <a:blip r:embed="rId2"/>
          <a:stretch>
            <a:fillRect/>
          </a:stretch>
        </p:blipFill>
        <p:spPr>
          <a:xfrm>
            <a:off x="591501" y="11817350"/>
            <a:ext cx="4448913" cy="1308100"/>
          </a:xfrm>
          <a:prstGeom prst="rect">
            <a:avLst/>
          </a:prstGeom>
          <a:ln w="12700">
            <a:miter lim="400000"/>
            <a:headEnd/>
            <a:tailEnd/>
          </a:ln>
        </p:spPr>
      </p:pic>
      <p:grpSp>
        <p:nvGrpSpPr>
          <p:cNvPr id="195" name="成组"/>
          <p:cNvGrpSpPr/>
          <p:nvPr userDrawn="1"/>
        </p:nvGrpSpPr>
        <p:grpSpPr>
          <a:xfrm>
            <a:off x="-12700" y="823383"/>
            <a:ext cx="195963" cy="563034"/>
            <a:chOff x="0" y="0"/>
            <a:chExt cx="195960" cy="563033"/>
          </a:xfrm>
        </p:grpSpPr>
        <p:sp>
          <p:nvSpPr>
            <p:cNvPr id="193" name="矩形"/>
            <p:cNvSpPr/>
            <p:nvPr/>
          </p:nvSpPr>
          <p:spPr>
            <a:xfrm>
              <a:off x="0" y="-1"/>
              <a:ext cx="195961" cy="281099"/>
            </a:xfrm>
            <a:prstGeom prst="rect">
              <a:avLst/>
            </a:prstGeom>
            <a:solidFill>
              <a:schemeClr val="accent2">
                <a:hueOff val="63096"/>
                <a:satOff val="2685"/>
                <a:lumOff val="-9336"/>
              </a:schemeClr>
            </a:solidFill>
            <a:ln w="12700" cap="flat">
              <a:noFill/>
              <a:miter lim="400000"/>
            </a:ln>
            <a:effectLst/>
          </p:spPr>
          <p:txBody>
            <a:bodyPr wrap="square" lIns="50797" tIns="50797" rIns="50797" bIns="50797" numCol="1" anchor="ctr">
              <a:noAutofit/>
            </a:bodyPr>
            <a:lstStyle/>
            <a:p>
              <a:pPr defTabSz="825500">
                <a:defRPr sz="3200">
                  <a:solidFill>
                    <a:schemeClr val="accent2">
                      <a:hueOff val="63096"/>
                      <a:satOff val="2685"/>
                      <a:lumOff val="-9336"/>
                    </a:schemeClr>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94" name="矩形"/>
            <p:cNvSpPr/>
            <p:nvPr/>
          </p:nvSpPr>
          <p:spPr>
            <a:xfrm>
              <a:off x="0" y="281936"/>
              <a:ext cx="195961" cy="281098"/>
            </a:xfrm>
            <a:prstGeom prst="rect">
              <a:avLst/>
            </a:prstGeom>
            <a:solidFill>
              <a:schemeClr val="accent4"/>
            </a:solidFill>
            <a:ln w="12700" cap="flat">
              <a:noFill/>
              <a:miter lim="400000"/>
            </a:ln>
            <a:effectLst/>
          </p:spPr>
          <p:txBody>
            <a:bodyPr wrap="square" lIns="50797" tIns="50797" rIns="50797" bIns="50797" numCol="1" anchor="ctr">
              <a:noAutofit/>
            </a:bodyPr>
            <a:lstStyle/>
            <a:p>
              <a:pPr defTabSz="825500">
                <a:defRPr sz="3200">
                  <a:solidFill>
                    <a:schemeClr val="accent2">
                      <a:hueOff val="63096"/>
                      <a:satOff val="2685"/>
                      <a:lumOff val="-9336"/>
                    </a:schemeClr>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grpSp>
    </p:spTree>
  </p:cSld>
  <p:clrMapOvr>
    <a:masterClrMapping/>
  </p:clrMapOvr>
  <p:transition spd="med"/>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stretch>
            <a:fillRect/>
          </a:stretch>
        </p:blipFill>
        <p:spPr>
          <a:xfrm>
            <a:off x="22334436" y="0"/>
            <a:ext cx="1816100" cy="143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image" Target="../media/image21.png"/><Relationship Id="rId2" Type="http://schemas.openxmlformats.org/officeDocument/2006/relationships/tags" Target="../tags/tag164.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3" Type="http://schemas.openxmlformats.org/officeDocument/2006/relationships/notesSlide" Target="../notesSlides/notesSlide12.xml"/><Relationship Id="rId22" Type="http://schemas.openxmlformats.org/officeDocument/2006/relationships/slideLayout" Target="../slideLayouts/slideLayout1.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image" Target="../media/image21.png"/><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7.xml"/></Relationships>
</file>

<file path=ppt/slides/_rels/slide13.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image" Target="../media/image26.png"/><Relationship Id="rId2" Type="http://schemas.openxmlformats.org/officeDocument/2006/relationships/image" Target="../media/image21.png"/><Relationship Id="rId14" Type="http://schemas.openxmlformats.org/officeDocument/2006/relationships/notesSlide" Target="../notesSlides/notesSlide13.xml"/><Relationship Id="rId13" Type="http://schemas.openxmlformats.org/officeDocument/2006/relationships/slideLayout" Target="../slideLayouts/slideLayout1.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1.png"/><Relationship Id="rId1" Type="http://schemas.openxmlformats.org/officeDocument/2006/relationships/tags" Target="../tags/tag197.xml"/></Relationships>
</file>

<file path=ppt/slides/_rels/slide15.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image" Target="../media/image21.png"/><Relationship Id="rId15" Type="http://schemas.openxmlformats.org/officeDocument/2006/relationships/notesSlide" Target="../notesSlides/notesSlide15.xml"/><Relationship Id="rId14" Type="http://schemas.openxmlformats.org/officeDocument/2006/relationships/slideLayout" Target="../slideLayouts/slideLayout1.xml"/><Relationship Id="rId13" Type="http://schemas.openxmlformats.org/officeDocument/2006/relationships/image" Target="../media/image29.png"/><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8.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210.xml"/><Relationship Id="rId3" Type="http://schemas.openxmlformats.org/officeDocument/2006/relationships/image" Target="../media/image30.png"/><Relationship Id="rId2" Type="http://schemas.openxmlformats.org/officeDocument/2006/relationships/tags" Target="../tags/tag209.xml"/><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image" Target="../media/image21.png"/><Relationship Id="rId15" Type="http://schemas.openxmlformats.org/officeDocument/2006/relationships/notesSlide" Target="../notesSlides/notesSlide17.xml"/><Relationship Id="rId14" Type="http://schemas.openxmlformats.org/officeDocument/2006/relationships/slideLayout" Target="../slideLayouts/slideLayout1.xml"/><Relationship Id="rId13" Type="http://schemas.openxmlformats.org/officeDocument/2006/relationships/image" Target="../media/image32.jpeg"/><Relationship Id="rId12" Type="http://schemas.openxmlformats.org/officeDocument/2006/relationships/image" Target="../media/image31.png"/><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1.xml"/></Relationships>
</file>

<file path=ppt/slides/_rels/slide18.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0" Type="http://schemas.openxmlformats.org/officeDocument/2006/relationships/comments" Target="../comments/comment1.xml"/><Relationship Id="rId2" Type="http://schemas.openxmlformats.org/officeDocument/2006/relationships/tags" Target="../tags/tag221.xml"/><Relationship Id="rId19" Type="http://schemas.openxmlformats.org/officeDocument/2006/relationships/notesSlide" Target="../notesSlides/notesSlide18.xml"/><Relationship Id="rId18" Type="http://schemas.openxmlformats.org/officeDocument/2006/relationships/slideLayout" Target="../slideLayouts/slideLayout1.xml"/><Relationship Id="rId17" Type="http://schemas.openxmlformats.org/officeDocument/2006/relationships/image" Target="../media/image33.png"/><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4" Type="http://schemas.openxmlformats.org/officeDocument/2006/relationships/notesSlide" Target="../notesSlides/notesSlide19.xml"/><Relationship Id="rId13" Type="http://schemas.openxmlformats.org/officeDocument/2006/relationships/slideLayout" Target="../slideLayouts/slideLayout1.xml"/><Relationship Id="rId12" Type="http://schemas.openxmlformats.org/officeDocument/2006/relationships/image" Target="../media/image34.png"/><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36.jpeg"/><Relationship Id="rId3" Type="http://schemas.openxmlformats.org/officeDocument/2006/relationships/image" Target="../media/image35.png"/><Relationship Id="rId2" Type="http://schemas.openxmlformats.org/officeDocument/2006/relationships/tags" Target="../tags/tag246.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tags" Target="../tags/tag247.xml"/><Relationship Id="rId12" Type="http://schemas.openxmlformats.org/officeDocument/2006/relationships/notesSlide" Target="../notesSlides/notesSlide21.xml"/><Relationship Id="rId11" Type="http://schemas.openxmlformats.org/officeDocument/2006/relationships/slideLayout" Target="../slideLayouts/slideLayout1.xml"/><Relationship Id="rId10" Type="http://schemas.openxmlformats.org/officeDocument/2006/relationships/image" Target="../media/image39.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4" Type="http://schemas.openxmlformats.org/officeDocument/2006/relationships/notesSlide" Target="../notesSlides/notesSlide23.xml"/><Relationship Id="rId13" Type="http://schemas.openxmlformats.org/officeDocument/2006/relationships/slideLayout" Target="../slideLayouts/slideLayout1.xml"/><Relationship Id="rId12" Type="http://schemas.openxmlformats.org/officeDocument/2006/relationships/image" Target="../media/image40.jpeg"/><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image" Target="../media/image42.png"/><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image" Target="../media/image41.png"/><Relationship Id="rId12" Type="http://schemas.openxmlformats.org/officeDocument/2006/relationships/notesSlide" Target="../notesSlides/notesSlide24.xml"/><Relationship Id="rId11" Type="http://schemas.openxmlformats.org/officeDocument/2006/relationships/slideLayout" Target="../slideLayouts/slideLayout1.xml"/><Relationship Id="rId10" Type="http://schemas.openxmlformats.org/officeDocument/2006/relationships/image" Target="../media/image43.pn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8" Type="http://schemas.openxmlformats.org/officeDocument/2006/relationships/notesSlide" Target="../notesSlides/notesSlide25.xml"/><Relationship Id="rId17" Type="http://schemas.openxmlformats.org/officeDocument/2006/relationships/slideLayout" Target="../slideLayouts/slideLayout1.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tags" Target="../tags/tag285.xml"/><Relationship Id="rId3"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tags" Target="../tags/tag28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0" Type="http://schemas.openxmlformats.org/officeDocument/2006/relationships/notesSlide" Target="../notesSlides/notesSlide28.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8" Type="http://schemas.openxmlformats.org/officeDocument/2006/relationships/notesSlide" Target="../notesSlides/notesSlide29.xml"/><Relationship Id="rId27" Type="http://schemas.openxmlformats.org/officeDocument/2006/relationships/slideLayout" Target="../slideLayouts/slideLayout1.xml"/><Relationship Id="rId26" Type="http://schemas.openxmlformats.org/officeDocument/2006/relationships/tags" Target="../tags/tag317.xml"/><Relationship Id="rId25" Type="http://schemas.openxmlformats.org/officeDocument/2006/relationships/tags" Target="../tags/tag316.xml"/><Relationship Id="rId24" Type="http://schemas.openxmlformats.org/officeDocument/2006/relationships/tags" Target="../tags/tag315.xml"/><Relationship Id="rId23" Type="http://schemas.openxmlformats.org/officeDocument/2006/relationships/tags" Target="../tags/tag314.xml"/><Relationship Id="rId22" Type="http://schemas.openxmlformats.org/officeDocument/2006/relationships/tags" Target="../tags/tag313.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image" Target="../media/image21.png"/><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tags" Target="../tags/tag29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jpeg"/><Relationship Id="rId7" Type="http://schemas.openxmlformats.org/officeDocument/2006/relationships/image" Target="../media/image46.jpeg"/><Relationship Id="rId6" Type="http://schemas.openxmlformats.org/officeDocument/2006/relationships/image" Target="../media/image4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notesSlide" Target="../notesSlides/notesSlide30.xml"/><Relationship Id="rId10" Type="http://schemas.openxmlformats.org/officeDocument/2006/relationships/slideLayout" Target="../slideLayouts/slideLayout1.xml"/><Relationship Id="rId1"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4" Type="http://schemas.openxmlformats.org/officeDocument/2006/relationships/notesSlide" Target="../notesSlides/notesSlide4.xml"/><Relationship Id="rId43" Type="http://schemas.openxmlformats.org/officeDocument/2006/relationships/slideLayout" Target="../slideLayouts/slideLayout1.xml"/><Relationship Id="rId42" Type="http://schemas.openxmlformats.org/officeDocument/2006/relationships/tags" Target="../tags/tag44.xml"/><Relationship Id="rId41" Type="http://schemas.openxmlformats.org/officeDocument/2006/relationships/tags" Target="../tags/tag43.xml"/><Relationship Id="rId40" Type="http://schemas.openxmlformats.org/officeDocument/2006/relationships/tags" Target="../tags/tag42.xml"/><Relationship Id="rId4" Type="http://schemas.openxmlformats.org/officeDocument/2006/relationships/tags" Target="../tags/tag6.xml"/><Relationship Id="rId39" Type="http://schemas.openxmlformats.org/officeDocument/2006/relationships/tags" Target="../tags/tag41.xml"/><Relationship Id="rId38" Type="http://schemas.openxmlformats.org/officeDocument/2006/relationships/tags" Target="../tags/tag40.xml"/><Relationship Id="rId37" Type="http://schemas.openxmlformats.org/officeDocument/2006/relationships/tags" Target="../tags/tag39.xml"/><Relationship Id="rId36" Type="http://schemas.openxmlformats.org/officeDocument/2006/relationships/tags" Target="../tags/tag38.xml"/><Relationship Id="rId35" Type="http://schemas.openxmlformats.org/officeDocument/2006/relationships/tags" Target="../tags/tag37.xml"/><Relationship Id="rId34" Type="http://schemas.openxmlformats.org/officeDocument/2006/relationships/tags" Target="../tags/tag36.xml"/><Relationship Id="rId33" Type="http://schemas.openxmlformats.org/officeDocument/2006/relationships/tags" Target="../tags/tag35.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9" Type="http://schemas.openxmlformats.org/officeDocument/2006/relationships/notesSlide" Target="../notesSlides/notesSlide5.xml"/><Relationship Id="rId48" Type="http://schemas.openxmlformats.org/officeDocument/2006/relationships/slideLayout" Target="../slideLayouts/slideLayout1.xml"/><Relationship Id="rId47" Type="http://schemas.openxmlformats.org/officeDocument/2006/relationships/tags" Target="../tags/tag90.xml"/><Relationship Id="rId46" Type="http://schemas.openxmlformats.org/officeDocument/2006/relationships/tags" Target="../tags/tag89.xml"/><Relationship Id="rId45" Type="http://schemas.openxmlformats.org/officeDocument/2006/relationships/tags" Target="../tags/tag88.xml"/><Relationship Id="rId44" Type="http://schemas.openxmlformats.org/officeDocument/2006/relationships/tags" Target="../tags/tag87.xml"/><Relationship Id="rId43" Type="http://schemas.openxmlformats.org/officeDocument/2006/relationships/tags" Target="../tags/tag86.xml"/><Relationship Id="rId42" Type="http://schemas.openxmlformats.org/officeDocument/2006/relationships/tags" Target="../tags/tag85.xml"/><Relationship Id="rId41" Type="http://schemas.openxmlformats.org/officeDocument/2006/relationships/tags" Target="../tags/tag84.xml"/><Relationship Id="rId40" Type="http://schemas.openxmlformats.org/officeDocument/2006/relationships/tags" Target="../tags/tag83.xml"/><Relationship Id="rId4" Type="http://schemas.openxmlformats.org/officeDocument/2006/relationships/tags" Target="../tags/tag47.xml"/><Relationship Id="rId39" Type="http://schemas.openxmlformats.org/officeDocument/2006/relationships/tags" Target="../tags/tag82.xml"/><Relationship Id="rId38" Type="http://schemas.openxmlformats.org/officeDocument/2006/relationships/tags" Target="../tags/tag81.xml"/><Relationship Id="rId37" Type="http://schemas.openxmlformats.org/officeDocument/2006/relationships/tags" Target="../tags/tag80.xml"/><Relationship Id="rId36" Type="http://schemas.openxmlformats.org/officeDocument/2006/relationships/tags" Target="../tags/tag79.xml"/><Relationship Id="rId35" Type="http://schemas.openxmlformats.org/officeDocument/2006/relationships/tags" Target="../tags/tag78.xml"/><Relationship Id="rId34" Type="http://schemas.openxmlformats.org/officeDocument/2006/relationships/tags" Target="../tags/tag77.xml"/><Relationship Id="rId33" Type="http://schemas.openxmlformats.org/officeDocument/2006/relationships/tags" Target="../tags/tag76.xml"/><Relationship Id="rId32" Type="http://schemas.openxmlformats.org/officeDocument/2006/relationships/tags" Target="../tags/tag75.xml"/><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tags" Target="../tags/tag46.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tags" Target="../tags/tag66.xml"/><Relationship Id="rId22" Type="http://schemas.openxmlformats.org/officeDocument/2006/relationships/tags" Target="../tags/tag65.xml"/><Relationship Id="rId21" Type="http://schemas.openxmlformats.org/officeDocument/2006/relationships/tags" Target="../tags/tag64.xml"/><Relationship Id="rId20" Type="http://schemas.openxmlformats.org/officeDocument/2006/relationships/tags" Target="../tags/tag63.xml"/><Relationship Id="rId2" Type="http://schemas.openxmlformats.org/officeDocument/2006/relationships/tags" Target="../tags/tag45.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9" Type="http://schemas.openxmlformats.org/officeDocument/2006/relationships/diagramData" Target="../diagrams/data1.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tags" Target="../tags/tag93.xml"/><Relationship Id="rId36" Type="http://schemas.openxmlformats.org/officeDocument/2006/relationships/notesSlide" Target="../notesSlides/notesSlide7.xml"/><Relationship Id="rId35" Type="http://schemas.openxmlformats.org/officeDocument/2006/relationships/slideLayout" Target="../slideLayouts/slideLayout1.xml"/><Relationship Id="rId34" Type="http://schemas.openxmlformats.org/officeDocument/2006/relationships/tags" Target="../tags/tag116.xml"/><Relationship Id="rId33" Type="http://schemas.openxmlformats.org/officeDocument/2006/relationships/tags" Target="../tags/tag115.xml"/><Relationship Id="rId32" Type="http://schemas.openxmlformats.org/officeDocument/2006/relationships/tags" Target="../tags/tag114.xml"/><Relationship Id="rId31" Type="http://schemas.openxmlformats.org/officeDocument/2006/relationships/tags" Target="../tags/tag113.xml"/><Relationship Id="rId30" Type="http://schemas.openxmlformats.org/officeDocument/2006/relationships/tags" Target="../tags/tag112.xml"/><Relationship Id="rId3" Type="http://schemas.openxmlformats.org/officeDocument/2006/relationships/tags" Target="../tags/tag92.xml"/><Relationship Id="rId29" Type="http://schemas.openxmlformats.org/officeDocument/2006/relationships/tags" Target="../tags/tag111.xml"/><Relationship Id="rId28" Type="http://schemas.openxmlformats.org/officeDocument/2006/relationships/tags" Target="../tags/tag110.xml"/><Relationship Id="rId27" Type="http://schemas.openxmlformats.org/officeDocument/2006/relationships/tags" Target="../tags/tag109.xml"/><Relationship Id="rId26" Type="http://schemas.openxmlformats.org/officeDocument/2006/relationships/tags" Target="../tags/tag108.xml"/><Relationship Id="rId25" Type="http://schemas.openxmlformats.org/officeDocument/2006/relationships/tags" Target="../tags/tag107.xml"/><Relationship Id="rId24" Type="http://schemas.openxmlformats.org/officeDocument/2006/relationships/tags" Target="../tags/tag106.xml"/><Relationship Id="rId23" Type="http://schemas.openxmlformats.org/officeDocument/2006/relationships/tags" Target="../tags/tag105.xml"/><Relationship Id="rId22" Type="http://schemas.openxmlformats.org/officeDocument/2006/relationships/tags" Target="../tags/tag104.xml"/><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tags" Target="../tags/tag91.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microsoft.com/office/2007/relationships/diagramDrawing" Target="../diagrams/drawing1.xml"/><Relationship Id="rId12" Type="http://schemas.openxmlformats.org/officeDocument/2006/relationships/diagramColors" Target="../diagrams/colors1.xml"/><Relationship Id="rId11" Type="http://schemas.openxmlformats.org/officeDocument/2006/relationships/diagramQuickStyle" Target="../diagrams/quickStyle1.xml"/><Relationship Id="rId10" Type="http://schemas.openxmlformats.org/officeDocument/2006/relationships/diagramLayout" Target="../diagrams/layout1.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5" Type="http://schemas.openxmlformats.org/officeDocument/2006/relationships/notesSlide" Target="../notesSlides/notesSlide8.xml"/><Relationship Id="rId34" Type="http://schemas.openxmlformats.org/officeDocument/2006/relationships/slideLayout" Target="../slideLayouts/slideLayout1.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18.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image" Target="../media/image21.png"/><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7.xml"/></Relationships>
</file>

<file path=ppt/slides/_rels/slide9.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24.jpeg"/><Relationship Id="rId19" Type="http://schemas.openxmlformats.org/officeDocument/2006/relationships/notesSlide" Target="../notesSlides/notesSlide9.xml"/><Relationship Id="rId18" Type="http://schemas.openxmlformats.org/officeDocument/2006/relationships/slideLayout" Target="../slideLayouts/slideLayout1.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1" name="image 101"/>
          <p:cNvPicPr>
            <a:picLocks noChangeAspect="1"/>
          </p:cNvPicPr>
          <p:nvPr/>
        </p:nvPicPr>
        <p:blipFill>
          <a:blip r:embed="rId1"/>
          <a:srcRect/>
          <a:stretch>
            <a:fillRect/>
          </a:stretch>
        </p:blipFill>
        <p:spPr>
          <a:xfrm>
            <a:off x="1419860" y="10936605"/>
            <a:ext cx="9916795" cy="1014095"/>
          </a:xfrm>
          <a:prstGeom prst="rect">
            <a:avLst/>
          </a:prstGeom>
        </p:spPr>
      </p:pic>
      <p:pic>
        <p:nvPicPr>
          <p:cNvPr id="102" name="image 102"/>
          <p:cNvPicPr>
            <a:picLocks noChangeAspect="1"/>
          </p:cNvPicPr>
          <p:nvPr/>
        </p:nvPicPr>
        <p:blipFill>
          <a:blip r:embed="rId2"/>
          <a:srcRect/>
          <a:stretch>
            <a:fillRect/>
          </a:stretch>
        </p:blipFill>
        <p:spPr>
          <a:xfrm>
            <a:off x="12179300" y="1752600"/>
            <a:ext cx="10185400" cy="10198100"/>
          </a:xfrm>
          <a:prstGeom prst="rect">
            <a:avLst/>
          </a:prstGeom>
        </p:spPr>
      </p:pic>
      <p:pic>
        <p:nvPicPr>
          <p:cNvPr id="109" name="image 109"/>
          <p:cNvPicPr>
            <a:picLocks noChangeAspect="1"/>
          </p:cNvPicPr>
          <p:nvPr/>
        </p:nvPicPr>
        <p:blipFill>
          <a:blip r:embed="rId3"/>
          <a:srcRect/>
          <a:stretch>
            <a:fillRect/>
          </a:stretch>
        </p:blipFill>
        <p:spPr>
          <a:xfrm>
            <a:off x="1574800" y="9347200"/>
            <a:ext cx="7175500" cy="38100"/>
          </a:xfrm>
          <a:prstGeom prst="rect">
            <a:avLst/>
          </a:prstGeom>
        </p:spPr>
      </p:pic>
      <p:sp>
        <p:nvSpPr>
          <p:cNvPr id="1011" name="Object 1011"/>
          <p:cNvSpPr txBox="1"/>
          <p:nvPr/>
        </p:nvSpPr>
        <p:spPr>
          <a:xfrm>
            <a:off x="1574800" y="3088421"/>
            <a:ext cx="11541125" cy="2971800"/>
          </a:xfrm>
          <a:prstGeom prst="rect">
            <a:avLst/>
          </a:prstGeom>
        </p:spPr>
        <p:txBody>
          <a:bodyPr vert="horz" rtlCol="0" anchor="t" anchorCtr="0">
            <a:noAutofit/>
          </a:bodyPr>
          <a:lstStyle/>
          <a:p>
            <a:pPr algn="l">
              <a:lnSpc>
                <a:spcPct val="150000"/>
              </a:lnSpc>
            </a:pPr>
            <a:endParaRPr lang="zh-CN" altLang="en-US" dirty="0">
              <a:latin typeface="龙书势如破竹简" panose="02010604000000000000" charset="-122"/>
              <a:ea typeface="龙书势如破竹简" panose="02010604000000000000" charset="-122"/>
            </a:endParaRPr>
          </a:p>
        </p:txBody>
      </p:sp>
      <p:sp>
        <p:nvSpPr>
          <p:cNvPr id="1014" name="Object 1014"/>
          <p:cNvSpPr txBox="1"/>
          <p:nvPr/>
        </p:nvSpPr>
        <p:spPr>
          <a:xfrm>
            <a:off x="1676400" y="11142201"/>
            <a:ext cx="7391400" cy="558800"/>
          </a:xfrm>
          <a:prstGeom prst="rect">
            <a:avLst/>
          </a:prstGeom>
        </p:spPr>
        <p:txBody>
          <a:bodyPr vert="horz" rtlCol="0" anchor="t" anchorCtr="0">
            <a:noAutofit/>
          </a:bodyPr>
          <a:lstStyle/>
          <a:p>
            <a:pPr algn="l">
              <a:lnSpc>
                <a:spcPct val="123000"/>
              </a:lnSpc>
            </a:pPr>
            <a:endParaRPr lang="zh-CN" altLang="en-US" dirty="0"/>
          </a:p>
        </p:txBody>
      </p:sp>
      <p:grpSp>
        <p:nvGrpSpPr>
          <p:cNvPr id="16" name="组合 7"/>
          <p:cNvGrpSpPr/>
          <p:nvPr/>
        </p:nvGrpSpPr>
        <p:grpSpPr>
          <a:xfrm>
            <a:off x="12554465" y="4003590"/>
            <a:ext cx="9415846" cy="5071270"/>
            <a:chOff x="5576610" y="1013185"/>
            <a:chExt cx="6902196" cy="4166188"/>
          </a:xfrm>
        </p:grpSpPr>
        <p:grpSp>
          <p:nvGrpSpPr>
            <p:cNvPr id="17" name="Group 52"/>
            <p:cNvGrpSpPr/>
            <p:nvPr/>
          </p:nvGrpSpPr>
          <p:grpSpPr>
            <a:xfrm>
              <a:off x="5576610" y="1013185"/>
              <a:ext cx="6902196" cy="4166188"/>
              <a:chOff x="336947" y="1950447"/>
              <a:chExt cx="6745545" cy="4071635"/>
            </a:xfrm>
          </p:grpSpPr>
          <p:pic>
            <p:nvPicPr>
              <p:cNvPr id="20" name="Picture 53"/>
              <p:cNvPicPr>
                <a:picLocks noChangeAspect="1"/>
              </p:cNvPicPr>
              <p:nvPr/>
            </p:nvPicPr>
            <p:blipFill>
              <a:blip r:embed="rId4"/>
              <a:stretch>
                <a:fillRect/>
              </a:stretch>
            </p:blipFill>
            <p:spPr>
              <a:xfrm>
                <a:off x="336947" y="1950447"/>
                <a:ext cx="6745545" cy="4071635"/>
              </a:xfrm>
              <a:prstGeom prst="rect">
                <a:avLst/>
              </a:prstGeom>
            </p:spPr>
          </p:pic>
          <p:sp>
            <p:nvSpPr>
              <p:cNvPr id="21" name="Rectangle 54"/>
              <p:cNvSpPr/>
              <p:nvPr/>
            </p:nvSpPr>
            <p:spPr>
              <a:xfrm>
                <a:off x="1129035" y="2160307"/>
                <a:ext cx="5184576" cy="324036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4" descr="d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563" y="1221858"/>
              <a:ext cx="5416023" cy="3392836"/>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9"/>
            <p:cNvPicPr>
              <a:picLocks noChangeAspect="1"/>
            </p:cNvPicPr>
            <p:nvPr/>
          </p:nvPicPr>
          <p:blipFill>
            <a:blip r:embed="rId6"/>
            <a:stretch>
              <a:fillRect/>
            </a:stretch>
          </p:blipFill>
          <p:spPr>
            <a:xfrm>
              <a:off x="7338108" y="1737715"/>
              <a:ext cx="3993136" cy="2307267"/>
            </a:xfrm>
            <a:prstGeom prst="rect">
              <a:avLst/>
            </a:prstGeom>
          </p:spPr>
        </p:pic>
      </p:grpSp>
      <p:pic>
        <p:nvPicPr>
          <p:cNvPr id="3" name="Picture 2"/>
          <p:cNvPicPr>
            <a:picLocks noChangeAspect="1"/>
          </p:cNvPicPr>
          <p:nvPr/>
        </p:nvPicPr>
        <p:blipFill>
          <a:blip r:embed="rId7"/>
          <a:stretch>
            <a:fillRect/>
          </a:stretch>
        </p:blipFill>
        <p:spPr>
          <a:xfrm>
            <a:off x="134211" y="81002"/>
            <a:ext cx="2534977" cy="3742109"/>
          </a:xfrm>
          <a:prstGeom prst="rect">
            <a:avLst/>
          </a:prstGeom>
        </p:spPr>
      </p:pic>
      <p:sp>
        <p:nvSpPr>
          <p:cNvPr id="4" name="TextBox 3"/>
          <p:cNvSpPr txBox="1"/>
          <p:nvPr/>
        </p:nvSpPr>
        <p:spPr>
          <a:xfrm>
            <a:off x="1528445" y="4003461"/>
            <a:ext cx="10478492" cy="5507990"/>
          </a:xfrm>
          <a:prstGeom prst="rect">
            <a:avLst/>
          </a:prstGeom>
          <a:noFill/>
        </p:spPr>
        <p:txBody>
          <a:bodyPr wrap="square" rtlCol="0">
            <a:spAutoFit/>
          </a:bodyPr>
          <a:lstStyle/>
          <a:p>
            <a:r>
              <a:rPr kumimoji="1" lang="en-US" altLang="zh-CN" sz="8800">
                <a:ln w="12700">
                  <a:noFill/>
                </a:ln>
                <a:solidFill>
                  <a:schemeClr val="tx1">
                    <a:alpha val="100000"/>
                  </a:schemeClr>
                </a:solidFill>
                <a:latin typeface="Source Han Sans CN Bold"/>
                <a:ea typeface="Source Han Sans CN Bold"/>
                <a:cs typeface="Source Han Sans CN Bold"/>
                <a:sym typeface="+mn-ea"/>
              </a:rPr>
              <a:t>网易邮箱基于DolphinScheduler平台的部署实践与优化分享</a:t>
            </a:r>
            <a:endParaRPr kumimoji="1" lang="en-US" altLang="zh-CN" sz="8800" b="1" dirty="0">
              <a:ln w="12700">
                <a:noFill/>
              </a:ln>
              <a:solidFill>
                <a:schemeClr val="tx1">
                  <a:alpha val="100000"/>
                </a:schemeClr>
              </a:solidFill>
              <a:latin typeface="Source Han Sans CN Bold"/>
              <a:ea typeface="Source Han Sans CN Bold"/>
              <a:cs typeface="Source Han Sans CN Bold"/>
              <a:sym typeface="+mn-ea"/>
            </a:endParaRPr>
          </a:p>
        </p:txBody>
      </p:sp>
      <p:pic>
        <p:nvPicPr>
          <p:cNvPr id="5" name="Picture 4"/>
          <p:cNvPicPr>
            <a:picLocks noChangeAspect="1"/>
          </p:cNvPicPr>
          <p:nvPr/>
        </p:nvPicPr>
        <p:blipFill>
          <a:blip r:embed="rId8"/>
          <a:stretch>
            <a:fillRect/>
          </a:stretch>
        </p:blipFill>
        <p:spPr>
          <a:xfrm>
            <a:off x="2609467" y="737966"/>
            <a:ext cx="9398000" cy="1231900"/>
          </a:xfrm>
          <a:prstGeom prst="rect">
            <a:avLst/>
          </a:prstGeom>
        </p:spPr>
      </p:pic>
      <p:sp>
        <p:nvSpPr>
          <p:cNvPr id="2" name="TextBox 1"/>
          <p:cNvSpPr txBox="1"/>
          <p:nvPr/>
        </p:nvSpPr>
        <p:spPr>
          <a:xfrm>
            <a:off x="1603375" y="11190768"/>
            <a:ext cx="7929880" cy="645160"/>
          </a:xfrm>
          <a:prstGeom prst="rect">
            <a:avLst/>
          </a:prstGeom>
          <a:noFill/>
        </p:spPr>
        <p:txBody>
          <a:bodyPr wrap="none" rtlCol="0">
            <a:spAutoFit/>
          </a:bodyPr>
          <a:lstStyle/>
          <a:p>
            <a:r>
              <a:rPr lang="en-US" sz="3600" dirty="0">
                <a:solidFill>
                  <a:schemeClr val="bg1"/>
                </a:solidFill>
              </a:rPr>
              <a:t>讲师</a:t>
            </a:r>
            <a:r>
              <a:rPr lang="zh-CN" altLang="en-US" sz="3600" dirty="0">
                <a:solidFill>
                  <a:schemeClr val="bg1"/>
                </a:solidFill>
              </a:rPr>
              <a:t>：雷宝鑫</a:t>
            </a:r>
            <a:r>
              <a:rPr lang="en-US" altLang="zh-CN" sz="3600" dirty="0">
                <a:solidFill>
                  <a:schemeClr val="bg1"/>
                </a:solidFill>
              </a:rPr>
              <a:t>   </a:t>
            </a:r>
            <a:r>
              <a:rPr lang="zh-CN" altLang="en-US" sz="3600" dirty="0">
                <a:solidFill>
                  <a:schemeClr val="bg1"/>
                </a:solidFill>
              </a:rPr>
              <a:t>分享时间：</a:t>
            </a:r>
            <a:r>
              <a:rPr lang="en-US" altLang="zh-CN" sz="3600" dirty="0">
                <a:solidFill>
                  <a:schemeClr val="bg1"/>
                </a:solidFill>
              </a:rPr>
              <a:t>2025-03-25</a:t>
            </a:r>
            <a:endParaRPr lang="en-US" altLang="zh-CN" sz="3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S分享PPT12.drawio"/>
          <p:cNvPicPr>
            <a:picLocks noChangeAspect="1"/>
          </p:cNvPicPr>
          <p:nvPr/>
        </p:nvPicPr>
        <p:blipFill>
          <a:blip r:embed="rId1"/>
          <a:stretch>
            <a:fillRect/>
          </a:stretch>
        </p:blipFill>
        <p:spPr>
          <a:xfrm>
            <a:off x="600075" y="4352290"/>
            <a:ext cx="23184485" cy="8563610"/>
          </a:xfrm>
          <a:prstGeom prst="rect">
            <a:avLst/>
          </a:prstGeom>
        </p:spPr>
      </p:pic>
      <p:pic>
        <p:nvPicPr>
          <p:cNvPr id="501" name="image 501"/>
          <p:cNvPicPr>
            <a:picLocks noChangeAspect="1"/>
          </p:cNvPicPr>
          <p:nvPr>
            <p:custDataLst>
              <p:tags r:id="rId2"/>
            </p:custDataLst>
          </p:nvPr>
        </p:nvPicPr>
        <p:blipFill>
          <a:blip r:embed="rId3"/>
          <a:srcRect/>
          <a:stretch>
            <a:fillRect/>
          </a:stretch>
        </p:blipFill>
        <p:spPr>
          <a:xfrm rot="-5400000">
            <a:off x="635000" y="1111250"/>
            <a:ext cx="825500" cy="304800"/>
          </a:xfrm>
          <a:prstGeom prst="rect">
            <a:avLst/>
          </a:prstGeom>
        </p:spPr>
      </p:pic>
      <p:sp>
        <p:nvSpPr>
          <p:cNvPr id="38" name="Object 502"/>
          <p:cNvSpPr txBox="1"/>
          <p:nvPr>
            <p:custDataLst>
              <p:tags r:id="rId4"/>
            </p:custDataLst>
          </p:nvPr>
        </p:nvSpPr>
        <p:spPr>
          <a:xfrm>
            <a:off x="1346200" y="824865"/>
            <a:ext cx="7581900" cy="975360"/>
          </a:xfrm>
          <a:prstGeom prst="rect">
            <a:avLst/>
          </a:prstGeom>
        </p:spPr>
        <p:txBody>
          <a:bodyPr vert="horz" rtlCol="0" anchor="t" anchorCtr="0">
            <a:noAutofit/>
          </a:bodyPr>
          <a:p>
            <a:pPr fontAlgn="auto">
              <a:lnSpc>
                <a:spcPct val="100000"/>
              </a:lnSpc>
            </a:pPr>
            <a:r>
              <a:rPr kumimoji="1" lang="zh-CN" altLang="en-US" sz="4800" b="1">
                <a:ln w="12700">
                  <a:noFill/>
                </a:ln>
                <a:solidFill>
                  <a:schemeClr val="tx1">
                    <a:alpha val="100000"/>
                  </a:schemeClr>
                </a:solidFill>
                <a:latin typeface="Source Han Sans CN Bold"/>
                <a:ea typeface="Source Han Sans CN Bold"/>
                <a:cs typeface="Source Han Sans CN Bold"/>
                <a:sym typeface="+mn-ea"/>
              </a:rPr>
              <a:t>数据架构与</a:t>
            </a:r>
            <a:r>
              <a:rPr kumimoji="1" lang="en-US" altLang="zh-CN" sz="4800" b="1">
                <a:ln w="12700">
                  <a:noFill/>
                </a:ln>
                <a:solidFill>
                  <a:schemeClr val="tx1">
                    <a:alpha val="100000"/>
                  </a:schemeClr>
                </a:solidFill>
                <a:latin typeface="Source Han Sans CN Bold"/>
                <a:ea typeface="Source Han Sans CN Bold"/>
                <a:cs typeface="Source Han Sans CN Bold"/>
                <a:sym typeface="+mn-ea"/>
              </a:rPr>
              <a:t>使用现状</a:t>
            </a:r>
            <a:endParaRPr kumimoji="1" lang="zh-CN" altLang="en-US" sz="4800" b="1">
              <a:ln w="12700">
                <a:noFill/>
              </a:ln>
              <a:solidFill>
                <a:schemeClr val="tx1">
                  <a:alpha val="100000"/>
                </a:schemeClr>
              </a:solidFill>
              <a:latin typeface="Source Han Sans CN Bold"/>
              <a:ea typeface="Source Han Sans CN Bold"/>
              <a:cs typeface="Source Han Sans CN Bold"/>
              <a:sym typeface="+mn-ea"/>
            </a:endParaRPr>
          </a:p>
        </p:txBody>
      </p:sp>
      <p:sp>
        <p:nvSpPr>
          <p:cNvPr id="19" name="标题 1"/>
          <p:cNvSpPr txBox="1"/>
          <p:nvPr>
            <p:custDataLst>
              <p:tags r:id="rId5"/>
            </p:custDataLst>
          </p:nvPr>
        </p:nvSpPr>
        <p:spPr>
          <a:xfrm>
            <a:off x="2752725" y="2067560"/>
            <a:ext cx="17851755" cy="1852295"/>
          </a:xfrm>
          <a:prstGeom prst="rect">
            <a:avLst/>
          </a:prstGeom>
          <a:noFill/>
          <a:ln cap="sq">
            <a:noFill/>
          </a:ln>
        </p:spPr>
        <p:txBody>
          <a:bodyPr vert="horz" wrap="square" lIns="0" tIns="0" rIns="0" bIns="0" rtlCol="0" anchor="t"/>
          <a:p>
            <a:pPr algn="l">
              <a:lnSpc>
                <a:spcPct val="150000"/>
              </a:lnSpc>
            </a:pPr>
            <a:r>
              <a:rPr kumimoji="1" sz="3200">
                <a:ln w="12700">
                  <a:noFill/>
                </a:ln>
                <a:latin typeface="Source Han Sans"/>
                <a:cs typeface="Source Han Sans"/>
              </a:rPr>
              <a:t>目前，DolphinScheduler已成为部门内主要的任务调度平台</a:t>
            </a:r>
            <a:r>
              <a:rPr kumimoji="1" lang="zh-CN" sz="3200">
                <a:ln w="12700">
                  <a:noFill/>
                </a:ln>
                <a:latin typeface="Source Han Sans"/>
                <a:cs typeface="Source Han Sans"/>
              </a:rPr>
              <a:t>，</a:t>
            </a:r>
            <a:r>
              <a:rPr kumimoji="1" sz="3200" b="1">
                <a:ln w="12700">
                  <a:noFill/>
                </a:ln>
                <a:latin typeface="Source Han Sans"/>
                <a:cs typeface="Source Han Sans"/>
              </a:rPr>
              <a:t>任务类型涵盖Spark、Shell、SQL、Seatunnel、Python</a:t>
            </a:r>
            <a:r>
              <a:rPr kumimoji="1" sz="3200">
                <a:ln w="12700">
                  <a:noFill/>
                </a:ln>
                <a:latin typeface="Source Han Sans"/>
                <a:cs typeface="Source Han Sans"/>
              </a:rPr>
              <a:t>等多种类型，为下游的</a:t>
            </a:r>
            <a:r>
              <a:rPr kumimoji="1" sz="3200" b="1">
                <a:ln w="12700">
                  <a:noFill/>
                </a:ln>
                <a:latin typeface="Arial Bold" panose="020B0604020202090204" charset="0"/>
                <a:cs typeface="Source Han Sans"/>
              </a:rPr>
              <a:t>元数据管理</a:t>
            </a:r>
            <a:r>
              <a:rPr kumimoji="1" sz="3200">
                <a:ln w="12700">
                  <a:noFill/>
                </a:ln>
                <a:latin typeface="Source Han Sans"/>
                <a:cs typeface="Source Han Sans"/>
              </a:rPr>
              <a:t>、</a:t>
            </a:r>
            <a:r>
              <a:rPr kumimoji="1" sz="3200" b="1">
                <a:ln w="12700">
                  <a:noFill/>
                </a:ln>
                <a:latin typeface="Source Han Sans"/>
                <a:cs typeface="Source Han Sans"/>
              </a:rPr>
              <a:t>BI报表</a:t>
            </a:r>
            <a:r>
              <a:rPr kumimoji="1" sz="3200">
                <a:ln w="12700">
                  <a:noFill/>
                </a:ln>
                <a:latin typeface="Source Han Sans"/>
                <a:cs typeface="Source Han Sans"/>
              </a:rPr>
              <a:t>、</a:t>
            </a:r>
            <a:r>
              <a:rPr kumimoji="1" sz="3200" b="1">
                <a:ln w="12700">
                  <a:noFill/>
                </a:ln>
                <a:latin typeface="Arial Bold" panose="020B0604020202090204" charset="0"/>
                <a:cs typeface="Source Han Sans"/>
              </a:rPr>
              <a:t>数据研发</a:t>
            </a:r>
            <a:r>
              <a:rPr kumimoji="1" sz="3200">
                <a:ln w="12700">
                  <a:noFill/>
                </a:ln>
                <a:latin typeface="Source Han Sans"/>
                <a:cs typeface="Source Han Sans"/>
              </a:rPr>
              <a:t>等应用提供支撑。</a:t>
            </a:r>
            <a:endParaRPr kumimoji="1" sz="3200">
              <a:ln w="12700">
                <a:noFill/>
              </a:ln>
              <a:latin typeface="Source Han Sans"/>
              <a:cs typeface="Source Ha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1" name="image 401"/>
          <p:cNvPicPr>
            <a:picLocks noChangeAspect="1"/>
          </p:cNvPicPr>
          <p:nvPr/>
        </p:nvPicPr>
        <p:blipFill>
          <a:blip r:embed="rId1"/>
          <a:srcRect/>
          <a:stretch>
            <a:fillRect/>
          </a:stretch>
        </p:blipFill>
        <p:spPr>
          <a:xfrm>
            <a:off x="1092200" y="0"/>
            <a:ext cx="22542500" cy="13779500"/>
          </a:xfrm>
          <a:prstGeom prst="rect">
            <a:avLst/>
          </a:prstGeom>
        </p:spPr>
      </p:pic>
      <p:pic>
        <p:nvPicPr>
          <p:cNvPr id="402" name="image 402"/>
          <p:cNvPicPr>
            <a:picLocks noChangeAspect="1"/>
          </p:cNvPicPr>
          <p:nvPr/>
        </p:nvPicPr>
        <p:blipFill>
          <a:blip r:embed="rId2"/>
          <a:srcRect/>
          <a:stretch>
            <a:fillRect/>
          </a:stretch>
        </p:blipFill>
        <p:spPr>
          <a:xfrm>
            <a:off x="21894800" y="2476500"/>
            <a:ext cx="1955800" cy="1955800"/>
          </a:xfrm>
          <a:prstGeom prst="rect">
            <a:avLst/>
          </a:prstGeom>
        </p:spPr>
      </p:pic>
      <p:pic>
        <p:nvPicPr>
          <p:cNvPr id="403" name="image 403"/>
          <p:cNvPicPr>
            <a:picLocks noChangeAspect="1"/>
          </p:cNvPicPr>
          <p:nvPr/>
        </p:nvPicPr>
        <p:blipFill>
          <a:blip r:embed="rId3"/>
          <a:srcRect/>
          <a:stretch>
            <a:fillRect/>
          </a:stretch>
        </p:blipFill>
        <p:spPr>
          <a:xfrm>
            <a:off x="920750" y="1332162"/>
            <a:ext cx="22542500" cy="11453958"/>
          </a:xfrm>
          <a:prstGeom prst="rect">
            <a:avLst/>
          </a:prstGeom>
        </p:spPr>
      </p:pic>
      <p:pic>
        <p:nvPicPr>
          <p:cNvPr id="404" name="image 404"/>
          <p:cNvPicPr>
            <a:picLocks noChangeAspect="1"/>
          </p:cNvPicPr>
          <p:nvPr/>
        </p:nvPicPr>
        <p:blipFill>
          <a:blip r:embed="rId4"/>
          <a:srcRect/>
          <a:stretch>
            <a:fillRect/>
          </a:stretch>
        </p:blipFill>
        <p:spPr>
          <a:xfrm>
            <a:off x="1397000" y="10375900"/>
            <a:ext cx="3632200" cy="1905000"/>
          </a:xfrm>
          <a:prstGeom prst="rect">
            <a:avLst/>
          </a:prstGeom>
        </p:spPr>
      </p:pic>
      <p:pic>
        <p:nvPicPr>
          <p:cNvPr id="405" name="image 405"/>
          <p:cNvPicPr>
            <a:picLocks noChangeAspect="1"/>
          </p:cNvPicPr>
          <p:nvPr/>
        </p:nvPicPr>
        <p:blipFill>
          <a:blip r:embed="rId5"/>
          <a:srcRect/>
          <a:stretch>
            <a:fillRect/>
          </a:stretch>
        </p:blipFill>
        <p:spPr>
          <a:xfrm>
            <a:off x="8686800" y="8737600"/>
            <a:ext cx="1003300" cy="241300"/>
          </a:xfrm>
          <a:prstGeom prst="rect">
            <a:avLst/>
          </a:prstGeom>
        </p:spPr>
      </p:pic>
      <p:pic>
        <p:nvPicPr>
          <p:cNvPr id="406" name="image 406"/>
          <p:cNvPicPr>
            <a:picLocks noChangeAspect="1"/>
          </p:cNvPicPr>
          <p:nvPr/>
        </p:nvPicPr>
        <p:blipFill>
          <a:blip r:embed="rId6"/>
          <a:srcRect/>
          <a:stretch>
            <a:fillRect/>
          </a:stretch>
        </p:blipFill>
        <p:spPr>
          <a:xfrm>
            <a:off x="10414000" y="4559300"/>
            <a:ext cx="50800" cy="4597400"/>
          </a:xfrm>
          <a:prstGeom prst="rect">
            <a:avLst/>
          </a:prstGeom>
        </p:spPr>
      </p:pic>
      <p:sp>
        <p:nvSpPr>
          <p:cNvPr id="408" name="Object 408"/>
          <p:cNvSpPr txBox="1"/>
          <p:nvPr/>
        </p:nvSpPr>
        <p:spPr>
          <a:xfrm>
            <a:off x="4147457" y="4103687"/>
            <a:ext cx="5702300" cy="1917700"/>
          </a:xfrm>
          <a:prstGeom prst="rect">
            <a:avLst/>
          </a:prstGeom>
        </p:spPr>
        <p:txBody>
          <a:bodyPr vert="horz" rtlCol="0" anchor="t" anchorCtr="0">
            <a:noAutofit/>
          </a:bodyPr>
          <a:lstStyle/>
          <a:p>
            <a:pPr algn="r">
              <a:lnSpc>
                <a:spcPct val="108000"/>
              </a:lnSpc>
            </a:pPr>
            <a:r>
              <a:rPr lang="zh-CN" sz="11600" b="0" i="0" spc="371" dirty="0">
                <a:solidFill>
                  <a:srgbClr val="333333"/>
                </a:solidFill>
                <a:latin typeface="YouSheBiaoTiHei" panose="00000500000000000000" charset="-122"/>
                <a:ea typeface="YouSheBiaoTiHei" panose="00000500000000000000" charset="-122"/>
              </a:rPr>
              <a:t>0</a:t>
            </a:r>
            <a:r>
              <a:rPr lang="en-US" altLang="zh-CN" sz="11600" b="0" i="0" spc="371" dirty="0">
                <a:solidFill>
                  <a:srgbClr val="333333"/>
                </a:solidFill>
                <a:latin typeface="YouSheBiaoTiHei" panose="00000500000000000000" charset="-122"/>
                <a:ea typeface="YouSheBiaoTiHei" panose="00000500000000000000" charset="-122"/>
              </a:rPr>
              <a:t>3</a:t>
            </a:r>
            <a:endParaRPr lang="en-US" altLang="zh-CN" sz="11600" b="0" i="0" spc="371" dirty="0">
              <a:solidFill>
                <a:srgbClr val="333333"/>
              </a:solidFill>
              <a:latin typeface="YouSheBiaoTiHei" panose="00000500000000000000" charset="-122"/>
              <a:ea typeface="YouSheBiaoTiHei" panose="00000500000000000000" charset="-122"/>
            </a:endParaRPr>
          </a:p>
        </p:txBody>
      </p:sp>
      <p:sp>
        <p:nvSpPr>
          <p:cNvPr id="409" name="Object 409"/>
          <p:cNvSpPr txBox="1"/>
          <p:nvPr/>
        </p:nvSpPr>
        <p:spPr>
          <a:xfrm>
            <a:off x="2173514" y="5664200"/>
            <a:ext cx="7734300" cy="1879600"/>
          </a:xfrm>
          <a:prstGeom prst="rect">
            <a:avLst/>
          </a:prstGeom>
        </p:spPr>
        <p:txBody>
          <a:bodyPr vert="horz" rtlCol="0" anchor="t" anchorCtr="0">
            <a:noAutofit/>
          </a:bodyPr>
          <a:lstStyle/>
          <a:p>
            <a:pPr algn="r">
              <a:lnSpc>
                <a:spcPct val="123000"/>
              </a:lnSpc>
            </a:pPr>
            <a:r>
              <a:rPr kumimoji="1" lang="en-US" altLang="zh-CN" sz="6000">
                <a:ln w="12700">
                  <a:noFill/>
                </a:ln>
                <a:solidFill>
                  <a:schemeClr val="tx1">
                    <a:alpha val="100000"/>
                  </a:schemeClr>
                </a:solidFill>
                <a:latin typeface="OPPOSans H" panose="00020600040101010101" charset="-122"/>
                <a:ea typeface="OPPOSans H" panose="00020600040101010101" charset="-122"/>
                <a:cs typeface="OPPOSans H" panose="00020600040101010101" charset="-122"/>
                <a:sym typeface="+mn-ea"/>
              </a:rPr>
              <a:t>二次开发</a:t>
            </a:r>
            <a:r>
              <a:rPr kumimoji="1" lang="zh-CN" altLang="en-US" sz="6000">
                <a:ln w="12700">
                  <a:noFill/>
                </a:ln>
                <a:solidFill>
                  <a:schemeClr val="tx1">
                    <a:alpha val="100000"/>
                  </a:schemeClr>
                </a:solidFill>
                <a:latin typeface="OPPOSans H" panose="00020600040101010101" charset="-122"/>
                <a:ea typeface="OPPOSans H" panose="00020600040101010101" charset="-122"/>
                <a:cs typeface="OPPOSans H" panose="00020600040101010101" charset="-122"/>
                <a:sym typeface="+mn-ea"/>
              </a:rPr>
              <a:t>优化</a:t>
            </a:r>
            <a:endParaRPr kumimoji="1" lang="zh-CN" altLang="en-US" sz="5000">
              <a:solidFill>
                <a:schemeClr val="tx1"/>
              </a:solidFill>
            </a:endParaRPr>
          </a:p>
          <a:p>
            <a:pPr algn="r">
              <a:lnSpc>
                <a:spcPct val="123000"/>
              </a:lnSpc>
            </a:pPr>
            <a:endParaRPr kumimoji="1" lang="zh-CN" altLang="en-US" sz="5000" dirty="0">
              <a:solidFill>
                <a:schemeClr val="tx1"/>
              </a:solidFill>
              <a:latin typeface="微软雅黑" panose="020B0503020204020204" charset="-122"/>
              <a:ea typeface="微软雅黑" panose="020B0503020204020204" charset="-122"/>
            </a:endParaRPr>
          </a:p>
        </p:txBody>
      </p:sp>
      <p:sp>
        <p:nvSpPr>
          <p:cNvPr id="4010" name="Object 4010"/>
          <p:cNvSpPr txBox="1"/>
          <p:nvPr/>
        </p:nvSpPr>
        <p:spPr>
          <a:xfrm>
            <a:off x="11029315" y="4432300"/>
            <a:ext cx="11473815" cy="5376545"/>
          </a:xfrm>
          <a:prstGeom prst="rect">
            <a:avLst/>
          </a:prstGeom>
        </p:spPr>
        <p:txBody>
          <a:bodyPr vert="horz" rtlCol="0" anchor="t" anchorCtr="0">
            <a:noAutofit/>
          </a:bodyPr>
          <a:lstStyle/>
          <a:p>
            <a:pPr fontAlgn="auto">
              <a:lnSpc>
                <a:spcPct val="100000"/>
              </a:lnSpc>
            </a:pPr>
            <a:r>
              <a:rPr lang="zh-CN" altLang="en-US" sz="4200" b="1" dirty="0">
                <a:sym typeface="+mn-ea"/>
              </a:rPr>
              <a:t>集成数据分发功能：提升数据生产力</a:t>
            </a:r>
            <a:endParaRPr lang="zh-CN" altLang="en-US" sz="4200" b="1" dirty="0">
              <a:sym typeface="+mn-ea"/>
            </a:endParaRPr>
          </a:p>
          <a:p>
            <a:pPr fontAlgn="auto">
              <a:lnSpc>
                <a:spcPct val="100000"/>
              </a:lnSpc>
            </a:pPr>
            <a:endParaRPr lang="zh-CN" altLang="en-US" sz="4200" b="1" dirty="0">
              <a:sym typeface="+mn-ea"/>
            </a:endParaRPr>
          </a:p>
          <a:p>
            <a:pPr fontAlgn="auto">
              <a:lnSpc>
                <a:spcPct val="100000"/>
              </a:lnSpc>
            </a:pPr>
            <a:endParaRPr lang="zh-CN" altLang="en-US" sz="4200" b="1" dirty="0">
              <a:sym typeface="+mn-ea"/>
            </a:endParaRPr>
          </a:p>
          <a:p>
            <a:pPr fontAlgn="auto">
              <a:lnSpc>
                <a:spcPct val="100000"/>
              </a:lnSpc>
            </a:pPr>
            <a:r>
              <a:rPr lang="zh-CN" altLang="en-US" sz="4200" b="1" dirty="0">
                <a:sym typeface="+mn-ea"/>
              </a:rPr>
              <a:t>离线调度方式优化：提升故障恢复能力</a:t>
            </a:r>
            <a:endParaRPr lang="zh-CN" altLang="en-US" sz="4200" b="1" dirty="0">
              <a:sym typeface="+mn-ea"/>
            </a:endParaRPr>
          </a:p>
          <a:p>
            <a:pPr fontAlgn="auto">
              <a:lnSpc>
                <a:spcPct val="100000"/>
              </a:lnSpc>
            </a:pPr>
            <a:endParaRPr lang="zh-CN" altLang="en-US" sz="4200" b="1" dirty="0">
              <a:sym typeface="+mn-ea"/>
            </a:endParaRPr>
          </a:p>
          <a:p>
            <a:pPr fontAlgn="auto">
              <a:lnSpc>
                <a:spcPct val="100000"/>
              </a:lnSpc>
            </a:pPr>
            <a:endParaRPr lang="en-US" altLang="zh-CN" sz="4200" b="1" dirty="0">
              <a:sym typeface="+mn-ea"/>
            </a:endParaRPr>
          </a:p>
          <a:p>
            <a:pPr fontAlgn="auto">
              <a:lnSpc>
                <a:spcPct val="100000"/>
              </a:lnSpc>
            </a:pPr>
            <a:r>
              <a:rPr lang="zh-CN" altLang="en-US" sz="4200" b="1" dirty="0">
                <a:solidFill>
                  <a:srgbClr val="262626"/>
                </a:solidFill>
                <a:sym typeface="+mn-ea"/>
              </a:rPr>
              <a:t>SeaTunnel组件集成与优化：让数据同步更高效</a:t>
            </a:r>
            <a:endParaRPr lang="zh-CN" altLang="en-US" sz="4200" b="1" dirty="0">
              <a:solidFill>
                <a:srgbClr val="262626"/>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502"/>
          <p:cNvSpPr txBox="1"/>
          <p:nvPr/>
        </p:nvSpPr>
        <p:spPr>
          <a:xfrm>
            <a:off x="1367790" y="834390"/>
            <a:ext cx="11329670" cy="826135"/>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集成数据分发功能-</a:t>
            </a:r>
            <a:r>
              <a:rPr kumimoji="1" lang="zh-CN" altLang="en-US" sz="4800">
                <a:ln w="12700">
                  <a:noFill/>
                </a:ln>
                <a:solidFill>
                  <a:srgbClr val="262626">
                    <a:alpha val="100000"/>
                  </a:srgbClr>
                </a:solidFill>
                <a:latin typeface="Source Han Sans CN Bold"/>
                <a:ea typeface="Source Han Sans CN Bold"/>
                <a:cs typeface="Source Han Sans CN Bold"/>
                <a:sym typeface="+mn-ea"/>
              </a:rPr>
              <a:t>需求背景</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pic>
        <p:nvPicPr>
          <p:cNvPr id="2" name="image 501"/>
          <p:cNvPicPr>
            <a:picLocks noChangeAspect="1"/>
          </p:cNvPicPr>
          <p:nvPr>
            <p:custDataLst>
              <p:tags r:id="rId1"/>
            </p:custDataLst>
          </p:nvPr>
        </p:nvPicPr>
        <p:blipFill>
          <a:blip r:embed="rId2"/>
          <a:srcRect/>
          <a:stretch>
            <a:fillRect/>
          </a:stretch>
        </p:blipFill>
        <p:spPr>
          <a:xfrm rot="-5400000">
            <a:off x="635000" y="1111250"/>
            <a:ext cx="825500" cy="304800"/>
          </a:xfrm>
          <a:prstGeom prst="rect">
            <a:avLst/>
          </a:prstGeom>
        </p:spPr>
      </p:pic>
      <p:sp>
        <p:nvSpPr>
          <p:cNvPr id="3" name="线条"/>
          <p:cNvSpPr/>
          <p:nvPr>
            <p:custDataLst>
              <p:tags r:id="rId3"/>
            </p:custDataLst>
          </p:nvPr>
        </p:nvSpPr>
        <p:spPr>
          <a:xfrm flipH="1">
            <a:off x="4166869" y="6717757"/>
            <a:ext cx="5529944" cy="0"/>
          </a:xfrm>
          <a:prstGeom prst="line">
            <a:avLst/>
          </a:prstGeom>
          <a:ln w="38100">
            <a:solidFill>
              <a:srgbClr val="FCCD4E"/>
            </a:solidFill>
            <a:custDash>
              <a:ds d="200000" sp="200000"/>
            </a:custDash>
            <a:miter lim="400000"/>
          </a:ln>
        </p:spPr>
        <p:txBody>
          <a:bodyPr lIns="0" tIns="0" rIns="0" bIns="0"/>
          <a:p>
            <a:endParaRPr>
              <a:latin typeface="微软雅黑" panose="020B0503020204020204" charset="-122"/>
              <a:ea typeface="微软雅黑" panose="020B0503020204020204" charset="-122"/>
            </a:endParaRPr>
          </a:p>
        </p:txBody>
      </p:sp>
      <p:sp>
        <p:nvSpPr>
          <p:cNvPr id="29" name="线条"/>
          <p:cNvSpPr/>
          <p:nvPr>
            <p:custDataLst>
              <p:tags r:id="rId4"/>
            </p:custDataLst>
          </p:nvPr>
        </p:nvSpPr>
        <p:spPr>
          <a:xfrm>
            <a:off x="14638927" y="6717757"/>
            <a:ext cx="4757740" cy="0"/>
          </a:xfrm>
          <a:prstGeom prst="line">
            <a:avLst/>
          </a:prstGeom>
          <a:ln w="38100">
            <a:solidFill>
              <a:srgbClr val="215B71"/>
            </a:solidFill>
            <a:custDash>
              <a:ds d="200000" sp="200000"/>
            </a:custDash>
            <a:miter lim="400000"/>
          </a:ln>
        </p:spPr>
        <p:txBody>
          <a:bodyPr lIns="0" tIns="0" rIns="0" bIns="0"/>
          <a:p>
            <a:endParaRPr>
              <a:latin typeface="微软雅黑" panose="020B0503020204020204" charset="-122"/>
              <a:ea typeface="微软雅黑" panose="020B0503020204020204" charset="-122"/>
            </a:endParaRPr>
          </a:p>
        </p:txBody>
      </p:sp>
      <p:sp>
        <p:nvSpPr>
          <p:cNvPr id="4" name="线条"/>
          <p:cNvSpPr/>
          <p:nvPr>
            <p:custDataLst>
              <p:tags r:id="rId5"/>
            </p:custDataLst>
          </p:nvPr>
        </p:nvSpPr>
        <p:spPr>
          <a:xfrm flipH="1">
            <a:off x="4166869" y="2851087"/>
            <a:ext cx="6628419" cy="0"/>
          </a:xfrm>
          <a:prstGeom prst="line">
            <a:avLst/>
          </a:prstGeom>
          <a:ln w="38100">
            <a:solidFill>
              <a:srgbClr val="FABE0D"/>
            </a:solidFill>
            <a:custDash>
              <a:ds d="200000" sp="200000"/>
            </a:custDash>
            <a:miter lim="400000"/>
          </a:ln>
        </p:spPr>
        <p:txBody>
          <a:bodyPr lIns="0" tIns="0" rIns="0" bIns="0"/>
          <a:p>
            <a:endParaRPr>
              <a:latin typeface="微软雅黑" panose="020B0503020204020204" charset="-122"/>
              <a:ea typeface="微软雅黑" panose="020B0503020204020204" charset="-122"/>
            </a:endParaRPr>
          </a:p>
        </p:txBody>
      </p:sp>
      <p:sp>
        <p:nvSpPr>
          <p:cNvPr id="28" name="线条"/>
          <p:cNvSpPr/>
          <p:nvPr>
            <p:custDataLst>
              <p:tags r:id="rId6"/>
            </p:custDataLst>
          </p:nvPr>
        </p:nvSpPr>
        <p:spPr>
          <a:xfrm>
            <a:off x="12768248" y="2851087"/>
            <a:ext cx="6628419" cy="0"/>
          </a:xfrm>
          <a:prstGeom prst="line">
            <a:avLst/>
          </a:prstGeom>
          <a:ln w="38100">
            <a:solidFill>
              <a:srgbClr val="328393"/>
            </a:solidFill>
            <a:custDash>
              <a:ds d="200000" sp="200000"/>
            </a:custDash>
            <a:miter lim="400000"/>
          </a:ln>
        </p:spPr>
        <p:txBody>
          <a:bodyPr lIns="0" tIns="0" rIns="0" bIns="0"/>
          <a:p>
            <a:endParaRPr>
              <a:latin typeface="微软雅黑" panose="020B0503020204020204" charset="-122"/>
              <a:ea typeface="微软雅黑" panose="020B0503020204020204" charset="-122"/>
            </a:endParaRPr>
          </a:p>
        </p:txBody>
      </p:sp>
      <p:grpSp>
        <p:nvGrpSpPr>
          <p:cNvPr id="40" name="组合 39"/>
          <p:cNvGrpSpPr/>
          <p:nvPr/>
        </p:nvGrpSpPr>
        <p:grpSpPr>
          <a:xfrm>
            <a:off x="8161476" y="2313901"/>
            <a:ext cx="6741668" cy="6697003"/>
            <a:chOff x="8180268" y="2675788"/>
            <a:chExt cx="8046595" cy="7993284"/>
          </a:xfrm>
        </p:grpSpPr>
        <p:sp>
          <p:nvSpPr>
            <p:cNvPr id="33" name="形状"/>
            <p:cNvSpPr/>
            <p:nvPr>
              <p:custDataLst>
                <p:tags r:id="rId7"/>
              </p:custDataLst>
            </p:nvPr>
          </p:nvSpPr>
          <p:spPr>
            <a:xfrm>
              <a:off x="8297133" y="2675788"/>
              <a:ext cx="5064960" cy="3406774"/>
            </a:xfrm>
            <a:custGeom>
              <a:avLst/>
              <a:gdLst/>
              <a:ahLst/>
              <a:cxnLst>
                <a:cxn ang="0">
                  <a:pos x="wd2" y="hd2"/>
                </a:cxn>
                <a:cxn ang="5400000">
                  <a:pos x="wd2" y="hd2"/>
                </a:cxn>
                <a:cxn ang="10800000">
                  <a:pos x="wd2" y="hd2"/>
                </a:cxn>
                <a:cxn ang="16200000">
                  <a:pos x="wd2" y="hd2"/>
                </a:cxn>
              </a:cxnLst>
              <a:rect l="0" t="0" r="r" b="b"/>
              <a:pathLst>
                <a:path w="21588" h="21554" extrusionOk="0">
                  <a:moveTo>
                    <a:pt x="21533" y="6389"/>
                  </a:moveTo>
                  <a:cubicBezTo>
                    <a:pt x="21483" y="5496"/>
                    <a:pt x="21283" y="4678"/>
                    <a:pt x="20999" y="3909"/>
                  </a:cubicBezTo>
                  <a:cubicBezTo>
                    <a:pt x="20264" y="1925"/>
                    <a:pt x="19144" y="685"/>
                    <a:pt x="17674" y="164"/>
                  </a:cubicBezTo>
                  <a:cubicBezTo>
                    <a:pt x="17407" y="90"/>
                    <a:pt x="17140" y="16"/>
                    <a:pt x="16856" y="16"/>
                  </a:cubicBezTo>
                  <a:cubicBezTo>
                    <a:pt x="16104" y="-34"/>
                    <a:pt x="15352" y="40"/>
                    <a:pt x="14617" y="164"/>
                  </a:cubicBezTo>
                  <a:cubicBezTo>
                    <a:pt x="13865" y="313"/>
                    <a:pt x="13130" y="512"/>
                    <a:pt x="12395" y="784"/>
                  </a:cubicBezTo>
                  <a:cubicBezTo>
                    <a:pt x="11193" y="1231"/>
                    <a:pt x="10057" y="1876"/>
                    <a:pt x="8954" y="2694"/>
                  </a:cubicBezTo>
                  <a:cubicBezTo>
                    <a:pt x="7852" y="3512"/>
                    <a:pt x="6832" y="4479"/>
                    <a:pt x="5880" y="5620"/>
                  </a:cubicBezTo>
                  <a:cubicBezTo>
                    <a:pt x="4794" y="6935"/>
                    <a:pt x="3809" y="8422"/>
                    <a:pt x="2957" y="10084"/>
                  </a:cubicBezTo>
                  <a:cubicBezTo>
                    <a:pt x="2172" y="11622"/>
                    <a:pt x="1503" y="13283"/>
                    <a:pt x="969" y="15044"/>
                  </a:cubicBezTo>
                  <a:cubicBezTo>
                    <a:pt x="601" y="16284"/>
                    <a:pt x="301" y="17524"/>
                    <a:pt x="67" y="18813"/>
                  </a:cubicBezTo>
                  <a:cubicBezTo>
                    <a:pt x="33" y="19012"/>
                    <a:pt x="0" y="19210"/>
                    <a:pt x="0" y="19433"/>
                  </a:cubicBezTo>
                  <a:cubicBezTo>
                    <a:pt x="84" y="19309"/>
                    <a:pt x="167" y="19210"/>
                    <a:pt x="251" y="19111"/>
                  </a:cubicBezTo>
                  <a:cubicBezTo>
                    <a:pt x="685" y="18491"/>
                    <a:pt x="1153" y="17970"/>
                    <a:pt x="1687" y="17573"/>
                  </a:cubicBezTo>
                  <a:cubicBezTo>
                    <a:pt x="2289" y="17127"/>
                    <a:pt x="2923" y="16829"/>
                    <a:pt x="3575" y="16681"/>
                  </a:cubicBezTo>
                  <a:cubicBezTo>
                    <a:pt x="4043" y="16557"/>
                    <a:pt x="4510" y="16557"/>
                    <a:pt x="4961" y="16606"/>
                  </a:cubicBezTo>
                  <a:cubicBezTo>
                    <a:pt x="5496" y="16681"/>
                    <a:pt x="6014" y="16879"/>
                    <a:pt x="6532" y="17152"/>
                  </a:cubicBezTo>
                  <a:cubicBezTo>
                    <a:pt x="7300" y="17598"/>
                    <a:pt x="8002" y="18243"/>
                    <a:pt x="8603" y="19111"/>
                  </a:cubicBezTo>
                  <a:cubicBezTo>
                    <a:pt x="9038" y="19731"/>
                    <a:pt x="9388" y="20475"/>
                    <a:pt x="9706" y="21244"/>
                  </a:cubicBezTo>
                  <a:cubicBezTo>
                    <a:pt x="9739" y="21343"/>
                    <a:pt x="9773" y="21442"/>
                    <a:pt x="9806" y="21516"/>
                  </a:cubicBezTo>
                  <a:cubicBezTo>
                    <a:pt x="9839" y="21566"/>
                    <a:pt x="9856" y="21566"/>
                    <a:pt x="9890" y="21516"/>
                  </a:cubicBezTo>
                  <a:cubicBezTo>
                    <a:pt x="9906" y="21467"/>
                    <a:pt x="9940" y="21417"/>
                    <a:pt x="9940" y="21343"/>
                  </a:cubicBezTo>
                  <a:cubicBezTo>
                    <a:pt x="10157" y="20524"/>
                    <a:pt x="10474" y="19780"/>
                    <a:pt x="10825" y="19061"/>
                  </a:cubicBezTo>
                  <a:cubicBezTo>
                    <a:pt x="11243" y="18193"/>
                    <a:pt x="11744" y="17474"/>
                    <a:pt x="12329" y="16829"/>
                  </a:cubicBezTo>
                  <a:cubicBezTo>
                    <a:pt x="13064" y="16011"/>
                    <a:pt x="13882" y="15441"/>
                    <a:pt x="14768" y="15093"/>
                  </a:cubicBezTo>
                  <a:cubicBezTo>
                    <a:pt x="15252" y="14895"/>
                    <a:pt x="15736" y="14771"/>
                    <a:pt x="16221" y="14771"/>
                  </a:cubicBezTo>
                  <a:cubicBezTo>
                    <a:pt x="16338" y="14771"/>
                    <a:pt x="16455" y="14746"/>
                    <a:pt x="16572" y="14746"/>
                  </a:cubicBezTo>
                  <a:cubicBezTo>
                    <a:pt x="16989" y="14746"/>
                    <a:pt x="17407" y="14672"/>
                    <a:pt x="17808" y="14523"/>
                  </a:cubicBezTo>
                  <a:cubicBezTo>
                    <a:pt x="18376" y="14325"/>
                    <a:pt x="18894" y="13977"/>
                    <a:pt x="19361" y="13506"/>
                  </a:cubicBezTo>
                  <a:cubicBezTo>
                    <a:pt x="20197" y="12663"/>
                    <a:pt x="20815" y="11572"/>
                    <a:pt x="21216" y="10183"/>
                  </a:cubicBezTo>
                  <a:cubicBezTo>
                    <a:pt x="21450" y="9340"/>
                    <a:pt x="21550" y="8447"/>
                    <a:pt x="21583" y="7555"/>
                  </a:cubicBezTo>
                  <a:cubicBezTo>
                    <a:pt x="21600" y="7158"/>
                    <a:pt x="21567" y="6786"/>
                    <a:pt x="21533" y="6389"/>
                  </a:cubicBezTo>
                  <a:close/>
                </a:path>
              </a:pathLst>
            </a:custGeom>
            <a:solidFill>
              <a:srgbClr val="FABE0D"/>
            </a:solidFill>
            <a:ln w="12700">
              <a:miter lim="400000"/>
            </a:ln>
          </p:spPr>
          <p:txBody>
            <a:bodyPr tIns="91439" bIns="91439" anchor="ctr"/>
            <a:p>
              <a:pPr defTabSz="914400">
                <a:defRPr sz="2200">
                  <a:latin typeface="+mj-lt"/>
                  <a:ea typeface="+mj-ea"/>
                  <a:cs typeface="+mj-cs"/>
                  <a:sym typeface="Helvetica"/>
                </a:defRPr>
              </a:pPr>
              <a:endParaRPr>
                <a:latin typeface="微软雅黑" panose="020B0503020204020204" charset="-122"/>
                <a:ea typeface="微软雅黑" panose="020B0503020204020204" charset="-122"/>
              </a:endParaRPr>
            </a:p>
          </p:txBody>
        </p:sp>
        <p:sp>
          <p:nvSpPr>
            <p:cNvPr id="35" name="形状"/>
            <p:cNvSpPr/>
            <p:nvPr>
              <p:custDataLst>
                <p:tags r:id="rId8"/>
              </p:custDataLst>
            </p:nvPr>
          </p:nvSpPr>
          <p:spPr>
            <a:xfrm>
              <a:off x="12808415" y="2777093"/>
              <a:ext cx="3418448" cy="5064695"/>
            </a:xfrm>
            <a:custGeom>
              <a:avLst/>
              <a:gdLst/>
              <a:ahLst/>
              <a:cxnLst>
                <a:cxn ang="0">
                  <a:pos x="wd2" y="hd2"/>
                </a:cxn>
                <a:cxn ang="5400000">
                  <a:pos x="wd2" y="hd2"/>
                </a:cxn>
                <a:cxn ang="10800000">
                  <a:pos x="wd2" y="hd2"/>
                </a:cxn>
                <a:cxn ang="16200000">
                  <a:pos x="wd2" y="hd2"/>
                </a:cxn>
              </a:cxnLst>
              <a:rect l="0" t="0" r="r" b="b"/>
              <a:pathLst>
                <a:path w="21543" h="21587" extrusionOk="0">
                  <a:moveTo>
                    <a:pt x="15137" y="21517"/>
                  </a:moveTo>
                  <a:cubicBezTo>
                    <a:pt x="16028" y="21466"/>
                    <a:pt x="16871" y="21283"/>
                    <a:pt x="17638" y="20982"/>
                  </a:cubicBezTo>
                  <a:cubicBezTo>
                    <a:pt x="19620" y="20265"/>
                    <a:pt x="20834" y="19146"/>
                    <a:pt x="21354" y="17677"/>
                  </a:cubicBezTo>
                  <a:cubicBezTo>
                    <a:pt x="21453" y="17410"/>
                    <a:pt x="21527" y="17126"/>
                    <a:pt x="21527" y="16859"/>
                  </a:cubicBezTo>
                  <a:cubicBezTo>
                    <a:pt x="21577" y="16108"/>
                    <a:pt x="21503" y="15357"/>
                    <a:pt x="21354" y="14606"/>
                  </a:cubicBezTo>
                  <a:cubicBezTo>
                    <a:pt x="21230" y="13855"/>
                    <a:pt x="21032" y="13120"/>
                    <a:pt x="20760" y="12386"/>
                  </a:cubicBezTo>
                  <a:cubicBezTo>
                    <a:pt x="20314" y="11201"/>
                    <a:pt x="19670" y="10049"/>
                    <a:pt x="18852" y="8947"/>
                  </a:cubicBezTo>
                  <a:cubicBezTo>
                    <a:pt x="18035" y="7862"/>
                    <a:pt x="17069" y="6844"/>
                    <a:pt x="15929" y="5892"/>
                  </a:cubicBezTo>
                  <a:cubicBezTo>
                    <a:pt x="14616" y="4791"/>
                    <a:pt x="13130" y="3806"/>
                    <a:pt x="11471" y="2955"/>
                  </a:cubicBezTo>
                  <a:cubicBezTo>
                    <a:pt x="9910" y="2170"/>
                    <a:pt x="8275" y="1502"/>
                    <a:pt x="6492" y="968"/>
                  </a:cubicBezTo>
                  <a:cubicBezTo>
                    <a:pt x="5278" y="601"/>
                    <a:pt x="4039" y="300"/>
                    <a:pt x="2751" y="67"/>
                  </a:cubicBezTo>
                  <a:cubicBezTo>
                    <a:pt x="2528" y="33"/>
                    <a:pt x="2330" y="0"/>
                    <a:pt x="2132" y="0"/>
                  </a:cubicBezTo>
                  <a:cubicBezTo>
                    <a:pt x="2231" y="83"/>
                    <a:pt x="2330" y="167"/>
                    <a:pt x="2454" y="250"/>
                  </a:cubicBezTo>
                  <a:cubicBezTo>
                    <a:pt x="3073" y="684"/>
                    <a:pt x="3594" y="1168"/>
                    <a:pt x="3990" y="1703"/>
                  </a:cubicBezTo>
                  <a:cubicBezTo>
                    <a:pt x="4436" y="2287"/>
                    <a:pt x="4733" y="2921"/>
                    <a:pt x="4882" y="3589"/>
                  </a:cubicBezTo>
                  <a:cubicBezTo>
                    <a:pt x="4981" y="4056"/>
                    <a:pt x="5005" y="4507"/>
                    <a:pt x="4931" y="4974"/>
                  </a:cubicBezTo>
                  <a:cubicBezTo>
                    <a:pt x="4882" y="5509"/>
                    <a:pt x="4683" y="6026"/>
                    <a:pt x="4411" y="6527"/>
                  </a:cubicBezTo>
                  <a:cubicBezTo>
                    <a:pt x="3965" y="7311"/>
                    <a:pt x="3296" y="7996"/>
                    <a:pt x="2454" y="8597"/>
                  </a:cubicBezTo>
                  <a:cubicBezTo>
                    <a:pt x="1810" y="9047"/>
                    <a:pt x="1092" y="9398"/>
                    <a:pt x="299" y="9698"/>
                  </a:cubicBezTo>
                  <a:cubicBezTo>
                    <a:pt x="225" y="9732"/>
                    <a:pt x="126" y="9765"/>
                    <a:pt x="27" y="9815"/>
                  </a:cubicBezTo>
                  <a:cubicBezTo>
                    <a:pt x="-23" y="9832"/>
                    <a:pt x="2" y="9865"/>
                    <a:pt x="51" y="9882"/>
                  </a:cubicBezTo>
                  <a:cubicBezTo>
                    <a:pt x="101" y="9899"/>
                    <a:pt x="150" y="9932"/>
                    <a:pt x="200" y="9949"/>
                  </a:cubicBezTo>
                  <a:cubicBezTo>
                    <a:pt x="1042" y="10166"/>
                    <a:pt x="1785" y="10483"/>
                    <a:pt x="2504" y="10817"/>
                  </a:cubicBezTo>
                  <a:cubicBezTo>
                    <a:pt x="3346" y="11234"/>
                    <a:pt x="4089" y="11751"/>
                    <a:pt x="4708" y="12319"/>
                  </a:cubicBezTo>
                  <a:cubicBezTo>
                    <a:pt x="5526" y="13053"/>
                    <a:pt x="6095" y="13871"/>
                    <a:pt x="6467" y="14773"/>
                  </a:cubicBezTo>
                  <a:cubicBezTo>
                    <a:pt x="6640" y="15240"/>
                    <a:pt x="6789" y="15724"/>
                    <a:pt x="6789" y="16225"/>
                  </a:cubicBezTo>
                  <a:cubicBezTo>
                    <a:pt x="6789" y="16325"/>
                    <a:pt x="6789" y="16442"/>
                    <a:pt x="6789" y="16559"/>
                  </a:cubicBezTo>
                  <a:cubicBezTo>
                    <a:pt x="6814" y="16993"/>
                    <a:pt x="6888" y="17394"/>
                    <a:pt x="7037" y="17811"/>
                  </a:cubicBezTo>
                  <a:cubicBezTo>
                    <a:pt x="7235" y="18362"/>
                    <a:pt x="7557" y="18879"/>
                    <a:pt x="8027" y="19347"/>
                  </a:cubicBezTo>
                  <a:cubicBezTo>
                    <a:pt x="8870" y="20181"/>
                    <a:pt x="9960" y="20815"/>
                    <a:pt x="11371" y="21199"/>
                  </a:cubicBezTo>
                  <a:cubicBezTo>
                    <a:pt x="12214" y="21433"/>
                    <a:pt x="13081" y="21550"/>
                    <a:pt x="13997" y="21583"/>
                  </a:cubicBezTo>
                  <a:cubicBezTo>
                    <a:pt x="14369" y="21600"/>
                    <a:pt x="14765" y="21550"/>
                    <a:pt x="15137" y="21517"/>
                  </a:cubicBezTo>
                  <a:close/>
                </a:path>
              </a:pathLst>
            </a:custGeom>
            <a:solidFill>
              <a:srgbClr val="328393"/>
            </a:solidFill>
            <a:ln w="12700">
              <a:miter lim="400000"/>
            </a:ln>
          </p:spPr>
          <p:txBody>
            <a:bodyPr tIns="91439" bIns="91439" anchor="ctr"/>
            <a:p>
              <a:pPr defTabSz="914400">
                <a:defRPr sz="2200">
                  <a:latin typeface="+mj-lt"/>
                  <a:ea typeface="+mj-ea"/>
                  <a:cs typeface="+mj-cs"/>
                  <a:sym typeface="Helvetica"/>
                </a:defRPr>
              </a:pPr>
              <a:endParaRPr>
                <a:latin typeface="微软雅黑" panose="020B0503020204020204" charset="-122"/>
                <a:ea typeface="微软雅黑" panose="020B0503020204020204" charset="-122"/>
              </a:endParaRPr>
            </a:p>
          </p:txBody>
        </p:sp>
        <p:sp>
          <p:nvSpPr>
            <p:cNvPr id="37" name="形状"/>
            <p:cNvSpPr/>
            <p:nvPr>
              <p:custDataLst>
                <p:tags r:id="rId9"/>
              </p:custDataLst>
            </p:nvPr>
          </p:nvSpPr>
          <p:spPr>
            <a:xfrm>
              <a:off x="11034227" y="7260082"/>
              <a:ext cx="5078039" cy="3408990"/>
            </a:xfrm>
            <a:custGeom>
              <a:avLst/>
              <a:gdLst/>
              <a:ahLst/>
              <a:cxnLst>
                <a:cxn ang="0">
                  <a:pos x="wd2" y="hd2"/>
                </a:cxn>
                <a:cxn ang="5400000">
                  <a:pos x="wd2" y="hd2"/>
                </a:cxn>
                <a:cxn ang="10800000">
                  <a:pos x="wd2" y="hd2"/>
                </a:cxn>
                <a:cxn ang="16200000">
                  <a:pos x="wd2" y="hd2"/>
                </a:cxn>
              </a:cxnLst>
              <a:rect l="0" t="0" r="r" b="b"/>
              <a:pathLst>
                <a:path w="21587" h="21568" extrusionOk="0">
                  <a:moveTo>
                    <a:pt x="54" y="15165"/>
                  </a:moveTo>
                  <a:cubicBezTo>
                    <a:pt x="121" y="16058"/>
                    <a:pt x="304" y="16876"/>
                    <a:pt x="588" y="17645"/>
                  </a:cubicBezTo>
                  <a:cubicBezTo>
                    <a:pt x="1322" y="19629"/>
                    <a:pt x="2441" y="20869"/>
                    <a:pt x="3910" y="21390"/>
                  </a:cubicBezTo>
                  <a:cubicBezTo>
                    <a:pt x="4177" y="21464"/>
                    <a:pt x="4444" y="21538"/>
                    <a:pt x="4728" y="21563"/>
                  </a:cubicBezTo>
                  <a:cubicBezTo>
                    <a:pt x="5479" y="21588"/>
                    <a:pt x="6230" y="21514"/>
                    <a:pt x="6981" y="21390"/>
                  </a:cubicBezTo>
                  <a:cubicBezTo>
                    <a:pt x="7732" y="21241"/>
                    <a:pt x="8467" y="21042"/>
                    <a:pt x="9185" y="20770"/>
                  </a:cubicBezTo>
                  <a:cubicBezTo>
                    <a:pt x="10386" y="20323"/>
                    <a:pt x="11538" y="19678"/>
                    <a:pt x="12640" y="18860"/>
                  </a:cubicBezTo>
                  <a:cubicBezTo>
                    <a:pt x="13725" y="18042"/>
                    <a:pt x="14743" y="17075"/>
                    <a:pt x="15695" y="15934"/>
                  </a:cubicBezTo>
                  <a:cubicBezTo>
                    <a:pt x="16796" y="14619"/>
                    <a:pt x="17764" y="13132"/>
                    <a:pt x="18616" y="11470"/>
                  </a:cubicBezTo>
                  <a:cubicBezTo>
                    <a:pt x="19417" y="9932"/>
                    <a:pt x="20085" y="8271"/>
                    <a:pt x="20619" y="6510"/>
                  </a:cubicBezTo>
                  <a:cubicBezTo>
                    <a:pt x="20969" y="5270"/>
                    <a:pt x="21287" y="4030"/>
                    <a:pt x="21520" y="2741"/>
                  </a:cubicBezTo>
                  <a:cubicBezTo>
                    <a:pt x="21554" y="2542"/>
                    <a:pt x="21587" y="2344"/>
                    <a:pt x="21587" y="2121"/>
                  </a:cubicBezTo>
                  <a:cubicBezTo>
                    <a:pt x="21504" y="2245"/>
                    <a:pt x="21403" y="2344"/>
                    <a:pt x="21320" y="2443"/>
                  </a:cubicBezTo>
                  <a:cubicBezTo>
                    <a:pt x="20903" y="3063"/>
                    <a:pt x="20419" y="3584"/>
                    <a:pt x="19884" y="3981"/>
                  </a:cubicBezTo>
                  <a:cubicBezTo>
                    <a:pt x="19283" y="4427"/>
                    <a:pt x="18666" y="4725"/>
                    <a:pt x="17998" y="4873"/>
                  </a:cubicBezTo>
                  <a:cubicBezTo>
                    <a:pt x="17531" y="4997"/>
                    <a:pt x="17080" y="4997"/>
                    <a:pt x="16613" y="4948"/>
                  </a:cubicBezTo>
                  <a:cubicBezTo>
                    <a:pt x="16078" y="4873"/>
                    <a:pt x="15561" y="4675"/>
                    <a:pt x="15060" y="4402"/>
                  </a:cubicBezTo>
                  <a:cubicBezTo>
                    <a:pt x="14276" y="3956"/>
                    <a:pt x="13591" y="3311"/>
                    <a:pt x="12990" y="2443"/>
                  </a:cubicBezTo>
                  <a:cubicBezTo>
                    <a:pt x="12540" y="1823"/>
                    <a:pt x="12189" y="1079"/>
                    <a:pt x="11889" y="310"/>
                  </a:cubicBezTo>
                  <a:cubicBezTo>
                    <a:pt x="11855" y="211"/>
                    <a:pt x="11805" y="112"/>
                    <a:pt x="11772" y="38"/>
                  </a:cubicBezTo>
                  <a:cubicBezTo>
                    <a:pt x="11755" y="-12"/>
                    <a:pt x="11722" y="-12"/>
                    <a:pt x="11705" y="38"/>
                  </a:cubicBezTo>
                  <a:cubicBezTo>
                    <a:pt x="11688" y="87"/>
                    <a:pt x="11655" y="137"/>
                    <a:pt x="11638" y="211"/>
                  </a:cubicBezTo>
                  <a:cubicBezTo>
                    <a:pt x="11421" y="1030"/>
                    <a:pt x="11104" y="1774"/>
                    <a:pt x="10770" y="2493"/>
                  </a:cubicBezTo>
                  <a:cubicBezTo>
                    <a:pt x="10353" y="3361"/>
                    <a:pt x="9836" y="4080"/>
                    <a:pt x="9268" y="4725"/>
                  </a:cubicBezTo>
                  <a:cubicBezTo>
                    <a:pt x="8534" y="5543"/>
                    <a:pt x="7699" y="6113"/>
                    <a:pt x="6814" y="6461"/>
                  </a:cubicBezTo>
                  <a:cubicBezTo>
                    <a:pt x="6347" y="6659"/>
                    <a:pt x="5863" y="6783"/>
                    <a:pt x="5362" y="6783"/>
                  </a:cubicBezTo>
                  <a:cubicBezTo>
                    <a:pt x="5245" y="6808"/>
                    <a:pt x="5128" y="6808"/>
                    <a:pt x="5011" y="6808"/>
                  </a:cubicBezTo>
                  <a:cubicBezTo>
                    <a:pt x="4594" y="6808"/>
                    <a:pt x="4177" y="6907"/>
                    <a:pt x="3776" y="7031"/>
                  </a:cubicBezTo>
                  <a:cubicBezTo>
                    <a:pt x="3225" y="7229"/>
                    <a:pt x="2708" y="7577"/>
                    <a:pt x="2240" y="8048"/>
                  </a:cubicBezTo>
                  <a:cubicBezTo>
                    <a:pt x="1406" y="8891"/>
                    <a:pt x="772" y="9982"/>
                    <a:pt x="388" y="11371"/>
                  </a:cubicBezTo>
                  <a:cubicBezTo>
                    <a:pt x="154" y="12214"/>
                    <a:pt x="37" y="13107"/>
                    <a:pt x="4" y="13999"/>
                  </a:cubicBezTo>
                  <a:cubicBezTo>
                    <a:pt x="-13" y="14396"/>
                    <a:pt x="37" y="14768"/>
                    <a:pt x="54" y="15165"/>
                  </a:cubicBezTo>
                  <a:close/>
                </a:path>
              </a:pathLst>
            </a:custGeom>
            <a:solidFill>
              <a:srgbClr val="215B71"/>
            </a:solidFill>
            <a:ln w="12700">
              <a:miter lim="400000"/>
            </a:ln>
          </p:spPr>
          <p:txBody>
            <a:bodyPr tIns="91439" bIns="91439" anchor="ctr"/>
            <a:p>
              <a:pPr defTabSz="914400">
                <a:defRPr sz="2200">
                  <a:latin typeface="+mj-lt"/>
                  <a:ea typeface="+mj-ea"/>
                  <a:cs typeface="+mj-cs"/>
                  <a:sym typeface="Helvetica"/>
                </a:defRPr>
              </a:pPr>
              <a:endParaRPr>
                <a:latin typeface="微软雅黑" panose="020B0503020204020204" charset="-122"/>
                <a:ea typeface="微软雅黑" panose="020B0503020204020204" charset="-122"/>
              </a:endParaRPr>
            </a:p>
          </p:txBody>
        </p:sp>
        <p:sp>
          <p:nvSpPr>
            <p:cNvPr id="39" name="形状"/>
            <p:cNvSpPr/>
            <p:nvPr>
              <p:custDataLst>
                <p:tags r:id="rId10"/>
              </p:custDataLst>
            </p:nvPr>
          </p:nvSpPr>
          <p:spPr>
            <a:xfrm>
              <a:off x="8180268" y="5500857"/>
              <a:ext cx="3408994" cy="5064694"/>
            </a:xfrm>
            <a:custGeom>
              <a:avLst/>
              <a:gdLst/>
              <a:ahLst/>
              <a:cxnLst>
                <a:cxn ang="0">
                  <a:pos x="wd2" y="hd2"/>
                </a:cxn>
                <a:cxn ang="5400000">
                  <a:pos x="wd2" y="hd2"/>
                </a:cxn>
                <a:cxn ang="10800000">
                  <a:pos x="wd2" y="hd2"/>
                </a:cxn>
                <a:cxn ang="16200000">
                  <a:pos x="wd2" y="hd2"/>
                </a:cxn>
              </a:cxnLst>
              <a:rect l="0" t="0" r="r" b="b"/>
              <a:pathLst>
                <a:path w="21568" h="21587" extrusionOk="0">
                  <a:moveTo>
                    <a:pt x="6403" y="70"/>
                  </a:moveTo>
                  <a:cubicBezTo>
                    <a:pt x="5510" y="121"/>
                    <a:pt x="4692" y="304"/>
                    <a:pt x="3898" y="605"/>
                  </a:cubicBezTo>
                  <a:cubicBezTo>
                    <a:pt x="1939" y="1322"/>
                    <a:pt x="699" y="2441"/>
                    <a:pt x="178" y="3910"/>
                  </a:cubicBezTo>
                  <a:cubicBezTo>
                    <a:pt x="79" y="4177"/>
                    <a:pt x="30" y="4461"/>
                    <a:pt x="5" y="4728"/>
                  </a:cubicBezTo>
                  <a:cubicBezTo>
                    <a:pt x="-20" y="5479"/>
                    <a:pt x="54" y="6230"/>
                    <a:pt x="178" y="6981"/>
                  </a:cubicBezTo>
                  <a:cubicBezTo>
                    <a:pt x="302" y="7732"/>
                    <a:pt x="526" y="8467"/>
                    <a:pt x="798" y="9201"/>
                  </a:cubicBezTo>
                  <a:cubicBezTo>
                    <a:pt x="1245" y="10386"/>
                    <a:pt x="1890" y="11538"/>
                    <a:pt x="2708" y="12640"/>
                  </a:cubicBezTo>
                  <a:cubicBezTo>
                    <a:pt x="3526" y="13725"/>
                    <a:pt x="4493" y="14743"/>
                    <a:pt x="5634" y="15695"/>
                  </a:cubicBezTo>
                  <a:cubicBezTo>
                    <a:pt x="6949" y="16796"/>
                    <a:pt x="8412" y="17781"/>
                    <a:pt x="10098" y="18632"/>
                  </a:cubicBezTo>
                  <a:cubicBezTo>
                    <a:pt x="11636" y="19417"/>
                    <a:pt x="13297" y="20085"/>
                    <a:pt x="15058" y="20619"/>
                  </a:cubicBezTo>
                  <a:cubicBezTo>
                    <a:pt x="16273" y="20986"/>
                    <a:pt x="17538" y="21287"/>
                    <a:pt x="18827" y="21520"/>
                  </a:cubicBezTo>
                  <a:cubicBezTo>
                    <a:pt x="19026" y="21554"/>
                    <a:pt x="19224" y="21587"/>
                    <a:pt x="19447" y="21587"/>
                  </a:cubicBezTo>
                  <a:cubicBezTo>
                    <a:pt x="19323" y="21504"/>
                    <a:pt x="19224" y="21420"/>
                    <a:pt x="19100" y="21337"/>
                  </a:cubicBezTo>
                  <a:cubicBezTo>
                    <a:pt x="18505" y="20903"/>
                    <a:pt x="17984" y="20419"/>
                    <a:pt x="17587" y="19884"/>
                  </a:cubicBezTo>
                  <a:cubicBezTo>
                    <a:pt x="17116" y="19300"/>
                    <a:pt x="16843" y="18666"/>
                    <a:pt x="16695" y="17998"/>
                  </a:cubicBezTo>
                  <a:cubicBezTo>
                    <a:pt x="16571" y="17531"/>
                    <a:pt x="16571" y="17080"/>
                    <a:pt x="16620" y="16613"/>
                  </a:cubicBezTo>
                  <a:cubicBezTo>
                    <a:pt x="16695" y="16078"/>
                    <a:pt x="16893" y="15561"/>
                    <a:pt x="17166" y="15060"/>
                  </a:cubicBezTo>
                  <a:cubicBezTo>
                    <a:pt x="17612" y="14276"/>
                    <a:pt x="18257" y="13591"/>
                    <a:pt x="19125" y="12990"/>
                  </a:cubicBezTo>
                  <a:cubicBezTo>
                    <a:pt x="19745" y="12540"/>
                    <a:pt x="20464" y="12189"/>
                    <a:pt x="21258" y="11889"/>
                  </a:cubicBezTo>
                  <a:cubicBezTo>
                    <a:pt x="21357" y="11855"/>
                    <a:pt x="21456" y="11822"/>
                    <a:pt x="21530" y="11772"/>
                  </a:cubicBezTo>
                  <a:cubicBezTo>
                    <a:pt x="21580" y="11755"/>
                    <a:pt x="21580" y="11722"/>
                    <a:pt x="21530" y="11705"/>
                  </a:cubicBezTo>
                  <a:cubicBezTo>
                    <a:pt x="21481" y="11688"/>
                    <a:pt x="21431" y="11655"/>
                    <a:pt x="21357" y="11638"/>
                  </a:cubicBezTo>
                  <a:cubicBezTo>
                    <a:pt x="20538" y="11438"/>
                    <a:pt x="19794" y="11121"/>
                    <a:pt x="19075" y="10770"/>
                  </a:cubicBezTo>
                  <a:cubicBezTo>
                    <a:pt x="18207" y="10353"/>
                    <a:pt x="17488" y="9836"/>
                    <a:pt x="16843" y="9268"/>
                  </a:cubicBezTo>
                  <a:cubicBezTo>
                    <a:pt x="16025" y="8534"/>
                    <a:pt x="15455" y="7716"/>
                    <a:pt x="15107" y="6814"/>
                  </a:cubicBezTo>
                  <a:cubicBezTo>
                    <a:pt x="14909" y="6347"/>
                    <a:pt x="14785" y="5863"/>
                    <a:pt x="14760" y="5362"/>
                  </a:cubicBezTo>
                  <a:cubicBezTo>
                    <a:pt x="14760" y="5262"/>
                    <a:pt x="14760" y="5145"/>
                    <a:pt x="14760" y="5028"/>
                  </a:cubicBezTo>
                  <a:cubicBezTo>
                    <a:pt x="14735" y="4611"/>
                    <a:pt x="14661" y="4193"/>
                    <a:pt x="14512" y="3776"/>
                  </a:cubicBezTo>
                  <a:cubicBezTo>
                    <a:pt x="14314" y="3225"/>
                    <a:pt x="13991" y="2708"/>
                    <a:pt x="13520" y="2240"/>
                  </a:cubicBezTo>
                  <a:cubicBezTo>
                    <a:pt x="12677" y="1406"/>
                    <a:pt x="11586" y="772"/>
                    <a:pt x="10197" y="388"/>
                  </a:cubicBezTo>
                  <a:cubicBezTo>
                    <a:pt x="9354" y="154"/>
                    <a:pt x="8461" y="37"/>
                    <a:pt x="7569" y="4"/>
                  </a:cubicBezTo>
                  <a:cubicBezTo>
                    <a:pt x="7172" y="-13"/>
                    <a:pt x="6800" y="37"/>
                    <a:pt x="6403" y="70"/>
                  </a:cubicBezTo>
                  <a:close/>
                </a:path>
              </a:pathLst>
            </a:custGeom>
            <a:solidFill>
              <a:srgbClr val="FCCD4E"/>
            </a:solidFill>
            <a:ln w="12700">
              <a:miter lim="400000"/>
            </a:ln>
          </p:spPr>
          <p:txBody>
            <a:bodyPr tIns="91439" bIns="91439" anchor="ctr"/>
            <a:p>
              <a:pPr defTabSz="914400">
                <a:defRPr sz="2200">
                  <a:latin typeface="+mj-lt"/>
                  <a:ea typeface="+mj-ea"/>
                  <a:cs typeface="+mj-cs"/>
                  <a:sym typeface="Helvetica"/>
                </a:defRPr>
              </a:pPr>
              <a:endParaRPr>
                <a:latin typeface="微软雅黑" panose="020B0503020204020204" charset="-122"/>
                <a:ea typeface="微软雅黑" panose="020B0503020204020204" charset="-122"/>
              </a:endParaRPr>
            </a:p>
          </p:txBody>
        </p:sp>
      </p:grpSp>
      <p:sp>
        <p:nvSpPr>
          <p:cNvPr id="30" name="矩形 29"/>
          <p:cNvSpPr/>
          <p:nvPr>
            <p:custDataLst>
              <p:tags r:id="rId11"/>
            </p:custDataLst>
          </p:nvPr>
        </p:nvSpPr>
        <p:spPr>
          <a:xfrm>
            <a:off x="2578908" y="10143294"/>
            <a:ext cx="18809162" cy="1827483"/>
          </a:xfrm>
          <a:prstGeom prst="rect">
            <a:avLst/>
          </a:prstGeom>
          <a:solidFill>
            <a:schemeClr val="bg1">
              <a:lumMod val="95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sp>
        <p:nvSpPr>
          <p:cNvPr id="31" name="Freeform 57"/>
          <p:cNvSpPr>
            <a:spLocks noEditPoints="1"/>
          </p:cNvSpPr>
          <p:nvPr>
            <p:custDataLst>
              <p:tags r:id="rId12"/>
            </p:custDataLst>
          </p:nvPr>
        </p:nvSpPr>
        <p:spPr bwMode="auto">
          <a:xfrm>
            <a:off x="10044841" y="3385719"/>
            <a:ext cx="670068" cy="594031"/>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tx1"/>
          </a:solidFill>
          <a:ln w="9525">
            <a:noFill/>
            <a:round/>
          </a:ln>
        </p:spPr>
        <p:txBody>
          <a:bodyPr vert="horz" wrap="square" lIns="243840" tIns="121920" rIns="243840" bIns="121920" numCol="1" anchor="t" anchorCtr="0" compatLnSpc="1"/>
          <a:p>
            <a:endParaRPr lang="en-US" sz="6400">
              <a:latin typeface="微软雅黑" panose="020B0503020204020204" charset="-122"/>
              <a:ea typeface="微软雅黑" panose="020B0503020204020204" charset="-122"/>
              <a:sym typeface="微软雅黑" panose="020B0503020204020204" charset="-122"/>
            </a:endParaRPr>
          </a:p>
        </p:txBody>
      </p:sp>
      <p:sp>
        <p:nvSpPr>
          <p:cNvPr id="32" name="Freeform 137"/>
          <p:cNvSpPr>
            <a:spLocks noEditPoints="1"/>
          </p:cNvSpPr>
          <p:nvPr>
            <p:custDataLst>
              <p:tags r:id="rId13"/>
            </p:custDataLst>
          </p:nvPr>
        </p:nvSpPr>
        <p:spPr bwMode="auto">
          <a:xfrm>
            <a:off x="8972628" y="6220949"/>
            <a:ext cx="712838" cy="651060"/>
          </a:xfrm>
          <a:custGeom>
            <a:avLst/>
            <a:gdLst/>
            <a:ahLst/>
            <a:cxnLst>
              <a:cxn ang="0">
                <a:pos x="68" y="56"/>
              </a:cxn>
              <a:cxn ang="0">
                <a:pos x="68" y="60"/>
              </a:cxn>
              <a:cxn ang="0">
                <a:pos x="64" y="63"/>
              </a:cxn>
              <a:cxn ang="0">
                <a:pos x="5" y="63"/>
              </a:cxn>
              <a:cxn ang="0">
                <a:pos x="1" y="60"/>
              </a:cxn>
              <a:cxn ang="0">
                <a:pos x="1" y="56"/>
              </a:cxn>
              <a:cxn ang="0">
                <a:pos x="30" y="2"/>
              </a:cxn>
              <a:cxn ang="0">
                <a:pos x="34" y="0"/>
              </a:cxn>
              <a:cxn ang="0">
                <a:pos x="39" y="2"/>
              </a:cxn>
              <a:cxn ang="0">
                <a:pos x="68" y="56"/>
              </a:cxn>
              <a:cxn ang="0">
                <a:pos x="40" y="20"/>
              </a:cxn>
              <a:cxn ang="0">
                <a:pos x="40" y="20"/>
              </a:cxn>
              <a:cxn ang="0">
                <a:pos x="39" y="19"/>
              </a:cxn>
              <a:cxn ang="0">
                <a:pos x="30" y="19"/>
              </a:cxn>
              <a:cxn ang="0">
                <a:pos x="29" y="20"/>
              </a:cxn>
              <a:cxn ang="0">
                <a:pos x="29" y="20"/>
              </a:cxn>
              <a:cxn ang="0">
                <a:pos x="30" y="38"/>
              </a:cxn>
              <a:cxn ang="0">
                <a:pos x="31" y="39"/>
              </a:cxn>
              <a:cxn ang="0">
                <a:pos x="38" y="39"/>
              </a:cxn>
              <a:cxn ang="0">
                <a:pos x="39" y="38"/>
              </a:cxn>
              <a:cxn ang="0">
                <a:pos x="40" y="20"/>
              </a:cxn>
              <a:cxn ang="0">
                <a:pos x="39" y="45"/>
              </a:cxn>
              <a:cxn ang="0">
                <a:pos x="38" y="43"/>
              </a:cxn>
              <a:cxn ang="0">
                <a:pos x="31" y="43"/>
              </a:cxn>
              <a:cxn ang="0">
                <a:pos x="30" y="45"/>
              </a:cxn>
              <a:cxn ang="0">
                <a:pos x="30" y="52"/>
              </a:cxn>
              <a:cxn ang="0">
                <a:pos x="31" y="53"/>
              </a:cxn>
              <a:cxn ang="0">
                <a:pos x="38" y="53"/>
              </a:cxn>
              <a:cxn ang="0">
                <a:pos x="39" y="52"/>
              </a:cxn>
              <a:cxn ang="0">
                <a:pos x="39" y="45"/>
              </a:cxn>
            </a:cxnLst>
            <a:rect l="0" t="0" r="r" b="b"/>
            <a:pathLst>
              <a:path w="69" h="63">
                <a:moveTo>
                  <a:pt x="68" y="56"/>
                </a:moveTo>
                <a:cubicBezTo>
                  <a:pt x="69" y="57"/>
                  <a:pt x="69" y="59"/>
                  <a:pt x="68" y="60"/>
                </a:cubicBezTo>
                <a:cubicBezTo>
                  <a:pt x="67" y="62"/>
                  <a:pt x="65" y="63"/>
                  <a:pt x="64" y="63"/>
                </a:cubicBezTo>
                <a:cubicBezTo>
                  <a:pt x="5" y="63"/>
                  <a:pt x="5" y="63"/>
                  <a:pt x="5" y="63"/>
                </a:cubicBezTo>
                <a:cubicBezTo>
                  <a:pt x="4" y="63"/>
                  <a:pt x="2" y="62"/>
                  <a:pt x="1" y="60"/>
                </a:cubicBezTo>
                <a:cubicBezTo>
                  <a:pt x="0" y="59"/>
                  <a:pt x="0" y="57"/>
                  <a:pt x="1" y="56"/>
                </a:cubicBezTo>
                <a:cubicBezTo>
                  <a:pt x="30" y="2"/>
                  <a:pt x="30" y="2"/>
                  <a:pt x="30" y="2"/>
                </a:cubicBezTo>
                <a:cubicBezTo>
                  <a:pt x="31" y="1"/>
                  <a:pt x="33" y="0"/>
                  <a:pt x="34" y="0"/>
                </a:cubicBezTo>
                <a:cubicBezTo>
                  <a:pt x="36" y="0"/>
                  <a:pt x="38" y="1"/>
                  <a:pt x="39" y="2"/>
                </a:cubicBezTo>
                <a:lnTo>
                  <a:pt x="68" y="56"/>
                </a:lnTo>
                <a:close/>
                <a:moveTo>
                  <a:pt x="40" y="20"/>
                </a:moveTo>
                <a:cubicBezTo>
                  <a:pt x="40" y="20"/>
                  <a:pt x="40" y="20"/>
                  <a:pt x="40" y="20"/>
                </a:cubicBezTo>
                <a:cubicBezTo>
                  <a:pt x="39" y="19"/>
                  <a:pt x="39" y="19"/>
                  <a:pt x="39" y="19"/>
                </a:cubicBezTo>
                <a:cubicBezTo>
                  <a:pt x="30" y="19"/>
                  <a:pt x="30" y="19"/>
                  <a:pt x="30" y="19"/>
                </a:cubicBezTo>
                <a:cubicBezTo>
                  <a:pt x="30" y="19"/>
                  <a:pt x="30" y="19"/>
                  <a:pt x="29" y="20"/>
                </a:cubicBezTo>
                <a:cubicBezTo>
                  <a:pt x="29" y="20"/>
                  <a:pt x="29" y="20"/>
                  <a:pt x="29" y="20"/>
                </a:cubicBezTo>
                <a:cubicBezTo>
                  <a:pt x="30" y="38"/>
                  <a:pt x="30" y="38"/>
                  <a:pt x="30" y="38"/>
                </a:cubicBezTo>
                <a:cubicBezTo>
                  <a:pt x="30" y="38"/>
                  <a:pt x="30" y="39"/>
                  <a:pt x="31" y="39"/>
                </a:cubicBezTo>
                <a:cubicBezTo>
                  <a:pt x="38" y="39"/>
                  <a:pt x="38" y="39"/>
                  <a:pt x="38" y="39"/>
                </a:cubicBezTo>
                <a:cubicBezTo>
                  <a:pt x="39" y="39"/>
                  <a:pt x="39" y="38"/>
                  <a:pt x="39" y="38"/>
                </a:cubicBezTo>
                <a:lnTo>
                  <a:pt x="40" y="20"/>
                </a:lnTo>
                <a:close/>
                <a:moveTo>
                  <a:pt x="39" y="45"/>
                </a:moveTo>
                <a:cubicBezTo>
                  <a:pt x="39" y="44"/>
                  <a:pt x="39" y="43"/>
                  <a:pt x="38" y="43"/>
                </a:cubicBezTo>
                <a:cubicBezTo>
                  <a:pt x="31" y="43"/>
                  <a:pt x="31" y="43"/>
                  <a:pt x="31" y="43"/>
                </a:cubicBezTo>
                <a:cubicBezTo>
                  <a:pt x="30" y="43"/>
                  <a:pt x="30" y="44"/>
                  <a:pt x="30" y="45"/>
                </a:cubicBezTo>
                <a:cubicBezTo>
                  <a:pt x="30" y="52"/>
                  <a:pt x="30" y="52"/>
                  <a:pt x="30" y="52"/>
                </a:cubicBezTo>
                <a:cubicBezTo>
                  <a:pt x="30" y="53"/>
                  <a:pt x="30" y="53"/>
                  <a:pt x="31" y="53"/>
                </a:cubicBezTo>
                <a:cubicBezTo>
                  <a:pt x="38" y="53"/>
                  <a:pt x="38" y="53"/>
                  <a:pt x="38" y="53"/>
                </a:cubicBezTo>
                <a:cubicBezTo>
                  <a:pt x="39" y="53"/>
                  <a:pt x="39" y="53"/>
                  <a:pt x="39" y="52"/>
                </a:cubicBezTo>
                <a:lnTo>
                  <a:pt x="39" y="45"/>
                </a:lnTo>
                <a:close/>
              </a:path>
            </a:pathLst>
          </a:custGeom>
          <a:solidFill>
            <a:schemeClr val="tx1"/>
          </a:solidFill>
          <a:ln w="9525">
            <a:noFill/>
            <a:round/>
          </a:ln>
        </p:spPr>
        <p:txBody>
          <a:bodyPr vert="horz" wrap="square" lIns="243840" tIns="121920" rIns="243840" bIns="121920" numCol="1" anchor="t" anchorCtr="0" compatLnSpc="1"/>
          <a:p>
            <a:endParaRPr lang="en-US" sz="6400">
              <a:latin typeface="微软雅黑" panose="020B0503020204020204" charset="-122"/>
              <a:ea typeface="微软雅黑" panose="020B0503020204020204" charset="-122"/>
              <a:sym typeface="微软雅黑" panose="020B0503020204020204" charset="-122"/>
            </a:endParaRPr>
          </a:p>
        </p:txBody>
      </p:sp>
      <p:sp>
        <p:nvSpPr>
          <p:cNvPr id="34" name="Freeform 207"/>
          <p:cNvSpPr>
            <a:spLocks noEditPoints="1"/>
          </p:cNvSpPr>
          <p:nvPr>
            <p:custDataLst>
              <p:tags r:id="rId14"/>
            </p:custDataLst>
          </p:nvPr>
        </p:nvSpPr>
        <p:spPr bwMode="auto">
          <a:xfrm>
            <a:off x="13401283" y="4516657"/>
            <a:ext cx="603535" cy="508491"/>
          </a:xfrm>
          <a:custGeom>
            <a:avLst/>
            <a:gdLst/>
            <a:ahLst/>
            <a:cxnLst>
              <a:cxn ang="0">
                <a:pos x="59" y="43"/>
              </a:cxn>
              <a:cxn ang="0">
                <a:pos x="53" y="49"/>
              </a:cxn>
              <a:cxn ang="0">
                <a:pos x="7" y="49"/>
              </a:cxn>
              <a:cxn ang="0">
                <a:pos x="0" y="43"/>
              </a:cxn>
              <a:cxn ang="0">
                <a:pos x="0" y="31"/>
              </a:cxn>
              <a:cxn ang="0">
                <a:pos x="1" y="28"/>
              </a:cxn>
              <a:cxn ang="0">
                <a:pos x="9" y="5"/>
              </a:cxn>
              <a:cxn ang="0">
                <a:pos x="15" y="0"/>
              </a:cxn>
              <a:cxn ang="0">
                <a:pos x="44" y="0"/>
              </a:cxn>
              <a:cxn ang="0">
                <a:pos x="51" y="5"/>
              </a:cxn>
              <a:cxn ang="0">
                <a:pos x="58" y="28"/>
              </a:cxn>
              <a:cxn ang="0">
                <a:pos x="59" y="31"/>
              </a:cxn>
              <a:cxn ang="0">
                <a:pos x="59" y="43"/>
              </a:cxn>
              <a:cxn ang="0">
                <a:pos x="54" y="31"/>
              </a:cxn>
              <a:cxn ang="0">
                <a:pos x="53" y="30"/>
              </a:cxn>
              <a:cxn ang="0">
                <a:pos x="7" y="30"/>
              </a:cxn>
              <a:cxn ang="0">
                <a:pos x="5" y="31"/>
              </a:cxn>
              <a:cxn ang="0">
                <a:pos x="5" y="43"/>
              </a:cxn>
              <a:cxn ang="0">
                <a:pos x="7" y="44"/>
              </a:cxn>
              <a:cxn ang="0">
                <a:pos x="53" y="44"/>
              </a:cxn>
              <a:cxn ang="0">
                <a:pos x="54" y="43"/>
              </a:cxn>
              <a:cxn ang="0">
                <a:pos x="54" y="31"/>
              </a:cxn>
              <a:cxn ang="0">
                <a:pos x="52" y="25"/>
              </a:cxn>
              <a:cxn ang="0">
                <a:pos x="46" y="6"/>
              </a:cxn>
              <a:cxn ang="0">
                <a:pos x="44" y="5"/>
              </a:cxn>
              <a:cxn ang="0">
                <a:pos x="15" y="5"/>
              </a:cxn>
              <a:cxn ang="0">
                <a:pos x="13" y="6"/>
              </a:cxn>
              <a:cxn ang="0">
                <a:pos x="7" y="25"/>
              </a:cxn>
              <a:cxn ang="0">
                <a:pos x="52" y="25"/>
              </a:cxn>
              <a:cxn ang="0">
                <a:pos x="37" y="40"/>
              </a:cxn>
              <a:cxn ang="0">
                <a:pos x="34" y="37"/>
              </a:cxn>
              <a:cxn ang="0">
                <a:pos x="37" y="34"/>
              </a:cxn>
              <a:cxn ang="0">
                <a:pos x="40" y="37"/>
              </a:cxn>
              <a:cxn ang="0">
                <a:pos x="37" y="40"/>
              </a:cxn>
              <a:cxn ang="0">
                <a:pos x="47" y="40"/>
              </a:cxn>
              <a:cxn ang="0">
                <a:pos x="44" y="37"/>
              </a:cxn>
              <a:cxn ang="0">
                <a:pos x="47" y="34"/>
              </a:cxn>
              <a:cxn ang="0">
                <a:pos x="50" y="37"/>
              </a:cxn>
              <a:cxn ang="0">
                <a:pos x="47" y="40"/>
              </a:cxn>
            </a:cxnLst>
            <a:rect l="0" t="0" r="r" b="b"/>
            <a:pathLst>
              <a:path w="59" h="49">
                <a:moveTo>
                  <a:pt x="59" y="43"/>
                </a:moveTo>
                <a:cubicBezTo>
                  <a:pt x="59" y="46"/>
                  <a:pt x="56" y="49"/>
                  <a:pt x="53" y="49"/>
                </a:cubicBezTo>
                <a:cubicBezTo>
                  <a:pt x="7" y="49"/>
                  <a:pt x="7" y="49"/>
                  <a:pt x="7" y="49"/>
                </a:cubicBezTo>
                <a:cubicBezTo>
                  <a:pt x="3" y="49"/>
                  <a:pt x="0" y="46"/>
                  <a:pt x="0" y="43"/>
                </a:cubicBezTo>
                <a:cubicBezTo>
                  <a:pt x="0" y="31"/>
                  <a:pt x="0" y="31"/>
                  <a:pt x="0" y="31"/>
                </a:cubicBezTo>
                <a:cubicBezTo>
                  <a:pt x="0" y="30"/>
                  <a:pt x="1" y="29"/>
                  <a:pt x="1" y="28"/>
                </a:cubicBezTo>
                <a:cubicBezTo>
                  <a:pt x="9" y="5"/>
                  <a:pt x="9" y="5"/>
                  <a:pt x="9" y="5"/>
                </a:cubicBezTo>
                <a:cubicBezTo>
                  <a:pt x="9" y="2"/>
                  <a:pt x="12" y="0"/>
                  <a:pt x="15" y="0"/>
                </a:cubicBezTo>
                <a:cubicBezTo>
                  <a:pt x="44" y="0"/>
                  <a:pt x="44" y="0"/>
                  <a:pt x="44" y="0"/>
                </a:cubicBezTo>
                <a:cubicBezTo>
                  <a:pt x="47" y="0"/>
                  <a:pt x="50" y="2"/>
                  <a:pt x="51" y="5"/>
                </a:cubicBezTo>
                <a:cubicBezTo>
                  <a:pt x="58" y="28"/>
                  <a:pt x="58" y="28"/>
                  <a:pt x="58" y="28"/>
                </a:cubicBezTo>
                <a:cubicBezTo>
                  <a:pt x="58" y="29"/>
                  <a:pt x="59" y="30"/>
                  <a:pt x="59" y="31"/>
                </a:cubicBezTo>
                <a:lnTo>
                  <a:pt x="59" y="43"/>
                </a:lnTo>
                <a:close/>
                <a:moveTo>
                  <a:pt x="54" y="31"/>
                </a:moveTo>
                <a:cubicBezTo>
                  <a:pt x="54" y="30"/>
                  <a:pt x="53" y="30"/>
                  <a:pt x="53" y="30"/>
                </a:cubicBezTo>
                <a:cubicBezTo>
                  <a:pt x="7" y="30"/>
                  <a:pt x="7" y="30"/>
                  <a:pt x="7" y="30"/>
                </a:cubicBezTo>
                <a:cubicBezTo>
                  <a:pt x="6" y="30"/>
                  <a:pt x="5" y="30"/>
                  <a:pt x="5" y="31"/>
                </a:cubicBezTo>
                <a:cubicBezTo>
                  <a:pt x="5" y="43"/>
                  <a:pt x="5" y="43"/>
                  <a:pt x="5" y="43"/>
                </a:cubicBezTo>
                <a:cubicBezTo>
                  <a:pt x="5" y="44"/>
                  <a:pt x="6" y="44"/>
                  <a:pt x="7" y="44"/>
                </a:cubicBezTo>
                <a:cubicBezTo>
                  <a:pt x="53" y="44"/>
                  <a:pt x="53" y="44"/>
                  <a:pt x="53" y="44"/>
                </a:cubicBezTo>
                <a:cubicBezTo>
                  <a:pt x="53" y="44"/>
                  <a:pt x="54" y="44"/>
                  <a:pt x="54" y="43"/>
                </a:cubicBezTo>
                <a:lnTo>
                  <a:pt x="54" y="31"/>
                </a:lnTo>
                <a:close/>
                <a:moveTo>
                  <a:pt x="52" y="25"/>
                </a:moveTo>
                <a:cubicBezTo>
                  <a:pt x="46" y="6"/>
                  <a:pt x="46" y="6"/>
                  <a:pt x="46" y="6"/>
                </a:cubicBezTo>
                <a:cubicBezTo>
                  <a:pt x="46" y="6"/>
                  <a:pt x="45" y="5"/>
                  <a:pt x="44" y="5"/>
                </a:cubicBezTo>
                <a:cubicBezTo>
                  <a:pt x="15" y="5"/>
                  <a:pt x="15" y="5"/>
                  <a:pt x="15" y="5"/>
                </a:cubicBezTo>
                <a:cubicBezTo>
                  <a:pt x="14" y="5"/>
                  <a:pt x="13" y="6"/>
                  <a:pt x="13" y="6"/>
                </a:cubicBezTo>
                <a:cubicBezTo>
                  <a:pt x="7" y="25"/>
                  <a:pt x="7" y="25"/>
                  <a:pt x="7" y="25"/>
                </a:cubicBezTo>
                <a:lnTo>
                  <a:pt x="52" y="25"/>
                </a:lnTo>
                <a:close/>
                <a:moveTo>
                  <a:pt x="37" y="40"/>
                </a:moveTo>
                <a:cubicBezTo>
                  <a:pt x="35" y="40"/>
                  <a:pt x="34" y="39"/>
                  <a:pt x="34" y="37"/>
                </a:cubicBezTo>
                <a:cubicBezTo>
                  <a:pt x="34" y="35"/>
                  <a:pt x="35" y="34"/>
                  <a:pt x="37" y="34"/>
                </a:cubicBezTo>
                <a:cubicBezTo>
                  <a:pt x="39" y="34"/>
                  <a:pt x="40" y="35"/>
                  <a:pt x="40" y="37"/>
                </a:cubicBezTo>
                <a:cubicBezTo>
                  <a:pt x="40" y="39"/>
                  <a:pt x="39" y="40"/>
                  <a:pt x="37" y="40"/>
                </a:cubicBezTo>
                <a:close/>
                <a:moveTo>
                  <a:pt x="47" y="40"/>
                </a:moveTo>
                <a:cubicBezTo>
                  <a:pt x="45" y="40"/>
                  <a:pt x="44" y="39"/>
                  <a:pt x="44" y="37"/>
                </a:cubicBezTo>
                <a:cubicBezTo>
                  <a:pt x="44" y="35"/>
                  <a:pt x="45" y="34"/>
                  <a:pt x="47" y="34"/>
                </a:cubicBezTo>
                <a:cubicBezTo>
                  <a:pt x="48" y="34"/>
                  <a:pt x="50" y="35"/>
                  <a:pt x="50" y="37"/>
                </a:cubicBezTo>
                <a:cubicBezTo>
                  <a:pt x="50" y="39"/>
                  <a:pt x="48" y="40"/>
                  <a:pt x="47" y="40"/>
                </a:cubicBezTo>
                <a:close/>
              </a:path>
            </a:pathLst>
          </a:custGeom>
          <a:solidFill>
            <a:schemeClr val="tx1"/>
          </a:solidFill>
          <a:ln w="9525">
            <a:noFill/>
            <a:round/>
          </a:ln>
        </p:spPr>
        <p:txBody>
          <a:bodyPr vert="horz" wrap="square" lIns="243840" tIns="121920" rIns="243840" bIns="121920" numCol="1" anchor="t" anchorCtr="0" compatLnSpc="1"/>
          <a:p>
            <a:endParaRPr lang="en-US" sz="6400">
              <a:latin typeface="微软雅黑" panose="020B0503020204020204" charset="-122"/>
              <a:ea typeface="微软雅黑" panose="020B0503020204020204" charset="-122"/>
              <a:sym typeface="微软雅黑" panose="020B0503020204020204" charset="-122"/>
            </a:endParaRPr>
          </a:p>
        </p:txBody>
      </p:sp>
      <p:sp>
        <p:nvSpPr>
          <p:cNvPr id="36" name="Freeform 99"/>
          <p:cNvSpPr>
            <a:spLocks noEditPoints="1"/>
          </p:cNvSpPr>
          <p:nvPr>
            <p:custDataLst>
              <p:tags r:id="rId15"/>
            </p:custDataLst>
          </p:nvPr>
        </p:nvSpPr>
        <p:spPr bwMode="auto">
          <a:xfrm>
            <a:off x="12288698" y="7339787"/>
            <a:ext cx="698582" cy="655810"/>
          </a:xfrm>
          <a:custGeom>
            <a:avLst/>
            <a:gdLst/>
            <a:ahLst/>
            <a:cxnLst>
              <a:cxn ang="0">
                <a:pos x="24" y="36"/>
              </a:cxn>
              <a:cxn ang="0">
                <a:pos x="18" y="33"/>
              </a:cxn>
              <a:cxn ang="0">
                <a:pos x="9" y="50"/>
              </a:cxn>
              <a:cxn ang="0">
                <a:pos x="2" y="36"/>
              </a:cxn>
              <a:cxn ang="0">
                <a:pos x="1" y="32"/>
              </a:cxn>
              <a:cxn ang="0">
                <a:pos x="6" y="24"/>
              </a:cxn>
              <a:cxn ang="0">
                <a:pos x="0" y="21"/>
              </a:cxn>
              <a:cxn ang="0">
                <a:pos x="17" y="22"/>
              </a:cxn>
              <a:cxn ang="0">
                <a:pos x="24" y="36"/>
              </a:cxn>
              <a:cxn ang="0">
                <a:pos x="31" y="58"/>
              </a:cxn>
              <a:cxn ang="0">
                <a:pos x="31" y="59"/>
              </a:cxn>
              <a:cxn ang="0">
                <a:pos x="15" y="58"/>
              </a:cxn>
              <a:cxn ang="0">
                <a:pos x="11" y="54"/>
              </a:cxn>
              <a:cxn ang="0">
                <a:pos x="12" y="43"/>
              </a:cxn>
              <a:cxn ang="0">
                <a:pos x="31" y="44"/>
              </a:cxn>
              <a:cxn ang="0">
                <a:pos x="31" y="58"/>
              </a:cxn>
              <a:cxn ang="0">
                <a:pos x="24" y="23"/>
              </a:cxn>
              <a:cxn ang="0">
                <a:pos x="12" y="16"/>
              </a:cxn>
              <a:cxn ang="0">
                <a:pos x="11" y="15"/>
              </a:cxn>
              <a:cxn ang="0">
                <a:pos x="19" y="2"/>
              </a:cxn>
              <a:cxn ang="0">
                <a:pos x="25" y="0"/>
              </a:cxn>
              <a:cxn ang="0">
                <a:pos x="34" y="6"/>
              </a:cxn>
              <a:cxn ang="0">
                <a:pos x="24" y="23"/>
              </a:cxn>
              <a:cxn ang="0">
                <a:pos x="59" y="6"/>
              </a:cxn>
              <a:cxn ang="0">
                <a:pos x="50" y="20"/>
              </a:cxn>
              <a:cxn ang="0">
                <a:pos x="34" y="20"/>
              </a:cxn>
              <a:cxn ang="0">
                <a:pos x="40" y="16"/>
              </a:cxn>
              <a:cxn ang="0">
                <a:pos x="29" y="0"/>
              </a:cxn>
              <a:cxn ang="0">
                <a:pos x="45" y="0"/>
              </a:cxn>
              <a:cxn ang="0">
                <a:pos x="49" y="2"/>
              </a:cxn>
              <a:cxn ang="0">
                <a:pos x="53" y="9"/>
              </a:cxn>
              <a:cxn ang="0">
                <a:pos x="59" y="6"/>
              </a:cxn>
              <a:cxn ang="0">
                <a:pos x="56" y="55"/>
              </a:cxn>
              <a:cxn ang="0">
                <a:pos x="53" y="58"/>
              </a:cxn>
              <a:cxn ang="0">
                <a:pos x="44" y="58"/>
              </a:cxn>
              <a:cxn ang="0">
                <a:pos x="45" y="64"/>
              </a:cxn>
              <a:cxn ang="0">
                <a:pos x="36" y="51"/>
              </a:cxn>
              <a:cxn ang="0">
                <a:pos x="44" y="37"/>
              </a:cxn>
              <a:cxn ang="0">
                <a:pos x="44" y="43"/>
              </a:cxn>
              <a:cxn ang="0">
                <a:pos x="64" y="41"/>
              </a:cxn>
              <a:cxn ang="0">
                <a:pos x="56" y="55"/>
              </a:cxn>
              <a:cxn ang="0">
                <a:pos x="67" y="32"/>
              </a:cxn>
              <a:cxn ang="0">
                <a:pos x="66" y="38"/>
              </a:cxn>
              <a:cxn ang="0">
                <a:pos x="56" y="42"/>
              </a:cxn>
              <a:cxn ang="0">
                <a:pos x="46" y="26"/>
              </a:cxn>
              <a:cxn ang="0">
                <a:pos x="58" y="18"/>
              </a:cxn>
              <a:cxn ang="0">
                <a:pos x="59" y="18"/>
              </a:cxn>
              <a:cxn ang="0">
                <a:pos x="67" y="32"/>
              </a:cxn>
            </a:cxnLst>
            <a:rect l="0" t="0" r="r" b="b"/>
            <a:pathLst>
              <a:path w="68" h="64">
                <a:moveTo>
                  <a:pt x="24" y="36"/>
                </a:moveTo>
                <a:cubicBezTo>
                  <a:pt x="18" y="33"/>
                  <a:pt x="18" y="33"/>
                  <a:pt x="18" y="33"/>
                </a:cubicBezTo>
                <a:cubicBezTo>
                  <a:pt x="10" y="42"/>
                  <a:pt x="9" y="50"/>
                  <a:pt x="9" y="50"/>
                </a:cubicBezTo>
                <a:cubicBezTo>
                  <a:pt x="2" y="36"/>
                  <a:pt x="2" y="36"/>
                  <a:pt x="2" y="36"/>
                </a:cubicBezTo>
                <a:cubicBezTo>
                  <a:pt x="0" y="34"/>
                  <a:pt x="1" y="32"/>
                  <a:pt x="1" y="32"/>
                </a:cubicBezTo>
                <a:cubicBezTo>
                  <a:pt x="1" y="32"/>
                  <a:pt x="3" y="29"/>
                  <a:pt x="6" y="24"/>
                </a:cubicBezTo>
                <a:cubicBezTo>
                  <a:pt x="0" y="21"/>
                  <a:pt x="0" y="21"/>
                  <a:pt x="0" y="21"/>
                </a:cubicBezTo>
                <a:cubicBezTo>
                  <a:pt x="17" y="22"/>
                  <a:pt x="17" y="22"/>
                  <a:pt x="17" y="22"/>
                </a:cubicBezTo>
                <a:lnTo>
                  <a:pt x="24" y="36"/>
                </a:lnTo>
                <a:close/>
                <a:moveTo>
                  <a:pt x="31" y="58"/>
                </a:moveTo>
                <a:cubicBezTo>
                  <a:pt x="31" y="59"/>
                  <a:pt x="31" y="59"/>
                  <a:pt x="31" y="59"/>
                </a:cubicBezTo>
                <a:cubicBezTo>
                  <a:pt x="15" y="58"/>
                  <a:pt x="15" y="58"/>
                  <a:pt x="15" y="58"/>
                </a:cubicBezTo>
                <a:cubicBezTo>
                  <a:pt x="13" y="58"/>
                  <a:pt x="11" y="56"/>
                  <a:pt x="11" y="54"/>
                </a:cubicBezTo>
                <a:cubicBezTo>
                  <a:pt x="9" y="51"/>
                  <a:pt x="11" y="46"/>
                  <a:pt x="12" y="43"/>
                </a:cubicBezTo>
                <a:cubicBezTo>
                  <a:pt x="12" y="43"/>
                  <a:pt x="15" y="43"/>
                  <a:pt x="31" y="44"/>
                </a:cubicBezTo>
                <a:lnTo>
                  <a:pt x="31" y="58"/>
                </a:lnTo>
                <a:close/>
                <a:moveTo>
                  <a:pt x="24" y="23"/>
                </a:moveTo>
                <a:cubicBezTo>
                  <a:pt x="12" y="16"/>
                  <a:pt x="12" y="16"/>
                  <a:pt x="12" y="16"/>
                </a:cubicBezTo>
                <a:cubicBezTo>
                  <a:pt x="11" y="15"/>
                  <a:pt x="11" y="15"/>
                  <a:pt x="11" y="15"/>
                </a:cubicBezTo>
                <a:cubicBezTo>
                  <a:pt x="19" y="2"/>
                  <a:pt x="19" y="2"/>
                  <a:pt x="19" y="2"/>
                </a:cubicBezTo>
                <a:cubicBezTo>
                  <a:pt x="21" y="0"/>
                  <a:pt x="23" y="0"/>
                  <a:pt x="25" y="0"/>
                </a:cubicBezTo>
                <a:cubicBezTo>
                  <a:pt x="29" y="0"/>
                  <a:pt x="31" y="4"/>
                  <a:pt x="34" y="6"/>
                </a:cubicBezTo>
                <a:cubicBezTo>
                  <a:pt x="34" y="6"/>
                  <a:pt x="32" y="9"/>
                  <a:pt x="24" y="23"/>
                </a:cubicBezTo>
                <a:close/>
                <a:moveTo>
                  <a:pt x="59" y="6"/>
                </a:moveTo>
                <a:cubicBezTo>
                  <a:pt x="50" y="20"/>
                  <a:pt x="50" y="20"/>
                  <a:pt x="50" y="20"/>
                </a:cubicBezTo>
                <a:cubicBezTo>
                  <a:pt x="34" y="20"/>
                  <a:pt x="34" y="20"/>
                  <a:pt x="34" y="20"/>
                </a:cubicBezTo>
                <a:cubicBezTo>
                  <a:pt x="40" y="16"/>
                  <a:pt x="40" y="16"/>
                  <a:pt x="40" y="16"/>
                </a:cubicBezTo>
                <a:cubicBezTo>
                  <a:pt x="35" y="4"/>
                  <a:pt x="29" y="0"/>
                  <a:pt x="29" y="0"/>
                </a:cubicBezTo>
                <a:cubicBezTo>
                  <a:pt x="45" y="0"/>
                  <a:pt x="45" y="0"/>
                  <a:pt x="45" y="0"/>
                </a:cubicBezTo>
                <a:cubicBezTo>
                  <a:pt x="47" y="0"/>
                  <a:pt x="49" y="2"/>
                  <a:pt x="49" y="2"/>
                </a:cubicBezTo>
                <a:cubicBezTo>
                  <a:pt x="49" y="2"/>
                  <a:pt x="50" y="5"/>
                  <a:pt x="53" y="9"/>
                </a:cubicBezTo>
                <a:lnTo>
                  <a:pt x="59" y="6"/>
                </a:lnTo>
                <a:close/>
                <a:moveTo>
                  <a:pt x="56" y="55"/>
                </a:moveTo>
                <a:cubicBezTo>
                  <a:pt x="55" y="58"/>
                  <a:pt x="53" y="58"/>
                  <a:pt x="53" y="58"/>
                </a:cubicBezTo>
                <a:cubicBezTo>
                  <a:pt x="53" y="58"/>
                  <a:pt x="50" y="58"/>
                  <a:pt x="44" y="58"/>
                </a:cubicBezTo>
                <a:cubicBezTo>
                  <a:pt x="45" y="64"/>
                  <a:pt x="45" y="64"/>
                  <a:pt x="45" y="64"/>
                </a:cubicBezTo>
                <a:cubicBezTo>
                  <a:pt x="36" y="51"/>
                  <a:pt x="36" y="51"/>
                  <a:pt x="36" y="51"/>
                </a:cubicBezTo>
                <a:cubicBezTo>
                  <a:pt x="44" y="37"/>
                  <a:pt x="44" y="37"/>
                  <a:pt x="44" y="37"/>
                </a:cubicBezTo>
                <a:cubicBezTo>
                  <a:pt x="44" y="43"/>
                  <a:pt x="44" y="43"/>
                  <a:pt x="44" y="43"/>
                </a:cubicBezTo>
                <a:cubicBezTo>
                  <a:pt x="57" y="45"/>
                  <a:pt x="64" y="41"/>
                  <a:pt x="64" y="41"/>
                </a:cubicBezTo>
                <a:lnTo>
                  <a:pt x="56" y="55"/>
                </a:lnTo>
                <a:close/>
                <a:moveTo>
                  <a:pt x="67" y="32"/>
                </a:moveTo>
                <a:cubicBezTo>
                  <a:pt x="68" y="34"/>
                  <a:pt x="67" y="36"/>
                  <a:pt x="66" y="38"/>
                </a:cubicBezTo>
                <a:cubicBezTo>
                  <a:pt x="64" y="41"/>
                  <a:pt x="59" y="41"/>
                  <a:pt x="56" y="42"/>
                </a:cubicBezTo>
                <a:cubicBezTo>
                  <a:pt x="56" y="42"/>
                  <a:pt x="55" y="40"/>
                  <a:pt x="46" y="26"/>
                </a:cubicBezTo>
                <a:cubicBezTo>
                  <a:pt x="58" y="18"/>
                  <a:pt x="58" y="18"/>
                  <a:pt x="58" y="18"/>
                </a:cubicBezTo>
                <a:cubicBezTo>
                  <a:pt x="59" y="18"/>
                  <a:pt x="59" y="18"/>
                  <a:pt x="59" y="18"/>
                </a:cubicBezTo>
                <a:lnTo>
                  <a:pt x="67" y="32"/>
                </a:lnTo>
                <a:close/>
              </a:path>
            </a:pathLst>
          </a:custGeom>
          <a:solidFill>
            <a:schemeClr val="tx1"/>
          </a:solidFill>
          <a:ln w="9525">
            <a:noFill/>
            <a:round/>
          </a:ln>
        </p:spPr>
        <p:txBody>
          <a:bodyPr vert="horz" wrap="square" lIns="243840" tIns="121920" rIns="243840" bIns="121920" numCol="1" anchor="t" anchorCtr="0" compatLnSpc="1"/>
          <a:p>
            <a:endParaRPr lang="en-US" sz="6400">
              <a:latin typeface="微软雅黑" panose="020B0503020204020204" charset="-122"/>
              <a:ea typeface="微软雅黑" panose="020B0503020204020204" charset="-122"/>
              <a:sym typeface="微软雅黑" panose="020B0503020204020204" charset="-122"/>
            </a:endParaRPr>
          </a:p>
        </p:txBody>
      </p:sp>
      <p:sp>
        <p:nvSpPr>
          <p:cNvPr id="41" name="原创设计师QQ：598969553     _19"/>
          <p:cNvSpPr/>
          <p:nvPr>
            <p:custDataLst>
              <p:tags r:id="rId16"/>
            </p:custDataLst>
          </p:nvPr>
        </p:nvSpPr>
        <p:spPr>
          <a:xfrm>
            <a:off x="2737963" y="3321548"/>
            <a:ext cx="5112302" cy="1850390"/>
          </a:xfrm>
          <a:prstGeom prst="rect">
            <a:avLst/>
          </a:prstGeom>
        </p:spPr>
        <p:txBody>
          <a:bodyPr wrap="square">
            <a:spAutoFit/>
          </a:bodyPr>
          <a:p>
            <a:pPr algn="r">
              <a:lnSpc>
                <a:spcPct val="130000"/>
              </a:lnSpc>
            </a:pPr>
            <a:r>
              <a:rPr lang="zh-CN" altLang="en-US" sz="3200" b="1" dirty="0">
                <a:solidFill>
                  <a:schemeClr val="tx1"/>
                </a:solidFill>
                <a:latin typeface="Source Han Sans" charset="0"/>
                <a:ea typeface="Source Han Sans" charset="0"/>
                <a:sym typeface="微软雅黑" panose="020B0503020204020204" charset="-122"/>
              </a:rPr>
              <a:t>数据处理需求频繁</a:t>
            </a:r>
            <a:endParaRPr lang="en-US" altLang="zh-CN" sz="3000" b="1" dirty="0">
              <a:solidFill>
                <a:schemeClr val="tx1"/>
              </a:solidFill>
              <a:latin typeface="Source Han Sans" charset="0"/>
              <a:ea typeface="Source Han Sans" charset="0"/>
              <a:sym typeface="微软雅黑" panose="020B0503020204020204" charset="-122"/>
            </a:endParaRPr>
          </a:p>
          <a:p>
            <a:pPr algn="r">
              <a:lnSpc>
                <a:spcPct val="130000"/>
              </a:lnSpc>
            </a:pPr>
            <a:r>
              <a:rPr kumimoji="1" lang="en-US" altLang="zh-CN" sz="2800">
                <a:ln w="12700">
                  <a:noFill/>
                </a:ln>
                <a:solidFill>
                  <a:srgbClr val="262626">
                    <a:alpha val="100000"/>
                  </a:srgbClr>
                </a:solidFill>
                <a:latin typeface="Source Han Sans"/>
                <a:ea typeface="Source Han Sans"/>
                <a:cs typeface="Source Han Sans"/>
                <a:sym typeface="+mn-ea"/>
              </a:rPr>
              <a:t>非研发人员数据处理需求频繁，</a:t>
            </a:r>
            <a:r>
              <a:rPr kumimoji="1" lang="zh-CN" altLang="en-US" sz="2800">
                <a:ln w="12700">
                  <a:noFill/>
                </a:ln>
                <a:solidFill>
                  <a:srgbClr val="262626">
                    <a:alpha val="100000"/>
                  </a:srgbClr>
                </a:solidFill>
                <a:latin typeface="Source Han Sans"/>
                <a:ea typeface="Source Han Sans"/>
                <a:cs typeface="Source Han Sans"/>
                <a:sym typeface="+mn-ea"/>
              </a:rPr>
              <a:t>需要</a:t>
            </a:r>
            <a:r>
              <a:rPr kumimoji="1" lang="en-US" altLang="zh-CN" sz="2800">
                <a:ln w="12700">
                  <a:noFill/>
                </a:ln>
                <a:solidFill>
                  <a:srgbClr val="262626">
                    <a:alpha val="100000"/>
                  </a:srgbClr>
                </a:solidFill>
                <a:latin typeface="Source Han Sans"/>
                <a:ea typeface="Source Han Sans"/>
                <a:cs typeface="Source Han Sans"/>
                <a:sym typeface="+mn-ea"/>
              </a:rPr>
              <a:t>数据开发人员</a:t>
            </a:r>
            <a:r>
              <a:rPr kumimoji="1" lang="zh-CN" altLang="en-US" sz="2800">
                <a:ln w="12700">
                  <a:noFill/>
                </a:ln>
                <a:solidFill>
                  <a:srgbClr val="262626">
                    <a:alpha val="100000"/>
                  </a:srgbClr>
                </a:solidFill>
                <a:latin typeface="Source Han Sans"/>
                <a:ea typeface="Source Han Sans"/>
                <a:cs typeface="Source Han Sans"/>
                <a:sym typeface="+mn-ea"/>
              </a:rPr>
              <a:t>支持</a:t>
            </a:r>
            <a:r>
              <a:rPr kumimoji="1" lang="en-US" altLang="zh-CN" sz="2800">
                <a:ln w="12700">
                  <a:noFill/>
                </a:ln>
                <a:solidFill>
                  <a:srgbClr val="262626">
                    <a:alpha val="100000"/>
                  </a:srgbClr>
                </a:solidFill>
                <a:latin typeface="Source Han Sans"/>
                <a:ea typeface="Source Han Sans"/>
                <a:cs typeface="Source Han Sans"/>
                <a:sym typeface="+mn-ea"/>
              </a:rPr>
              <a:t>。</a:t>
            </a:r>
            <a:endParaRPr lang="en-US" altLang="zh-CN" sz="28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原创设计师QQ：598969553     _19"/>
          <p:cNvSpPr/>
          <p:nvPr>
            <p:custDataLst>
              <p:tags r:id="rId17"/>
            </p:custDataLst>
          </p:nvPr>
        </p:nvSpPr>
        <p:spPr>
          <a:xfrm>
            <a:off x="2738120" y="7123430"/>
            <a:ext cx="5530215" cy="1850390"/>
          </a:xfrm>
          <a:prstGeom prst="rect">
            <a:avLst/>
          </a:prstGeom>
        </p:spPr>
        <p:txBody>
          <a:bodyPr wrap="square">
            <a:spAutoFit/>
          </a:bodyPr>
          <a:p>
            <a:pPr algn="r">
              <a:lnSpc>
                <a:spcPct val="130000"/>
              </a:lnSpc>
            </a:pPr>
            <a:r>
              <a:rPr lang="zh-CN" altLang="en-US" sz="3200" b="1" dirty="0">
                <a:solidFill>
                  <a:schemeClr val="tx1"/>
                </a:solidFill>
                <a:latin typeface="Source Han Sans" charset="0"/>
                <a:ea typeface="Source Han Sans" charset="0"/>
                <a:cs typeface="Source Han Sans" charset="0"/>
                <a:sym typeface="微软雅黑" panose="020B0503020204020204" charset="-122"/>
              </a:rPr>
              <a:t>数据同步配置存在门槛</a:t>
            </a:r>
            <a:endParaRPr lang="zh-CN" altLang="en-US" sz="3200" b="1" dirty="0">
              <a:solidFill>
                <a:schemeClr val="tx1"/>
              </a:solidFill>
              <a:latin typeface="Source Han Sans" charset="0"/>
              <a:ea typeface="Source Han Sans" charset="0"/>
              <a:cs typeface="Source Han Sans" charset="0"/>
              <a:sym typeface="微软雅黑" panose="020B0503020204020204" charset="-122"/>
            </a:endParaRPr>
          </a:p>
          <a:p>
            <a:pPr algn="r">
              <a:lnSpc>
                <a:spcPct val="130000"/>
              </a:lnSpc>
            </a:pPr>
            <a:r>
              <a:rPr kumimoji="1" lang="en-US" altLang="zh-CN" sz="2800">
                <a:ln w="12700">
                  <a:noFill/>
                </a:ln>
                <a:solidFill>
                  <a:srgbClr val="262626">
                    <a:alpha val="100000"/>
                  </a:srgbClr>
                </a:solidFill>
                <a:latin typeface="Source Han Sans"/>
                <a:ea typeface="Source Han Sans"/>
                <a:cs typeface="Source Han Sans"/>
                <a:sym typeface="微软雅黑" panose="020B0503020204020204" charset="-122"/>
              </a:rPr>
              <a:t>异构数据源间的数据同步</a:t>
            </a:r>
            <a:r>
              <a:rPr kumimoji="1" lang="zh-CN" altLang="en-US" sz="2800">
                <a:ln w="12700">
                  <a:noFill/>
                </a:ln>
                <a:solidFill>
                  <a:srgbClr val="262626">
                    <a:alpha val="100000"/>
                  </a:srgbClr>
                </a:solidFill>
                <a:latin typeface="Source Han Sans"/>
                <a:ea typeface="Source Han Sans"/>
                <a:cs typeface="Source Han Sans"/>
                <a:sym typeface="微软雅黑" panose="020B0503020204020204" charset="-122"/>
              </a:rPr>
              <a:t>任务</a:t>
            </a:r>
            <a:r>
              <a:rPr kumimoji="1" lang="en-US" altLang="zh-CN" sz="2800">
                <a:ln w="12700">
                  <a:noFill/>
                </a:ln>
                <a:solidFill>
                  <a:srgbClr val="262626">
                    <a:alpha val="100000"/>
                  </a:srgbClr>
                </a:solidFill>
                <a:latin typeface="Source Han Sans"/>
                <a:ea typeface="Source Han Sans"/>
                <a:cs typeface="Source Han Sans"/>
                <a:sym typeface="微软雅黑" panose="020B0503020204020204" charset="-122"/>
              </a:rPr>
              <a:t>配置存在门槛，需要专门的数开支持</a:t>
            </a:r>
            <a:r>
              <a:rPr lang="zh-CN" altLang="en-US" sz="2800" dirty="0">
                <a:solidFill>
                  <a:schemeClr val="tx1"/>
                </a:solidFill>
                <a:latin typeface="Source Han Sans" charset="0"/>
                <a:ea typeface="Source Han Sans" charset="0"/>
                <a:cs typeface="Source Han Sans" charset="0"/>
                <a:sym typeface="微软雅黑" panose="020B0503020204020204" charset="-122"/>
              </a:rPr>
              <a:t>。</a:t>
            </a:r>
            <a:endParaRPr lang="zh-CN" altLang="en-US" sz="2800" dirty="0">
              <a:solidFill>
                <a:schemeClr val="tx1"/>
              </a:solidFill>
              <a:latin typeface="Source Han Sans" charset="0"/>
              <a:ea typeface="Source Han Sans" charset="0"/>
              <a:cs typeface="Source Han Sans" charset="0"/>
              <a:sym typeface="微软雅黑" panose="020B0503020204020204" charset="-122"/>
            </a:endParaRPr>
          </a:p>
        </p:txBody>
      </p:sp>
      <p:sp>
        <p:nvSpPr>
          <p:cNvPr id="43" name="原创设计师QQ：598969553     _19"/>
          <p:cNvSpPr/>
          <p:nvPr>
            <p:custDataLst>
              <p:tags r:id="rId18"/>
            </p:custDataLst>
          </p:nvPr>
        </p:nvSpPr>
        <p:spPr>
          <a:xfrm>
            <a:off x="15272931" y="3321548"/>
            <a:ext cx="5112302" cy="1850390"/>
          </a:xfrm>
          <a:prstGeom prst="rect">
            <a:avLst/>
          </a:prstGeom>
        </p:spPr>
        <p:txBody>
          <a:bodyPr wrap="square">
            <a:spAutoFit/>
          </a:bodyPr>
          <a:p>
            <a:pPr algn="l">
              <a:lnSpc>
                <a:spcPct val="130000"/>
              </a:lnSpc>
            </a:pPr>
            <a:r>
              <a:rPr lang="zh-CN" altLang="en-US" sz="3200" b="1" dirty="0">
                <a:solidFill>
                  <a:schemeClr val="tx1"/>
                </a:solidFill>
                <a:latin typeface="Source Han Sansan Sans" charset="0"/>
                <a:ea typeface="Source Han Sansan Sans" charset="0"/>
                <a:sym typeface="微软雅黑" panose="020B0503020204020204" charset="-122"/>
              </a:rPr>
              <a:t>中间表构建意愿低</a:t>
            </a:r>
            <a:endParaRPr lang="en-US" altLang="zh-CN" sz="3000" b="1" dirty="0">
              <a:solidFill>
                <a:schemeClr val="tx1"/>
              </a:solidFill>
              <a:latin typeface="Source Han Sansan Sans" charset="0"/>
              <a:ea typeface="Source Han Sansan Sans" charset="0"/>
              <a:sym typeface="微软雅黑" panose="020B0503020204020204" charset="-122"/>
            </a:endParaRPr>
          </a:p>
          <a:p>
            <a:pPr algn="l">
              <a:lnSpc>
                <a:spcPct val="130000"/>
              </a:lnSpc>
            </a:pPr>
            <a:r>
              <a:rPr kumimoji="1" lang="en-US" altLang="zh-CN" sz="2800">
                <a:ln w="12700">
                  <a:noFill/>
                </a:ln>
                <a:solidFill>
                  <a:srgbClr val="262626">
                    <a:alpha val="100000"/>
                  </a:srgbClr>
                </a:solidFill>
                <a:latin typeface="Source Han Sans"/>
                <a:ea typeface="Source Han Sans"/>
                <a:cs typeface="Source Han Sans"/>
                <a:sym typeface="微软雅黑" panose="020B0503020204020204" charset="-122"/>
              </a:rPr>
              <a:t>产品和QA对中间表的构建意愿低，对他们来说耗时较长。</a:t>
            </a:r>
            <a:endParaRPr kumimoji="1" lang="en-US" altLang="zh-CN" sz="2800">
              <a:ln w="12700">
                <a:noFill/>
              </a:ln>
              <a:solidFill>
                <a:srgbClr val="262626">
                  <a:alpha val="100000"/>
                </a:srgbClr>
              </a:solidFill>
              <a:latin typeface="Source Han Sans"/>
              <a:ea typeface="Source Han Sans"/>
              <a:cs typeface="Source Han Sans"/>
              <a:sym typeface="微软雅黑" panose="020B0503020204020204" charset="-122"/>
            </a:endParaRPr>
          </a:p>
        </p:txBody>
      </p:sp>
      <p:sp>
        <p:nvSpPr>
          <p:cNvPr id="44" name="原创设计师QQ：598969553     _19"/>
          <p:cNvSpPr/>
          <p:nvPr>
            <p:custDataLst>
              <p:tags r:id="rId19"/>
            </p:custDataLst>
          </p:nvPr>
        </p:nvSpPr>
        <p:spPr>
          <a:xfrm>
            <a:off x="15272931" y="7123443"/>
            <a:ext cx="5112302" cy="2410460"/>
          </a:xfrm>
          <a:prstGeom prst="rect">
            <a:avLst/>
          </a:prstGeom>
        </p:spPr>
        <p:txBody>
          <a:bodyPr wrap="square">
            <a:spAutoFit/>
          </a:bodyPr>
          <a:p>
            <a:pPr algn="l">
              <a:lnSpc>
                <a:spcPct val="130000"/>
              </a:lnSpc>
            </a:pPr>
            <a:r>
              <a:rPr lang="zh-CN" altLang="en-US" sz="3200" b="1" dirty="0">
                <a:solidFill>
                  <a:schemeClr val="tx1"/>
                </a:solidFill>
                <a:latin typeface="Source Han Sans" charset="0"/>
                <a:ea typeface="Source Han Sans" charset="0"/>
                <a:cs typeface="Open Sans" panose="020B0606030504020204" pitchFamily="34" charset="0"/>
                <a:sym typeface="微软雅黑" panose="020B0503020204020204" charset="-122"/>
              </a:rPr>
              <a:t>同步任务开发流程较长</a:t>
            </a:r>
            <a:endParaRPr lang="en-US" altLang="zh-CN" sz="3200" b="1" dirty="0">
              <a:solidFill>
                <a:schemeClr val="tx1"/>
              </a:solidFill>
              <a:latin typeface="Source Han Sans" charset="0"/>
              <a:ea typeface="Source Han Sans" charset="0"/>
              <a:cs typeface="Open Sans" panose="020B0606030504020204" pitchFamily="34" charset="0"/>
              <a:sym typeface="微软雅黑" panose="020B0503020204020204" charset="-122"/>
            </a:endParaRPr>
          </a:p>
          <a:p>
            <a:pPr algn="l">
              <a:lnSpc>
                <a:spcPct val="130000"/>
              </a:lnSpc>
            </a:pPr>
            <a:r>
              <a:rPr kumimoji="1" lang="en-US" altLang="zh-CN" sz="2800">
                <a:ln w="12700">
                  <a:noFill/>
                </a:ln>
                <a:solidFill>
                  <a:srgbClr val="262626">
                    <a:alpha val="100000"/>
                  </a:srgbClr>
                </a:solidFill>
                <a:latin typeface="Source Han Sans"/>
                <a:ea typeface="Source Han Sans"/>
                <a:cs typeface="Source Han Sans"/>
                <a:sym typeface="微软雅黑" panose="020B0503020204020204" charset="-122"/>
              </a:rPr>
              <a:t>完整的数据同步任务开发流程较长，涉及表创建、同步配置创建、调度任务创建等步骤。</a:t>
            </a:r>
            <a:endParaRPr lang="zh-CN" altLang="en-US" sz="2800" dirty="0">
              <a:solidFill>
                <a:schemeClr val="tx1"/>
              </a:solidFill>
              <a:latin typeface="Source Han Sans" charset="0"/>
              <a:ea typeface="Source Han Sans" charset="0"/>
              <a:sym typeface="微软雅黑" panose="020B0503020204020204" charset="-122"/>
            </a:endParaRPr>
          </a:p>
        </p:txBody>
      </p:sp>
      <p:sp>
        <p:nvSpPr>
          <p:cNvPr id="45" name="文本框 44"/>
          <p:cNvSpPr txBox="1"/>
          <p:nvPr>
            <p:custDataLst>
              <p:tags r:id="rId20"/>
            </p:custDataLst>
          </p:nvPr>
        </p:nvSpPr>
        <p:spPr>
          <a:xfrm>
            <a:off x="5924351" y="10232113"/>
            <a:ext cx="11998325" cy="1701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ctr" defTabSz="2438400" rtl="0" fontAlgn="auto" latinLnBrk="0" hangingPunct="0">
              <a:lnSpc>
                <a:spcPct val="100000"/>
              </a:lnSpc>
              <a:spcBef>
                <a:spcPts val="0"/>
              </a:spcBef>
              <a:spcAft>
                <a:spcPts val="0"/>
              </a:spcAft>
              <a:buClrTx/>
              <a:buSzTx/>
              <a:buFontTx/>
              <a:buNone/>
            </a:pPr>
            <a:r>
              <a:rPr kumimoji="1" lang="en-US" altLang="zh-CN" sz="3600" b="1" u="none" strike="noStrike" cap="none" spc="0" normalizeH="0" baseline="0">
                <a:ln w="12700">
                  <a:noFill/>
                </a:ln>
                <a:solidFill>
                  <a:schemeClr val="accent2">
                    <a:alpha val="100000"/>
                  </a:schemeClr>
                </a:solidFill>
                <a:latin typeface="Source Han Sans"/>
                <a:ea typeface="Source Han Sans"/>
                <a:cs typeface="Source Han Sans"/>
                <a:sym typeface="微软雅黑" panose="020B0503020204020204" charset="-122"/>
              </a:rPr>
              <a:t>中间表创建+同步任务配置生成+调度任务创建</a:t>
            </a:r>
            <a:endParaRPr kumimoji="1" lang="en-US" altLang="zh-CN" sz="3600" b="1" u="none" strike="noStrike" cap="none" spc="0" normalizeH="0" baseline="0">
              <a:ln w="12700">
                <a:noFill/>
              </a:ln>
              <a:solidFill>
                <a:schemeClr val="accent3">
                  <a:lumMod val="75000"/>
                  <a:alpha val="100000"/>
                </a:schemeClr>
              </a:solidFill>
              <a:latin typeface="Source Han Sans"/>
              <a:ea typeface="Source Han Sans"/>
              <a:cs typeface="Source Han Sans"/>
              <a:sym typeface="微软雅黑" panose="020B0503020204020204" charset="-122"/>
            </a:endParaRPr>
          </a:p>
          <a:p>
            <a:pPr marL="0" marR="0" indent="0" algn="ctr" defTabSz="2438400" rtl="0" fontAlgn="auto" latinLnBrk="0" hangingPunct="0">
              <a:lnSpc>
                <a:spcPct val="100000"/>
              </a:lnSpc>
              <a:spcBef>
                <a:spcPts val="0"/>
              </a:spcBef>
              <a:spcAft>
                <a:spcPts val="0"/>
              </a:spcAft>
              <a:buClrTx/>
              <a:buSzTx/>
              <a:buFontTx/>
              <a:buNone/>
            </a:pPr>
            <a:br>
              <a:rPr lang="en-US" altLang="zh-CN" sz="3200">
                <a:solidFill>
                  <a:srgbClr val="00B0F0"/>
                </a:solidFill>
                <a:latin typeface="微软雅黑" panose="020B0503020204020204" charset="-122"/>
                <a:ea typeface="微软雅黑" panose="020B0503020204020204" charset="-122"/>
                <a:sym typeface="微软雅黑" panose="020B0503020204020204" charset="-122"/>
              </a:rPr>
            </a:br>
            <a:r>
              <a:rPr kumimoji="1" lang="en-US" altLang="zh-CN" sz="3600">
                <a:ln w="12700">
                  <a:noFill/>
                </a:ln>
                <a:solidFill>
                  <a:srgbClr val="262626">
                    <a:alpha val="100000"/>
                  </a:srgbClr>
                </a:solidFill>
                <a:latin typeface="Source Han Sans"/>
                <a:ea typeface="Source Han Sans"/>
                <a:cs typeface="Source Han Sans"/>
                <a:sym typeface="微软雅黑" panose="020B0503020204020204" charset="-122"/>
              </a:rPr>
              <a:t>提升中间数据处理效率，</a:t>
            </a:r>
            <a:r>
              <a:rPr kumimoji="1" lang="en-US" altLang="zh-CN" sz="3600" b="1">
                <a:ln w="12700">
                  <a:noFill/>
                </a:ln>
                <a:solidFill>
                  <a:srgbClr val="262626">
                    <a:alpha val="100000"/>
                  </a:srgbClr>
                </a:solidFill>
                <a:latin typeface="Source Han Sans"/>
                <a:ea typeface="Source Han Sans"/>
                <a:cs typeface="Source Han Sans"/>
                <a:sym typeface="微软雅黑" panose="020B0503020204020204" charset="-122"/>
              </a:rPr>
              <a:t>提供一站式数据处理任务构建流程</a:t>
            </a:r>
            <a:endParaRPr kumimoji="1" lang="en-US" altLang="zh-CN" sz="3600" b="1">
              <a:ln w="12700">
                <a:noFill/>
              </a:ln>
              <a:solidFill>
                <a:srgbClr val="262626">
                  <a:alpha val="100000"/>
                </a:srgbClr>
              </a:solidFill>
              <a:latin typeface="Source Han Sans"/>
              <a:ea typeface="Source Han Sans"/>
              <a:cs typeface="Source Han Sans"/>
              <a:sym typeface="微软雅黑" panose="020B0503020204020204" charset="-122"/>
            </a:endParaRPr>
          </a:p>
        </p:txBody>
      </p:sp>
      <p:sp>
        <p:nvSpPr>
          <p:cNvPr id="46" name="矩形 45"/>
          <p:cNvSpPr/>
          <p:nvPr>
            <p:custDataLst>
              <p:tags r:id="rId21"/>
            </p:custDataLst>
          </p:nvPr>
        </p:nvSpPr>
        <p:spPr>
          <a:xfrm>
            <a:off x="2578908" y="2085670"/>
            <a:ext cx="18809162" cy="7735488"/>
          </a:xfrm>
          <a:prstGeom prst="rect">
            <a:avLst/>
          </a:prstGeom>
          <a:noFill/>
          <a:ln w="25400">
            <a:solidFill>
              <a:schemeClr val="bg2">
                <a:lumMod val="40000"/>
                <a:lumOff val="60000"/>
              </a:schemeClr>
            </a:solidFill>
            <a:prstDash val="dash"/>
            <a:miter lim="400000"/>
          </a:ln>
        </p:spPr>
        <p:txBody>
          <a:bodyPr lIns="50800" tIns="50800" rIns="50800" bIns="50800" anchor="ctr"/>
          <a:p>
            <a:pPr defTabSz="584200" hangingPunct="1"/>
            <a:endParaRPr lang="zh-CN" altLang="en-US">
              <a:solidFill>
                <a:sysClr val="windowText" lastClr="0000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502"/>
          <p:cNvSpPr txBox="1"/>
          <p:nvPr/>
        </p:nvSpPr>
        <p:spPr>
          <a:xfrm>
            <a:off x="1367790" y="752475"/>
            <a:ext cx="9999980"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集成数据分发功能-</a:t>
            </a:r>
            <a:r>
              <a:rPr kumimoji="1" lang="zh-CN" altLang="en-US" sz="4800">
                <a:ln w="12700">
                  <a:noFill/>
                </a:ln>
                <a:solidFill>
                  <a:srgbClr val="262626">
                    <a:alpha val="100000"/>
                  </a:srgbClr>
                </a:solidFill>
                <a:latin typeface="Source Han Sans CN Bold"/>
                <a:ea typeface="Source Han Sans CN Bold"/>
                <a:cs typeface="Source Han Sans CN Bold"/>
                <a:sym typeface="+mn-ea"/>
              </a:rPr>
              <a:t>实现原理</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pic>
        <p:nvPicPr>
          <p:cNvPr id="2" name="image 501"/>
          <p:cNvPicPr>
            <a:picLocks noChangeAspect="1"/>
          </p:cNvPicPr>
          <p:nvPr>
            <p:custDataLst>
              <p:tags r:id="rId1"/>
            </p:custDataLst>
          </p:nvPr>
        </p:nvPicPr>
        <p:blipFill>
          <a:blip r:embed="rId2"/>
          <a:srcRect/>
          <a:stretch>
            <a:fillRect/>
          </a:stretch>
        </p:blipFill>
        <p:spPr>
          <a:xfrm rot="-5400000">
            <a:off x="635000" y="1111250"/>
            <a:ext cx="825500" cy="304800"/>
          </a:xfrm>
          <a:prstGeom prst="rect">
            <a:avLst/>
          </a:prstGeom>
        </p:spPr>
      </p:pic>
      <p:pic>
        <p:nvPicPr>
          <p:cNvPr id="29" name="图片 28" descr="DS分享PPT8.drawio"/>
          <p:cNvPicPr>
            <a:picLocks noChangeAspect="1"/>
          </p:cNvPicPr>
          <p:nvPr/>
        </p:nvPicPr>
        <p:blipFill>
          <a:blip r:embed="rId3"/>
          <a:stretch>
            <a:fillRect/>
          </a:stretch>
        </p:blipFill>
        <p:spPr>
          <a:xfrm>
            <a:off x="263525" y="2588260"/>
            <a:ext cx="13608050" cy="7790180"/>
          </a:xfrm>
          <a:prstGeom prst="rect">
            <a:avLst/>
          </a:prstGeom>
        </p:spPr>
      </p:pic>
      <p:sp>
        <p:nvSpPr>
          <p:cNvPr id="31" name="矩形 30"/>
          <p:cNvSpPr/>
          <p:nvPr>
            <p:custDataLst>
              <p:tags r:id="rId4"/>
            </p:custDataLst>
          </p:nvPr>
        </p:nvSpPr>
        <p:spPr>
          <a:xfrm>
            <a:off x="14025880" y="2300605"/>
            <a:ext cx="10123805" cy="4533265"/>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sp>
        <p:nvSpPr>
          <p:cNvPr id="32" name="文本框 31"/>
          <p:cNvSpPr txBox="1"/>
          <p:nvPr>
            <p:custDataLst>
              <p:tags r:id="rId5"/>
            </p:custDataLst>
          </p:nvPr>
        </p:nvSpPr>
        <p:spPr>
          <a:xfrm>
            <a:off x="14260198" y="2731959"/>
            <a:ext cx="9690100" cy="3671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l" defTabSz="2438400" rtl="0" fontAlgn="auto" latinLnBrk="0" hangingPunct="0">
              <a:lnSpc>
                <a:spcPct val="100000"/>
              </a:lnSpc>
              <a:spcBef>
                <a:spcPts val="0"/>
              </a:spcBef>
              <a:spcAft>
                <a:spcPts val="0"/>
              </a:spcAft>
              <a:buClrTx/>
              <a:buSzTx/>
              <a:buFontTx/>
              <a:buNone/>
            </a:pPr>
            <a:r>
              <a:rPr kumimoji="0" lang="zh-CN" altLang="en-US" sz="4000" b="1"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功能实现</a:t>
            </a:r>
            <a:endParaRPr kumimoji="0" lang="en-US" altLang="zh-CN" sz="4000" b="1" u="none" strike="noStrike" cap="none" spc="0" normalizeH="0" baseline="0" dirty="0">
              <a:ln>
                <a:noFill/>
              </a:ln>
              <a:solidFill>
                <a:srgbClr val="297C8D"/>
              </a:solidFill>
              <a:effectLst/>
              <a:uFillTx/>
              <a:latin typeface="微软雅黑" panose="020B0503020204020204" charset="-122"/>
              <a:ea typeface="微软雅黑" panose="020B0503020204020204" charset="-122"/>
              <a:sym typeface="微软雅黑" panose="020B0503020204020204" charset="-122"/>
            </a:endParaRPr>
          </a:p>
          <a:p>
            <a:pPr marL="0" marR="0" indent="0" algn="ctr" defTabSz="2438400" rtl="0" fontAlgn="auto" latinLnBrk="0" hangingPunct="0">
              <a:lnSpc>
                <a:spcPct val="100000"/>
              </a:lnSpc>
              <a:spcBef>
                <a:spcPts val="0"/>
              </a:spcBef>
              <a:spcAft>
                <a:spcPts val="0"/>
              </a:spcAft>
              <a:buClrTx/>
              <a:buSzTx/>
              <a:buFontTx/>
              <a:buNone/>
            </a:pPr>
            <a:endParaRPr kumimoji="0" lang="en-US" altLang="zh-CN" sz="2400" u="none" strike="noStrike" cap="none" spc="0" normalizeH="0" baseline="0" dirty="0">
              <a:ln>
                <a:noFill/>
              </a:ln>
              <a:solidFill>
                <a:srgbClr val="00B050"/>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提供快速配置、自定义配置两种方式，满足不同需求场景。</a:t>
            </a:r>
            <a:endParaRPr kumimoji="0" lang="en-US" altLang="zh-CN" sz="2800" u="none" strike="noStrike" cap="none" spc="0" normalizeH="0" baseline="0" dirty="0">
              <a:ln>
                <a:noFill/>
              </a:ln>
              <a:solidFill>
                <a:schemeClr val="tx1"/>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0" lang="zh-CN" altLang="en-US" sz="2800" u="none" strike="noStrike" cap="none" spc="0" normalizeH="0" baseline="0" dirty="0">
              <a:ln>
                <a:noFill/>
              </a:ln>
              <a:solidFill>
                <a:schemeClr val="tx1"/>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rPr>
              <a:t>根据表单参数，自定生成表</a:t>
            </a:r>
            <a:r>
              <a:rPr kumimoji="0" lang="en-US" altLang="zh-CN" sz="2800" u="none" strike="noStrike" cap="none" spc="0" normalizeH="0" baseline="0" dirty="0">
                <a:ln>
                  <a:noFill/>
                </a:ln>
                <a:solidFill>
                  <a:schemeClr val="tx1"/>
                </a:solidFill>
                <a:effectLst/>
                <a:uFillTx/>
                <a:latin typeface="Source Han Sans" charset="0"/>
                <a:ea typeface="微软雅黑" panose="020B0503020204020204" charset="-122"/>
                <a:cs typeface="Source Han Sans" charset="0"/>
                <a:sym typeface="微软雅黑" panose="020B0503020204020204" charset="-122"/>
              </a:rPr>
              <a:t>DDL</a:t>
            </a:r>
            <a:r>
              <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rPr>
              <a:t>语句</a:t>
            </a:r>
            <a:r>
              <a:rPr kumimoji="0" lang="zh-CN" altLang="en-US" sz="2800" u="none" strike="noStrike" cap="none" spc="0" normalizeH="0" baseline="0" dirty="0">
                <a:ln>
                  <a:noFill/>
                </a:ln>
                <a:solidFill>
                  <a:schemeClr val="tx1"/>
                </a:solidFill>
                <a:effectLst/>
                <a:uFillTx/>
                <a:latin typeface="Source Han Sans" charset="0"/>
                <a:ea typeface="微软雅黑" panose="020B0503020204020204" charset="-122"/>
                <a:cs typeface="Source Han Sans" charset="0"/>
                <a:sym typeface="微软雅黑" panose="020B0503020204020204" charset="-122"/>
              </a:rPr>
              <a:t>，</a:t>
            </a:r>
            <a:r>
              <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rPr>
              <a:t>执行建表逻辑</a:t>
            </a:r>
            <a:r>
              <a:rPr kumimoji="0" lang="zh-CN" altLang="en-US" sz="2800" u="none" strike="noStrike" cap="none" spc="0" normalizeH="0" baseline="0" dirty="0">
                <a:ln>
                  <a:noFill/>
                </a:ln>
                <a:solidFill>
                  <a:schemeClr val="tx1"/>
                </a:solidFill>
                <a:effectLst/>
                <a:uFillTx/>
                <a:latin typeface="Source Han Sans" charset="0"/>
                <a:ea typeface="微软雅黑" panose="020B0503020204020204" charset="-122"/>
                <a:cs typeface="Source Han Sans" charset="0"/>
                <a:sym typeface="微软雅黑" panose="020B0503020204020204" charset="-122"/>
              </a:rPr>
              <a:t>。</a:t>
            </a:r>
            <a:endParaRPr kumimoji="0" lang="zh-CN" altLang="en-US" sz="2800" u="none" strike="noStrike" cap="none" spc="0" normalizeH="0" baseline="0" dirty="0">
              <a:ln>
                <a:noFill/>
              </a:ln>
              <a:solidFill>
                <a:schemeClr val="tx1"/>
              </a:solidFill>
              <a:effectLst/>
              <a:uFillTx/>
              <a:latin typeface="Source Han Sans" charset="0"/>
              <a:ea typeface="微软雅黑" panose="020B0503020204020204" charset="-122"/>
              <a:cs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0" lang="zh-CN" altLang="en-US" sz="2800" u="none" strike="noStrike" cap="none" spc="0" normalizeH="0" baseline="0" dirty="0">
              <a:ln>
                <a:noFill/>
              </a:ln>
              <a:solidFill>
                <a:schemeClr val="tx1"/>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rPr>
              <a:t>根据表单参数，生成中间处理SQL，并生成数据同步任务</a:t>
            </a:r>
            <a:endPar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endParaRPr>
          </a:p>
          <a:p>
            <a:pPr marR="0" indent="457200" algn="l" defTabSz="2438400" rtl="0" fontAlgn="auto" latinLnBrk="0" hangingPunct="0">
              <a:lnSpc>
                <a:spcPct val="100000"/>
              </a:lnSpc>
              <a:spcBef>
                <a:spcPts val="0"/>
              </a:spcBef>
              <a:spcAft>
                <a:spcPts val="0"/>
              </a:spcAft>
              <a:buClrTx/>
              <a:buSzTx/>
              <a:buFont typeface="Arial" panose="020B0604020202090204" pitchFamily="34" charset="0"/>
              <a:buNone/>
            </a:pPr>
            <a:r>
              <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rPr>
              <a:t>配置，最后调用海豚内部方法创建工作流和调度。</a:t>
            </a:r>
            <a:endParaRPr kumimoji="0" lang="zh-CN" altLang="en-US" sz="2800" u="none" strike="noStrike" cap="none" spc="0" normalizeH="0" baseline="0" dirty="0">
              <a:ln>
                <a:noFill/>
              </a:ln>
              <a:solidFill>
                <a:schemeClr val="tx1"/>
              </a:solidFill>
              <a:effectLst/>
              <a:uFillTx/>
              <a:latin typeface="Source Han Sans" charset="0"/>
              <a:ea typeface="Source Han Sans" charset="0"/>
              <a:cs typeface="Source Han Sans" charset="0"/>
              <a:sym typeface="微软雅黑" panose="020B0503020204020204" charset="-122"/>
            </a:endParaRPr>
          </a:p>
        </p:txBody>
      </p:sp>
      <p:sp>
        <p:nvSpPr>
          <p:cNvPr id="35" name="矩形 34"/>
          <p:cNvSpPr/>
          <p:nvPr>
            <p:custDataLst>
              <p:tags r:id="rId6"/>
            </p:custDataLst>
          </p:nvPr>
        </p:nvSpPr>
        <p:spPr>
          <a:xfrm>
            <a:off x="14025880" y="7036435"/>
            <a:ext cx="10123805" cy="387477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sp>
        <p:nvSpPr>
          <p:cNvPr id="36" name="文本框 35"/>
          <p:cNvSpPr txBox="1"/>
          <p:nvPr>
            <p:custDataLst>
              <p:tags r:id="rId7"/>
            </p:custDataLst>
          </p:nvPr>
        </p:nvSpPr>
        <p:spPr>
          <a:xfrm>
            <a:off x="14260198" y="7568436"/>
            <a:ext cx="9976485" cy="2809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l" defTabSz="2438400" rtl="0" fontAlgn="auto" latinLnBrk="0" hangingPunct="0">
              <a:lnSpc>
                <a:spcPct val="100000"/>
              </a:lnSpc>
              <a:spcBef>
                <a:spcPts val="0"/>
              </a:spcBef>
              <a:spcAft>
                <a:spcPts val="0"/>
              </a:spcAft>
              <a:buClrTx/>
              <a:buSzTx/>
              <a:buFontTx/>
              <a:buNone/>
            </a:pPr>
            <a:r>
              <a:rPr lang="zh-CN" altLang="en-US" sz="4000" b="1" dirty="0">
                <a:ln>
                  <a:noFill/>
                </a:ln>
                <a:solidFill>
                  <a:schemeClr val="tx1"/>
                </a:solidFill>
                <a:effectLst/>
                <a:uFillTx/>
                <a:latin typeface="Source Han Sans" charset="0"/>
                <a:ea typeface="Source Han Sans" charset="0"/>
                <a:sym typeface="+mn-ea"/>
              </a:rPr>
              <a:t>实践效果</a:t>
            </a:r>
            <a:endParaRPr lang="zh-CN" altLang="en-US" sz="4000" b="1" dirty="0">
              <a:ln>
                <a:noFill/>
              </a:ln>
              <a:solidFill>
                <a:srgbClr val="297C8D"/>
              </a:solidFill>
              <a:effectLst/>
              <a:uFillTx/>
              <a:latin typeface="微软雅黑" panose="020B0503020204020204" charset="-122"/>
              <a:ea typeface="微软雅黑" panose="020B0503020204020204" charset="-122"/>
              <a:sym typeface="+mn-ea"/>
            </a:endParaRPr>
          </a:p>
          <a:p>
            <a:pPr marL="0" marR="0" indent="0" algn="l" defTabSz="2438400" rtl="0" fontAlgn="auto" latinLnBrk="0" hangingPunct="0">
              <a:lnSpc>
                <a:spcPct val="100000"/>
              </a:lnSpc>
              <a:spcBef>
                <a:spcPts val="0"/>
              </a:spcBef>
              <a:spcAft>
                <a:spcPts val="0"/>
              </a:spcAft>
              <a:buClrTx/>
              <a:buSzTx/>
              <a:buFontTx/>
              <a:buNone/>
            </a:pPr>
            <a:endParaRPr kumimoji="0" lang="en-US" altLang="zh-CN" sz="2400" u="none" strike="noStrike" cap="none" spc="0" normalizeH="0" baseline="0" dirty="0">
              <a:ln>
                <a:noFill/>
              </a:ln>
              <a:solidFill>
                <a:srgbClr val="00B050"/>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目前支撑线上</a:t>
            </a:r>
            <a:r>
              <a:rPr kumimoji="0" lang="en-US" altLang="zh-CN"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4</a:t>
            </a:r>
            <a:r>
              <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0+个数据处理任务，在不断接入更多人使用。</a:t>
            </a:r>
            <a:endPar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综合耗时实现从原先的中间数据处理平均</a:t>
            </a:r>
            <a:r>
              <a:rPr kumimoji="0" lang="en-US" altLang="zh-CN"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1</a:t>
            </a:r>
            <a:r>
              <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小时，降低到平均</a:t>
            </a:r>
            <a:endPar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lang="en-US" altLang="zh-CN"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20</a:t>
            </a:r>
            <a:r>
              <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分钟内，提升开发效率67%。</a:t>
            </a:r>
            <a:endParaRPr kumimoji="0" lang="zh-CN" altLang="en-US" sz="2800"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endParaRPr>
          </a:p>
        </p:txBody>
      </p:sp>
      <p:sp>
        <p:nvSpPr>
          <p:cNvPr id="48" name="燕尾形 47"/>
          <p:cNvSpPr/>
          <p:nvPr>
            <p:custDataLst>
              <p:tags r:id="rId8"/>
            </p:custDataLst>
          </p:nvPr>
        </p:nvSpPr>
        <p:spPr>
          <a:xfrm>
            <a:off x="2463800" y="11543665"/>
            <a:ext cx="3603625" cy="1204595"/>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a:latin typeface="微软雅黑" charset="0"/>
                <a:ea typeface="微软雅黑" charset="0"/>
              </a:rPr>
              <a:t>自定义</a:t>
            </a:r>
            <a:endParaRPr lang="zh-CN" altLang="en-US" sz="3200">
              <a:latin typeface="微软雅黑" charset="0"/>
              <a:ea typeface="微软雅黑" charset="0"/>
            </a:endParaRPr>
          </a:p>
          <a:p>
            <a:pPr algn="ctr"/>
            <a:r>
              <a:rPr lang="zh-CN" altLang="en-US" sz="3200">
                <a:latin typeface="微软雅黑" charset="0"/>
                <a:ea typeface="微软雅黑" charset="0"/>
              </a:rPr>
              <a:t>配置</a:t>
            </a:r>
            <a:endParaRPr lang="zh-CN" altLang="en-US" sz="3200">
              <a:latin typeface="微软雅黑" charset="0"/>
              <a:ea typeface="微软雅黑" charset="0"/>
            </a:endParaRPr>
          </a:p>
        </p:txBody>
      </p:sp>
      <p:sp>
        <p:nvSpPr>
          <p:cNvPr id="49" name="燕尾形 48"/>
          <p:cNvSpPr/>
          <p:nvPr>
            <p:custDataLst>
              <p:tags r:id="rId9"/>
            </p:custDataLst>
          </p:nvPr>
        </p:nvSpPr>
        <p:spPr>
          <a:xfrm>
            <a:off x="6067425" y="11543665"/>
            <a:ext cx="3603625" cy="1204595"/>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a:latin typeface="微软雅黑" charset="0"/>
                <a:ea typeface="微软雅黑" charset="0"/>
              </a:rPr>
              <a:t>创建</a:t>
            </a:r>
            <a:endParaRPr lang="zh-CN" altLang="en-US" sz="3200">
              <a:latin typeface="微软雅黑" charset="0"/>
              <a:ea typeface="微软雅黑" charset="0"/>
            </a:endParaRPr>
          </a:p>
          <a:p>
            <a:pPr algn="ctr"/>
            <a:r>
              <a:rPr lang="zh-CN" altLang="en-US" sz="3200">
                <a:latin typeface="微软雅黑" charset="0"/>
                <a:ea typeface="微软雅黑" charset="0"/>
              </a:rPr>
              <a:t>中</a:t>
            </a:r>
            <a:r>
              <a:rPr lang="zh-CN" altLang="en-US" sz="3200">
                <a:latin typeface="微软雅黑" charset="0"/>
                <a:ea typeface="微软雅黑" charset="0"/>
              </a:rPr>
              <a:t>间表</a:t>
            </a:r>
            <a:endParaRPr lang="zh-CN" altLang="en-US" sz="3200">
              <a:latin typeface="微软雅黑" charset="0"/>
              <a:ea typeface="微软雅黑" charset="0"/>
            </a:endParaRPr>
          </a:p>
        </p:txBody>
      </p:sp>
      <p:sp>
        <p:nvSpPr>
          <p:cNvPr id="50" name="燕尾形 49"/>
          <p:cNvSpPr/>
          <p:nvPr>
            <p:custDataLst>
              <p:tags r:id="rId10"/>
            </p:custDataLst>
          </p:nvPr>
        </p:nvSpPr>
        <p:spPr>
          <a:xfrm>
            <a:off x="9524365" y="11543665"/>
            <a:ext cx="3603625" cy="1204595"/>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a:latin typeface="微软雅黑" charset="0"/>
                <a:ea typeface="微软雅黑" charset="0"/>
              </a:rPr>
              <a:t>生成</a:t>
            </a:r>
            <a:r>
              <a:rPr lang="en-US" altLang="zh-CN" sz="3200">
                <a:latin typeface="微软雅黑" charset="0"/>
                <a:ea typeface="微软雅黑" charset="0"/>
              </a:rPr>
              <a:t>SQL</a:t>
            </a:r>
            <a:endParaRPr lang="en-US" altLang="zh-CN" sz="3200">
              <a:latin typeface="微软雅黑" charset="0"/>
              <a:ea typeface="微软雅黑" charset="0"/>
            </a:endParaRPr>
          </a:p>
          <a:p>
            <a:pPr algn="ctr"/>
            <a:r>
              <a:rPr lang="zh-CN" altLang="en-US" sz="3200">
                <a:latin typeface="微软雅黑" charset="0"/>
                <a:ea typeface="微软雅黑" charset="0"/>
              </a:rPr>
              <a:t>配置</a:t>
            </a:r>
            <a:endParaRPr lang="zh-CN" altLang="en-US" sz="3200">
              <a:latin typeface="微软雅黑" charset="0"/>
              <a:ea typeface="微软雅黑" charset="0"/>
            </a:endParaRPr>
          </a:p>
        </p:txBody>
      </p:sp>
      <p:sp>
        <p:nvSpPr>
          <p:cNvPr id="51" name="燕尾形 50"/>
          <p:cNvSpPr/>
          <p:nvPr>
            <p:custDataLst>
              <p:tags r:id="rId11"/>
            </p:custDataLst>
          </p:nvPr>
        </p:nvSpPr>
        <p:spPr>
          <a:xfrm>
            <a:off x="12909550" y="11543665"/>
            <a:ext cx="3603625" cy="1204595"/>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a:latin typeface="微软雅黑" charset="0"/>
                <a:ea typeface="微软雅黑" charset="0"/>
              </a:rPr>
              <a:t>生成</a:t>
            </a:r>
            <a:endParaRPr lang="zh-CN" altLang="en-US" sz="3200">
              <a:latin typeface="微软雅黑" charset="0"/>
              <a:ea typeface="微软雅黑" charset="0"/>
            </a:endParaRPr>
          </a:p>
          <a:p>
            <a:pPr algn="ctr"/>
            <a:r>
              <a:rPr lang="zh-CN" altLang="en-US" sz="3200">
                <a:latin typeface="微软雅黑" charset="0"/>
                <a:ea typeface="微软雅黑" charset="0"/>
              </a:rPr>
              <a:t>调度</a:t>
            </a:r>
            <a:r>
              <a:rPr lang="zh-CN" altLang="en-US" sz="3200">
                <a:latin typeface="微软雅黑" charset="0"/>
                <a:ea typeface="微软雅黑" charset="0"/>
              </a:rPr>
              <a:t>任务</a:t>
            </a:r>
            <a:endParaRPr lang="zh-CN" altLang="en-US" sz="3200">
              <a:latin typeface="微软雅黑" charset="0"/>
              <a:ea typeface="微软雅黑" charset="0"/>
            </a:endParaRPr>
          </a:p>
        </p:txBody>
      </p:sp>
      <p:sp>
        <p:nvSpPr>
          <p:cNvPr id="52" name="燕尾形 51"/>
          <p:cNvSpPr/>
          <p:nvPr>
            <p:custDataLst>
              <p:tags r:id="rId12"/>
            </p:custDataLst>
          </p:nvPr>
        </p:nvSpPr>
        <p:spPr>
          <a:xfrm>
            <a:off x="16522700" y="11543665"/>
            <a:ext cx="3603625" cy="1204595"/>
          </a:xfrm>
          <a:prstGeom prst="chevr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a:latin typeface="微软雅黑" charset="0"/>
                <a:ea typeface="微软雅黑" charset="0"/>
              </a:rPr>
              <a:t>上线</a:t>
            </a:r>
            <a:endParaRPr lang="zh-CN" altLang="en-US" sz="3200">
              <a:latin typeface="微软雅黑" charset="0"/>
              <a:ea typeface="微软雅黑" charset="0"/>
            </a:endParaRPr>
          </a:p>
          <a:p>
            <a:pPr algn="ctr"/>
            <a:r>
              <a:rPr lang="zh-CN" altLang="en-US" sz="3200">
                <a:latin typeface="微软雅黑" charset="0"/>
                <a:ea typeface="微软雅黑" charset="0"/>
              </a:rPr>
              <a:t>工作流</a:t>
            </a:r>
            <a:endParaRPr lang="zh-CN" altLang="en-US" sz="3200">
              <a:latin typeface="微软雅黑" charset="0"/>
              <a:ea typeface="微软雅黑"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502"/>
          <p:cNvSpPr txBox="1"/>
          <p:nvPr/>
        </p:nvSpPr>
        <p:spPr>
          <a:xfrm>
            <a:off x="1346200" y="776605"/>
            <a:ext cx="10638155"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集成数据分发功能-</a:t>
            </a:r>
            <a:r>
              <a:rPr kumimoji="1" lang="zh-CN" altLang="en-US" sz="4800">
                <a:ln w="12700">
                  <a:noFill/>
                </a:ln>
                <a:solidFill>
                  <a:srgbClr val="262626">
                    <a:alpha val="100000"/>
                  </a:srgbClr>
                </a:solidFill>
                <a:latin typeface="Source Han Sans CN Bold"/>
                <a:ea typeface="Source Han Sans CN Bold"/>
                <a:cs typeface="Source Han Sans CN Bold"/>
                <a:sym typeface="+mn-ea"/>
              </a:rPr>
              <a:t>页面展示</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pic>
        <p:nvPicPr>
          <p:cNvPr id="2" name="image 501"/>
          <p:cNvPicPr>
            <a:picLocks noChangeAspect="1"/>
          </p:cNvPicPr>
          <p:nvPr>
            <p:custDataLst>
              <p:tags r:id="rId1"/>
            </p:custDataLst>
          </p:nvPr>
        </p:nvPicPr>
        <p:blipFill>
          <a:blip r:embed="rId2"/>
          <a:srcRect/>
          <a:stretch>
            <a:fillRect/>
          </a:stretch>
        </p:blipFill>
        <p:spPr>
          <a:xfrm rot="-5400000">
            <a:off x="635000" y="1111250"/>
            <a:ext cx="825500" cy="304800"/>
          </a:xfrm>
          <a:prstGeom prst="rect">
            <a:avLst/>
          </a:prstGeom>
        </p:spPr>
      </p:pic>
      <p:pic>
        <p:nvPicPr>
          <p:cNvPr id="40" name="图片 39" descr="DS实践分享1"/>
          <p:cNvPicPr>
            <a:picLocks noChangeAspect="1"/>
          </p:cNvPicPr>
          <p:nvPr/>
        </p:nvPicPr>
        <p:blipFill>
          <a:blip r:embed="rId3"/>
          <a:stretch>
            <a:fillRect/>
          </a:stretch>
        </p:blipFill>
        <p:spPr>
          <a:xfrm>
            <a:off x="1200150" y="2164715"/>
            <a:ext cx="10638155" cy="10709910"/>
          </a:xfrm>
          <a:prstGeom prst="rect">
            <a:avLst/>
          </a:prstGeom>
        </p:spPr>
      </p:pic>
      <p:pic>
        <p:nvPicPr>
          <p:cNvPr id="4" name="图片 3" descr="Xnip2025-03-12_18-07-46"/>
          <p:cNvPicPr>
            <a:picLocks noChangeAspect="1"/>
          </p:cNvPicPr>
          <p:nvPr/>
        </p:nvPicPr>
        <p:blipFill>
          <a:blip r:embed="rId4"/>
          <a:stretch>
            <a:fillRect/>
          </a:stretch>
        </p:blipFill>
        <p:spPr>
          <a:xfrm>
            <a:off x="12503150" y="1974850"/>
            <a:ext cx="11106785" cy="10747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custDataLst>
              <p:tags r:id="rId1"/>
            </p:custDataLst>
          </p:nvPr>
        </p:nvSpPr>
        <p:spPr>
          <a:xfrm>
            <a:off x="12871450" y="4265295"/>
            <a:ext cx="10680700" cy="644271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pic>
        <p:nvPicPr>
          <p:cNvPr id="501" name="image 501"/>
          <p:cNvPicPr>
            <a:picLocks noChangeAspect="1"/>
          </p:cNvPicPr>
          <p:nvPr/>
        </p:nvPicPr>
        <p:blipFill>
          <a:blip r:embed="rId2"/>
          <a:srcRect/>
          <a:stretch>
            <a:fillRect/>
          </a:stretch>
        </p:blipFill>
        <p:spPr>
          <a:xfrm rot="-5400000">
            <a:off x="635000" y="1111250"/>
            <a:ext cx="825500" cy="304800"/>
          </a:xfrm>
          <a:prstGeom prst="rect">
            <a:avLst/>
          </a:prstGeom>
        </p:spPr>
      </p:pic>
      <p:sp>
        <p:nvSpPr>
          <p:cNvPr id="38" name="Object 502"/>
          <p:cNvSpPr txBox="1"/>
          <p:nvPr/>
        </p:nvSpPr>
        <p:spPr>
          <a:xfrm>
            <a:off x="1346200" y="824865"/>
            <a:ext cx="11910060"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离线调度方式优化：提升故障恢复能力</a:t>
            </a:r>
            <a:endParaRPr lang="zh-CN" sz="4800" b="1" i="0" spc="256" dirty="0">
              <a:solidFill>
                <a:srgbClr val="333333"/>
              </a:solidFill>
              <a:latin typeface="微软雅黑" panose="020B0503020204020204" charset="-122"/>
              <a:ea typeface="微软雅黑" panose="020B0503020204020204" charset="-122"/>
            </a:endParaRPr>
          </a:p>
        </p:txBody>
      </p:sp>
      <p:sp>
        <p:nvSpPr>
          <p:cNvPr id="10" name="标题 1"/>
          <p:cNvSpPr txBox="1"/>
          <p:nvPr>
            <p:custDataLst>
              <p:tags r:id="rId3"/>
            </p:custDataLst>
          </p:nvPr>
        </p:nvSpPr>
        <p:spPr>
          <a:xfrm>
            <a:off x="13172440" y="2472690"/>
            <a:ext cx="1442720" cy="1442720"/>
          </a:xfrm>
          <a:prstGeom prst="ellipse">
            <a:avLst/>
          </a:pr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1" name="标题 1"/>
          <p:cNvSpPr txBox="1"/>
          <p:nvPr>
            <p:custDataLst>
              <p:tags r:id="rId4"/>
            </p:custDataLst>
          </p:nvPr>
        </p:nvSpPr>
        <p:spPr>
          <a:xfrm>
            <a:off x="16351250" y="2450465"/>
            <a:ext cx="1442720" cy="1442720"/>
          </a:xfrm>
          <a:prstGeom prst="ellipse">
            <a:avLst/>
          </a:prstGeom>
          <a:solidFill>
            <a:schemeClr val="accent1">
              <a:lumMod val="40000"/>
              <a:lumOff val="60000"/>
            </a:schemeClr>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2" name="标题 1"/>
          <p:cNvSpPr txBox="1"/>
          <p:nvPr>
            <p:custDataLst>
              <p:tags r:id="rId5"/>
            </p:custDataLst>
          </p:nvPr>
        </p:nvSpPr>
        <p:spPr>
          <a:xfrm>
            <a:off x="19304635" y="2301240"/>
            <a:ext cx="1616075" cy="1616075"/>
          </a:xfrm>
          <a:prstGeom prst="ellipse">
            <a:avLst/>
          </a:prstGeom>
          <a:solidFill>
            <a:schemeClr val="accent1">
              <a:lumMod val="20000"/>
              <a:lumOff val="80000"/>
            </a:schemeClr>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3" name="标题 1"/>
          <p:cNvSpPr txBox="1"/>
          <p:nvPr>
            <p:custDataLst>
              <p:tags r:id="rId6"/>
            </p:custDataLst>
          </p:nvPr>
        </p:nvSpPr>
        <p:spPr>
          <a:xfrm flipH="1">
            <a:off x="13172440" y="4653280"/>
            <a:ext cx="76200" cy="400685"/>
          </a:xfrm>
          <a:prstGeom prst="roundRect">
            <a:avLst/>
          </a:pr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4" name="标题 1"/>
          <p:cNvSpPr txBox="1"/>
          <p:nvPr>
            <p:custDataLst>
              <p:tags r:id="rId7"/>
            </p:custDataLst>
          </p:nvPr>
        </p:nvSpPr>
        <p:spPr>
          <a:xfrm>
            <a:off x="13369925" y="4653280"/>
            <a:ext cx="5805170" cy="321310"/>
          </a:xfrm>
          <a:prstGeom prst="rect">
            <a:avLst/>
          </a:prstGeom>
          <a:noFill/>
          <a:ln>
            <a:noFill/>
          </a:ln>
        </p:spPr>
        <p:txBody>
          <a:bodyPr vert="horz" wrap="square" lIns="91440" tIns="45720" rIns="91440" bIns="45720" rtlCol="0" anchor="ctr"/>
          <a:p>
            <a:pPr algn="l">
              <a:lnSpc>
                <a:spcPct val="120000"/>
              </a:lnSpc>
            </a:pPr>
            <a:r>
              <a:rPr kumimoji="1" lang="en-US" altLang="zh-CN" sz="4000" b="1">
                <a:ln w="12700">
                  <a:noFill/>
                </a:ln>
                <a:solidFill>
                  <a:srgbClr val="262626">
                    <a:alpha val="100000"/>
                  </a:srgbClr>
                </a:solidFill>
                <a:latin typeface="Source Han Sans CN Bold"/>
                <a:ea typeface="Source Han Sans CN Bold"/>
                <a:cs typeface="Source Han Sans CN Bold"/>
              </a:rPr>
              <a:t>问题与挑战</a:t>
            </a:r>
            <a:endParaRPr kumimoji="1" lang="en-US" altLang="zh-CN" sz="4000" b="1">
              <a:ln w="12700">
                <a:noFill/>
              </a:ln>
              <a:solidFill>
                <a:srgbClr val="262626">
                  <a:alpha val="100000"/>
                </a:srgbClr>
              </a:solidFill>
              <a:latin typeface="Source Han Sans CN Bold"/>
              <a:ea typeface="Source Han Sans CN Bold"/>
              <a:cs typeface="Source Han Sans CN Bold"/>
            </a:endParaRPr>
          </a:p>
        </p:txBody>
      </p:sp>
      <p:sp>
        <p:nvSpPr>
          <p:cNvPr id="15" name="标题 1"/>
          <p:cNvSpPr txBox="1"/>
          <p:nvPr>
            <p:custDataLst>
              <p:tags r:id="rId8"/>
            </p:custDataLst>
          </p:nvPr>
        </p:nvSpPr>
        <p:spPr>
          <a:xfrm>
            <a:off x="13172440" y="5358765"/>
            <a:ext cx="9521825" cy="2804795"/>
          </a:xfrm>
          <a:prstGeom prst="rect">
            <a:avLst/>
          </a:prstGeom>
          <a:noFill/>
          <a:ln>
            <a:noFill/>
          </a:ln>
        </p:spPr>
        <p:txBody>
          <a:bodyPr vert="horz" wrap="square" lIns="91440" tIns="45720" rIns="91440" bIns="45720" rtlCol="0" anchor="t"/>
          <a:p>
            <a:pPr algn="l">
              <a:lnSpc>
                <a:spcPct val="150000"/>
              </a:lnSpc>
            </a:pPr>
            <a:r>
              <a:rPr kumimoji="1" lang="en-US" altLang="zh-CN" sz="3400">
                <a:ln w="12700">
                  <a:noFill/>
                </a:ln>
                <a:solidFill>
                  <a:srgbClr val="262626">
                    <a:alpha val="100000"/>
                  </a:srgbClr>
                </a:solidFill>
                <a:latin typeface="Source Han Sans"/>
                <a:ea typeface="Source Han Sans"/>
                <a:cs typeface="Source Han Sans"/>
              </a:rPr>
              <a:t>原调度机制对于有设置依赖任务的情况，如果其依赖任务运行失败，那么该任务的dependent节点也会直接运行失败</a:t>
            </a:r>
            <a:r>
              <a:rPr kumimoji="1" lang="zh-CN" altLang="en-US" sz="3400">
                <a:ln w="12700">
                  <a:noFill/>
                </a:ln>
                <a:solidFill>
                  <a:srgbClr val="262626">
                    <a:alpha val="100000"/>
                  </a:srgbClr>
                </a:solidFill>
                <a:latin typeface="Source Han Sans"/>
                <a:ea typeface="宋体" charset="0"/>
                <a:cs typeface="Source Han Sans"/>
              </a:rPr>
              <a:t>，</a:t>
            </a:r>
            <a:r>
              <a:rPr kumimoji="1" lang="zh-CN" altLang="en-US" sz="3400" b="1">
                <a:ln w="12700">
                  <a:noFill/>
                </a:ln>
                <a:solidFill>
                  <a:srgbClr val="262626">
                    <a:alpha val="100000"/>
                  </a:srgbClr>
                </a:solidFill>
                <a:latin typeface="Source Han Sans"/>
                <a:ea typeface="宋体" charset="0"/>
                <a:cs typeface="Source Han Sans"/>
              </a:rPr>
              <a:t>导致</a:t>
            </a:r>
            <a:r>
              <a:rPr kumimoji="1" lang="en-US" altLang="zh-CN" sz="3400" b="1">
                <a:ln w="12700">
                  <a:noFill/>
                </a:ln>
                <a:solidFill>
                  <a:srgbClr val="262626">
                    <a:alpha val="100000"/>
                  </a:srgbClr>
                </a:solidFill>
                <a:latin typeface="Source Han Sans"/>
                <a:ea typeface="Source Han Sans"/>
                <a:cs typeface="Source Han Sans"/>
              </a:rPr>
              <a:t>无法一键重跑未完成数据链路。
</a:t>
            </a:r>
            <a:endParaRPr kumimoji="1" lang="en-US" altLang="zh-CN" sz="3400">
              <a:ln w="12700">
                <a:noFill/>
              </a:ln>
              <a:solidFill>
                <a:srgbClr val="262626">
                  <a:alpha val="100000"/>
                </a:srgbClr>
              </a:solidFill>
              <a:latin typeface="Source Han Sans"/>
              <a:ea typeface="Source Han Sans"/>
              <a:cs typeface="Source Han Sans"/>
            </a:endParaRPr>
          </a:p>
          <a:p>
            <a:pPr algn="l">
              <a:lnSpc>
                <a:spcPct val="150000"/>
              </a:lnSpc>
            </a:pPr>
            <a:r>
              <a:rPr kumimoji="1" lang="en-US" altLang="zh-CN" sz="3400">
                <a:ln w="12700">
                  <a:noFill/>
                </a:ln>
                <a:solidFill>
                  <a:srgbClr val="262626">
                    <a:alpha val="100000"/>
                  </a:srgbClr>
                </a:solidFill>
                <a:latin typeface="Source Han Sans"/>
                <a:ea typeface="Source Han Sans"/>
                <a:cs typeface="Source Han Sans"/>
              </a:rPr>
              <a:t>增加数据开发人员运维压力，影响故障恢复时长。</a:t>
            </a:r>
            <a:endParaRPr kumimoji="1" lang="zh-CN" altLang="en-US" sz="3400"/>
          </a:p>
        </p:txBody>
      </p:sp>
      <p:sp>
        <p:nvSpPr>
          <p:cNvPr id="19" name="标题 1"/>
          <p:cNvSpPr txBox="1"/>
          <p:nvPr>
            <p:custDataLst>
              <p:tags r:id="rId9"/>
            </p:custDataLst>
          </p:nvPr>
        </p:nvSpPr>
        <p:spPr>
          <a:xfrm>
            <a:off x="19632930" y="2687955"/>
            <a:ext cx="929005" cy="859155"/>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9525" cap="flat">
            <a:noFill/>
            <a:miter/>
          </a:ln>
        </p:spPr>
        <p:txBody>
          <a:bodyPr vert="horz" wrap="square" lIns="91440" tIns="45720" rIns="91440" bIns="45720" rtlCol="0" anchor="ctr"/>
          <a:p>
            <a:pPr algn="l">
              <a:lnSpc>
                <a:spcPct val="110000"/>
              </a:lnSpc>
            </a:pPr>
            <a:endParaRPr kumimoji="1" lang="zh-CN" altLang="en-US"/>
          </a:p>
        </p:txBody>
      </p:sp>
      <p:sp>
        <p:nvSpPr>
          <p:cNvPr id="20" name="标题 1"/>
          <p:cNvSpPr txBox="1"/>
          <p:nvPr>
            <p:custDataLst>
              <p:tags r:id="rId10"/>
            </p:custDataLst>
          </p:nvPr>
        </p:nvSpPr>
        <p:spPr>
          <a:xfrm>
            <a:off x="16698595" y="2785110"/>
            <a:ext cx="737870" cy="766445"/>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9525" cap="flat">
            <a:noFill/>
            <a:miter/>
          </a:ln>
        </p:spPr>
        <p:txBody>
          <a:bodyPr vert="horz" wrap="square" lIns="91440" tIns="45720" rIns="91440" bIns="45720" rtlCol="0" anchor="ctr"/>
          <a:p>
            <a:pPr algn="l">
              <a:lnSpc>
                <a:spcPct val="110000"/>
              </a:lnSpc>
            </a:pPr>
            <a:endParaRPr kumimoji="1" lang="zh-CN" altLang="en-US"/>
          </a:p>
        </p:txBody>
      </p:sp>
      <p:sp>
        <p:nvSpPr>
          <p:cNvPr id="21" name="标题 1"/>
          <p:cNvSpPr txBox="1"/>
          <p:nvPr>
            <p:custDataLst>
              <p:tags r:id="rId11"/>
            </p:custDataLst>
          </p:nvPr>
        </p:nvSpPr>
        <p:spPr>
          <a:xfrm>
            <a:off x="13468985" y="2800350"/>
            <a:ext cx="845820" cy="767080"/>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9525" cap="flat">
            <a:noFill/>
            <a:miter/>
          </a:ln>
        </p:spPr>
        <p:txBody>
          <a:bodyPr vert="horz" wrap="square" lIns="91440" tIns="45720" rIns="91440" bIns="45720" rtlCol="0" anchor="ctr"/>
          <a:p>
            <a:pPr algn="l">
              <a:lnSpc>
                <a:spcPct val="110000"/>
              </a:lnSpc>
            </a:pPr>
            <a:endParaRPr kumimoji="1" lang="zh-CN" altLang="en-US"/>
          </a:p>
        </p:txBody>
      </p:sp>
      <p:pic>
        <p:nvPicPr>
          <p:cNvPr id="7" name="图片 6"/>
          <p:cNvPicPr>
            <a:picLocks noChangeAspect="1"/>
          </p:cNvPicPr>
          <p:nvPr>
            <p:custDataLst>
              <p:tags r:id="rId12"/>
            </p:custDataLst>
          </p:nvPr>
        </p:nvPicPr>
        <p:blipFill>
          <a:blip r:embed="rId13"/>
          <a:stretch>
            <a:fillRect/>
          </a:stretch>
        </p:blipFill>
        <p:spPr>
          <a:xfrm>
            <a:off x="895350" y="4613275"/>
            <a:ext cx="10987405" cy="4488815"/>
          </a:xfrm>
          <a:prstGeom prst="rect">
            <a:avLst/>
          </a:prstGeom>
        </p:spPr>
      </p:pic>
      <p:sp>
        <p:nvSpPr>
          <p:cNvPr id="8" name="文本框 7"/>
          <p:cNvSpPr txBox="1"/>
          <p:nvPr/>
        </p:nvSpPr>
        <p:spPr>
          <a:xfrm>
            <a:off x="2893695" y="10288905"/>
            <a:ext cx="5550535" cy="766445"/>
          </a:xfrm>
          <a:prstGeom prst="rect">
            <a:avLst/>
          </a:prstGeom>
          <a:noFill/>
        </p:spPr>
        <p:txBody>
          <a:bodyPr wrap="square" rtlCol="0" anchor="t">
            <a:noAutofit/>
          </a:bodyPr>
          <a:p>
            <a:r>
              <a:rPr lang="zh-CN" altLang="en-US" sz="3600"/>
              <a:t>（上：猛犸；下：海豚）</a:t>
            </a:r>
            <a:endParaRPr lang="zh-CN" altLang="en-US"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00735"/>
            <a:ext cx="7936230"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离线调度方式优化-</a:t>
            </a:r>
            <a:r>
              <a:rPr kumimoji="1" lang="zh-CN" altLang="en-US" sz="4800">
                <a:ln w="12700">
                  <a:noFill/>
                </a:ln>
                <a:solidFill>
                  <a:srgbClr val="262626">
                    <a:alpha val="100000"/>
                  </a:srgbClr>
                </a:solidFill>
                <a:latin typeface="Source Han Sans CN Bold"/>
                <a:ea typeface="Source Han Sans CN Bold"/>
                <a:cs typeface="Source Han Sans CN Bold"/>
                <a:sym typeface="+mn-ea"/>
              </a:rPr>
              <a:t>实现</a:t>
            </a:r>
            <a:r>
              <a:rPr kumimoji="1" lang="zh-CN" altLang="en-US" sz="4800">
                <a:ln w="12700">
                  <a:noFill/>
                </a:ln>
                <a:solidFill>
                  <a:srgbClr val="262626">
                    <a:alpha val="100000"/>
                  </a:srgbClr>
                </a:solidFill>
                <a:latin typeface="Source Han Sans CN Bold"/>
                <a:ea typeface="Source Han Sans CN Bold"/>
                <a:cs typeface="Source Han Sans CN Bold"/>
                <a:sym typeface="+mn-ea"/>
              </a:rPr>
              <a:t>方案</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pic>
        <p:nvPicPr>
          <p:cNvPr id="2" name="图片 1"/>
          <p:cNvPicPr>
            <a:picLocks noChangeAspect="1"/>
          </p:cNvPicPr>
          <p:nvPr>
            <p:custDataLst>
              <p:tags r:id="rId2"/>
            </p:custDataLst>
          </p:nvPr>
        </p:nvPicPr>
        <p:blipFill>
          <a:blip r:embed="rId3"/>
          <a:stretch>
            <a:fillRect/>
          </a:stretch>
        </p:blipFill>
        <p:spPr>
          <a:xfrm>
            <a:off x="607695" y="5819140"/>
            <a:ext cx="23167975" cy="6847205"/>
          </a:xfrm>
          <a:prstGeom prst="rect">
            <a:avLst/>
          </a:prstGeom>
        </p:spPr>
      </p:pic>
      <p:sp>
        <p:nvSpPr>
          <p:cNvPr id="15" name="标题 1"/>
          <p:cNvSpPr txBox="1"/>
          <p:nvPr>
            <p:custDataLst>
              <p:tags r:id="rId4"/>
            </p:custDataLst>
          </p:nvPr>
        </p:nvSpPr>
        <p:spPr>
          <a:xfrm>
            <a:off x="2012315" y="1991360"/>
            <a:ext cx="18448655" cy="3741420"/>
          </a:xfrm>
          <a:prstGeom prst="rect">
            <a:avLst/>
          </a:prstGeom>
          <a:noFill/>
          <a:ln>
            <a:noFill/>
          </a:ln>
        </p:spPr>
        <p:txBody>
          <a:bodyPr vert="horz" wrap="square" lIns="91440" tIns="45720" rIns="91440" bIns="45720" rtlCol="0" anchor="t"/>
          <a:p>
            <a:pPr algn="l">
              <a:lnSpc>
                <a:spcPct val="150000"/>
              </a:lnSpc>
            </a:pPr>
            <a:r>
              <a:rPr kumimoji="1" sz="3200">
                <a:ln w="12700">
                  <a:noFill/>
                </a:ln>
                <a:solidFill>
                  <a:srgbClr val="262626">
                    <a:alpha val="100000"/>
                  </a:srgbClr>
                </a:solidFill>
                <a:latin typeface="Source Han Sans"/>
                <a:cs typeface="Source Han Sans"/>
              </a:rPr>
              <a:t>实现这一功能的关键在于对dolphinscheduler-master模块的DependentExecute类中getModelDependResult</a:t>
            </a:r>
            <a:r>
              <a:rPr kumimoji="1" sz="3200">
                <a:ln w="12700">
                  <a:noFill/>
                </a:ln>
                <a:solidFill>
                  <a:srgbClr val="262626">
                    <a:alpha val="100000"/>
                  </a:srgbClr>
                </a:solidFill>
                <a:latin typeface="Source Han Sans"/>
                <a:cs typeface="Source Han Sans"/>
              </a:rPr>
              <a:t>方法的等待及失败信号处理逻辑进行重新设计。</a:t>
            </a:r>
            <a:endParaRPr kumimoji="1" sz="3200">
              <a:ln w="12700">
                <a:noFill/>
              </a:ln>
              <a:solidFill>
                <a:srgbClr val="262626">
                  <a:alpha val="100000"/>
                </a:srgbClr>
              </a:solidFill>
              <a:latin typeface="Source Han Sans"/>
              <a:cs typeface="Source Han Sans"/>
            </a:endParaRPr>
          </a:p>
          <a:p>
            <a:pPr algn="l">
              <a:lnSpc>
                <a:spcPct val="150000"/>
              </a:lnSpc>
            </a:pPr>
            <a:endParaRPr kumimoji="1" sz="3200">
              <a:ln w="12700">
                <a:noFill/>
              </a:ln>
              <a:solidFill>
                <a:srgbClr val="262626">
                  <a:alpha val="100000"/>
                </a:srgbClr>
              </a:solidFill>
              <a:latin typeface="Source Han Sans"/>
              <a:cs typeface="Source Han Sans"/>
            </a:endParaRPr>
          </a:p>
          <a:p>
            <a:pPr algn="l">
              <a:lnSpc>
                <a:spcPct val="150000"/>
              </a:lnSpc>
            </a:pPr>
            <a:r>
              <a:rPr kumimoji="1" sz="3200">
                <a:ln w="12700">
                  <a:noFill/>
                </a:ln>
                <a:solidFill>
                  <a:srgbClr val="262626">
                    <a:alpha val="100000"/>
                  </a:srgbClr>
                </a:solidFill>
                <a:latin typeface="Source Han Sans"/>
                <a:cs typeface="Source Han Sans"/>
              </a:rPr>
              <a:t>当依赖任务的状态为FAILED</a:t>
            </a:r>
            <a:r>
              <a:rPr kumimoji="1" lang="en-US" sz="3200">
                <a:ln w="12700">
                  <a:noFill/>
                </a:ln>
                <a:solidFill>
                  <a:srgbClr val="262626">
                    <a:alpha val="100000"/>
                  </a:srgbClr>
                </a:solidFill>
                <a:latin typeface="Source Han Sans"/>
                <a:cs typeface="Source Han Sans"/>
              </a:rPr>
              <a:t>，</a:t>
            </a:r>
            <a:r>
              <a:rPr kumimoji="1" sz="3200">
                <a:ln w="12700">
                  <a:noFill/>
                </a:ln>
                <a:solidFill>
                  <a:srgbClr val="262626">
                    <a:alpha val="100000"/>
                  </a:srgbClr>
                </a:solidFill>
                <a:latin typeface="Source Han Sans"/>
                <a:cs typeface="Source Han Sans"/>
              </a:rPr>
              <a:t>更新dependResultList时，将状态改为WAITING，从而使下游任务获取的上游依赖任务的状态是WAITING，而不是FAILED.</a:t>
            </a:r>
            <a:endParaRPr kumimoji="1" sz="3200">
              <a:ln w="12700">
                <a:noFill/>
              </a:ln>
              <a:solidFill>
                <a:srgbClr val="262626">
                  <a:alpha val="100000"/>
                </a:srgbClr>
              </a:solidFill>
              <a:latin typeface="Source Han Sans"/>
              <a:cs typeface="Source Han Sans"/>
            </a:endParaRPr>
          </a:p>
          <a:p>
            <a:pPr algn="l">
              <a:lnSpc>
                <a:spcPct val="150000"/>
              </a:lnSpc>
            </a:pPr>
            <a:endParaRPr kumimoji="1" lang="zh-CN"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custDataLst>
              <p:tags r:id="rId1"/>
            </p:custDataLst>
          </p:nvPr>
        </p:nvSpPr>
        <p:spPr>
          <a:xfrm>
            <a:off x="12847320" y="4590415"/>
            <a:ext cx="11040745" cy="597916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pic>
        <p:nvPicPr>
          <p:cNvPr id="501" name="image 501"/>
          <p:cNvPicPr>
            <a:picLocks noChangeAspect="1"/>
          </p:cNvPicPr>
          <p:nvPr/>
        </p:nvPicPr>
        <p:blipFill>
          <a:blip r:embed="rId2"/>
          <a:srcRect/>
          <a:stretch>
            <a:fillRect/>
          </a:stretch>
        </p:blipFill>
        <p:spPr>
          <a:xfrm rot="-5400000">
            <a:off x="635000" y="1111250"/>
            <a:ext cx="825500" cy="304800"/>
          </a:xfrm>
          <a:prstGeom prst="rect">
            <a:avLst/>
          </a:prstGeom>
        </p:spPr>
      </p:pic>
      <p:sp>
        <p:nvSpPr>
          <p:cNvPr id="38" name="Object 502"/>
          <p:cNvSpPr txBox="1"/>
          <p:nvPr/>
        </p:nvSpPr>
        <p:spPr>
          <a:xfrm>
            <a:off x="1346200" y="752475"/>
            <a:ext cx="10299065"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离线调度方式优化-</a:t>
            </a:r>
            <a:r>
              <a:rPr kumimoji="1" lang="zh-CN" altLang="en-US" sz="4800">
                <a:ln w="12700">
                  <a:noFill/>
                </a:ln>
                <a:solidFill>
                  <a:srgbClr val="262626">
                    <a:alpha val="100000"/>
                  </a:srgbClr>
                </a:solidFill>
                <a:latin typeface="Source Han Sans CN Bold"/>
                <a:ea typeface="Source Han Sans CN Bold"/>
                <a:cs typeface="Source Han Sans CN Bold"/>
                <a:sym typeface="+mn-ea"/>
              </a:rPr>
              <a:t>实践效果与</a:t>
            </a:r>
            <a:r>
              <a:rPr kumimoji="1" lang="zh-CN" altLang="en-US" sz="4800">
                <a:ln w="12700">
                  <a:noFill/>
                </a:ln>
                <a:solidFill>
                  <a:srgbClr val="262626">
                    <a:alpha val="100000"/>
                  </a:srgbClr>
                </a:solidFill>
                <a:latin typeface="Source Han Sans CN Bold"/>
                <a:ea typeface="Source Han Sans CN Bold"/>
                <a:cs typeface="Source Han Sans CN Bold"/>
                <a:sym typeface="+mn-ea"/>
              </a:rPr>
              <a:t>价值</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sp>
        <p:nvSpPr>
          <p:cNvPr id="10" name="标题 1"/>
          <p:cNvSpPr txBox="1"/>
          <p:nvPr>
            <p:custDataLst>
              <p:tags r:id="rId3"/>
            </p:custDataLst>
          </p:nvPr>
        </p:nvSpPr>
        <p:spPr>
          <a:xfrm>
            <a:off x="12847320" y="2244725"/>
            <a:ext cx="1442720" cy="1442720"/>
          </a:xfrm>
          <a:prstGeom prst="ellipse">
            <a:avLst/>
          </a:prstGeom>
          <a:solidFill>
            <a:schemeClr val="accent1">
              <a:lumMod val="20000"/>
              <a:lumOff val="80000"/>
            </a:schemeClr>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1" name="标题 1"/>
          <p:cNvSpPr txBox="1"/>
          <p:nvPr>
            <p:custDataLst>
              <p:tags r:id="rId4"/>
            </p:custDataLst>
          </p:nvPr>
        </p:nvSpPr>
        <p:spPr>
          <a:xfrm>
            <a:off x="16026130" y="2222500"/>
            <a:ext cx="1442720" cy="1442720"/>
          </a:xfrm>
          <a:prstGeom prst="ellipse">
            <a:avLst/>
          </a:prstGeom>
          <a:solidFill>
            <a:schemeClr val="accent1">
              <a:lumMod val="20000"/>
              <a:lumOff val="80000"/>
            </a:schemeClr>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2" name="标题 1"/>
          <p:cNvSpPr txBox="1"/>
          <p:nvPr>
            <p:custDataLst>
              <p:tags r:id="rId5"/>
            </p:custDataLst>
          </p:nvPr>
        </p:nvSpPr>
        <p:spPr>
          <a:xfrm>
            <a:off x="18979515" y="2073275"/>
            <a:ext cx="1616075" cy="1616075"/>
          </a:xfrm>
          <a:prstGeom prst="ellipse">
            <a:avLst/>
          </a:pr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9" name="标题 1"/>
          <p:cNvSpPr txBox="1"/>
          <p:nvPr>
            <p:custDataLst>
              <p:tags r:id="rId6"/>
            </p:custDataLst>
          </p:nvPr>
        </p:nvSpPr>
        <p:spPr>
          <a:xfrm>
            <a:off x="19307810" y="2459990"/>
            <a:ext cx="929005" cy="859155"/>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9525" cap="flat">
            <a:noFill/>
            <a:miter/>
          </a:ln>
        </p:spPr>
        <p:txBody>
          <a:bodyPr vert="horz" wrap="square" lIns="91440" tIns="45720" rIns="91440" bIns="45720" rtlCol="0" anchor="ctr"/>
          <a:p>
            <a:pPr algn="l">
              <a:lnSpc>
                <a:spcPct val="110000"/>
              </a:lnSpc>
            </a:pPr>
            <a:endParaRPr kumimoji="1" lang="zh-CN" altLang="en-US"/>
          </a:p>
        </p:txBody>
      </p:sp>
      <p:sp>
        <p:nvSpPr>
          <p:cNvPr id="20" name="标题 1"/>
          <p:cNvSpPr txBox="1"/>
          <p:nvPr>
            <p:custDataLst>
              <p:tags r:id="rId7"/>
            </p:custDataLst>
          </p:nvPr>
        </p:nvSpPr>
        <p:spPr>
          <a:xfrm>
            <a:off x="16373475" y="2557145"/>
            <a:ext cx="737870" cy="766445"/>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chemeClr val="bg1"/>
          </a:solidFill>
          <a:ln w="9525" cap="flat">
            <a:noFill/>
            <a:miter/>
          </a:ln>
        </p:spPr>
        <p:txBody>
          <a:bodyPr vert="horz" wrap="square" lIns="91440" tIns="45720" rIns="91440" bIns="45720" rtlCol="0" anchor="ctr"/>
          <a:p>
            <a:pPr algn="l">
              <a:lnSpc>
                <a:spcPct val="110000"/>
              </a:lnSpc>
            </a:pPr>
            <a:endParaRPr kumimoji="1" lang="zh-CN" altLang="en-US"/>
          </a:p>
        </p:txBody>
      </p:sp>
      <p:sp>
        <p:nvSpPr>
          <p:cNvPr id="21" name="标题 1"/>
          <p:cNvSpPr txBox="1"/>
          <p:nvPr>
            <p:custDataLst>
              <p:tags r:id="rId8"/>
            </p:custDataLst>
          </p:nvPr>
        </p:nvSpPr>
        <p:spPr>
          <a:xfrm>
            <a:off x="13143865" y="2572385"/>
            <a:ext cx="845820" cy="767080"/>
          </a:xfrm>
          <a:custGeom>
            <a:avLst/>
            <a:gdLst>
              <a:gd name="connsiteX0" fmla="*/ 31770 w 794163"/>
              <a:gd name="connsiteY0" fmla="*/ 656460 h 720001"/>
              <a:gd name="connsiteX1" fmla="*/ 762297 w 794163"/>
              <a:gd name="connsiteY1" fmla="*/ 656460 h 720001"/>
              <a:gd name="connsiteX2" fmla="*/ 794163 w 794163"/>
              <a:gd name="connsiteY2" fmla="*/ 688230 h 720001"/>
              <a:gd name="connsiteX3" fmla="*/ 762392 w 794163"/>
              <a:gd name="connsiteY3" fmla="*/ 720001 h 720001"/>
              <a:gd name="connsiteX4" fmla="*/ 31770 w 794163"/>
              <a:gd name="connsiteY4" fmla="*/ 720001 h 720001"/>
              <a:gd name="connsiteX5" fmla="*/ 0 w 794163"/>
              <a:gd name="connsiteY5" fmla="*/ 688230 h 720001"/>
              <a:gd name="connsiteX6" fmla="*/ 31770 w 794163"/>
              <a:gd name="connsiteY6" fmla="*/ 656460 h 720001"/>
              <a:gd name="connsiteX7" fmla="*/ 613493 w 794163"/>
              <a:gd name="connsiteY7" fmla="*/ 317608 h 720001"/>
              <a:gd name="connsiteX8" fmla="*/ 710048 w 794163"/>
              <a:gd name="connsiteY8" fmla="*/ 317608 h 720001"/>
              <a:gd name="connsiteX9" fmla="*/ 767655 w 794163"/>
              <a:gd name="connsiteY9" fmla="*/ 375216 h 720001"/>
              <a:gd name="connsiteX10" fmla="*/ 767655 w 794163"/>
              <a:gd name="connsiteY10" fmla="*/ 524689 h 720001"/>
              <a:gd name="connsiteX11" fmla="*/ 710048 w 794163"/>
              <a:gd name="connsiteY11" fmla="*/ 582297 h 720001"/>
              <a:gd name="connsiteX12" fmla="*/ 613493 w 794163"/>
              <a:gd name="connsiteY12" fmla="*/ 582297 h 720001"/>
              <a:gd name="connsiteX13" fmla="*/ 555885 w 794163"/>
              <a:gd name="connsiteY13" fmla="*/ 524689 h 720001"/>
              <a:gd name="connsiteX14" fmla="*/ 555885 w 794163"/>
              <a:gd name="connsiteY14" fmla="*/ 375216 h 720001"/>
              <a:gd name="connsiteX15" fmla="*/ 613493 w 794163"/>
              <a:gd name="connsiteY15" fmla="*/ 317608 h 720001"/>
              <a:gd name="connsiteX16" fmla="*/ 84019 w 794163"/>
              <a:gd name="connsiteY16" fmla="*/ 211770 h 720001"/>
              <a:gd name="connsiteX17" fmla="*/ 180574 w 794163"/>
              <a:gd name="connsiteY17" fmla="*/ 211770 h 720001"/>
              <a:gd name="connsiteX18" fmla="*/ 238182 w 794163"/>
              <a:gd name="connsiteY18" fmla="*/ 269282 h 720001"/>
              <a:gd name="connsiteX19" fmla="*/ 238182 w 794163"/>
              <a:gd name="connsiteY19" fmla="*/ 524785 h 720001"/>
              <a:gd name="connsiteX20" fmla="*/ 180574 w 794163"/>
              <a:gd name="connsiteY20" fmla="*/ 582393 h 720001"/>
              <a:gd name="connsiteX21" fmla="*/ 84019 w 794163"/>
              <a:gd name="connsiteY21" fmla="*/ 582393 h 720001"/>
              <a:gd name="connsiteX22" fmla="*/ 26411 w 794163"/>
              <a:gd name="connsiteY22" fmla="*/ 524785 h 720001"/>
              <a:gd name="connsiteX23" fmla="*/ 26411 w 794163"/>
              <a:gd name="connsiteY23" fmla="*/ 269378 h 720001"/>
              <a:gd name="connsiteX24" fmla="*/ 84019 w 794163"/>
              <a:gd name="connsiteY24" fmla="*/ 211770 h 720001"/>
              <a:gd name="connsiteX25" fmla="*/ 348708 w 794163"/>
              <a:gd name="connsiteY25" fmla="*/ 0 h 720001"/>
              <a:gd name="connsiteX26" fmla="*/ 445359 w 794163"/>
              <a:gd name="connsiteY26" fmla="*/ 0 h 720001"/>
              <a:gd name="connsiteX27" fmla="*/ 502871 w 794163"/>
              <a:gd name="connsiteY27" fmla="*/ 57607 h 720001"/>
              <a:gd name="connsiteX28" fmla="*/ 502871 w 794163"/>
              <a:gd name="connsiteY28" fmla="*/ 524785 h 720001"/>
              <a:gd name="connsiteX29" fmla="*/ 445263 w 794163"/>
              <a:gd name="connsiteY29" fmla="*/ 582393 h 720001"/>
              <a:gd name="connsiteX30" fmla="*/ 348708 w 794163"/>
              <a:gd name="connsiteY30" fmla="*/ 582393 h 720001"/>
              <a:gd name="connsiteX31" fmla="*/ 291100 w 794163"/>
              <a:gd name="connsiteY31" fmla="*/ 524785 h 720001"/>
              <a:gd name="connsiteX32" fmla="*/ 291100 w 794163"/>
              <a:gd name="connsiteY32" fmla="*/ 57607 h 720001"/>
              <a:gd name="connsiteX33" fmla="*/ 348708 w 794163"/>
              <a:gd name="connsiteY33" fmla="*/ 0 h 720001"/>
            </a:gdLst>
            <a:ahLst/>
            <a:cxnLst/>
            <a:rect l="l" t="t" r="r" b="b"/>
            <a:pathLst>
              <a:path w="794163" h="720001">
                <a:moveTo>
                  <a:pt x="31770" y="656460"/>
                </a:moveTo>
                <a:lnTo>
                  <a:pt x="762297" y="656460"/>
                </a:lnTo>
                <a:cubicBezTo>
                  <a:pt x="779904" y="656460"/>
                  <a:pt x="794067" y="670622"/>
                  <a:pt x="794163" y="688230"/>
                </a:cubicBezTo>
                <a:cubicBezTo>
                  <a:pt x="794163" y="705742"/>
                  <a:pt x="779904" y="720001"/>
                  <a:pt x="762392" y="720001"/>
                </a:cubicBezTo>
                <a:lnTo>
                  <a:pt x="31770" y="720001"/>
                </a:lnTo>
                <a:cubicBezTo>
                  <a:pt x="14258" y="720001"/>
                  <a:pt x="0" y="705742"/>
                  <a:pt x="0" y="688230"/>
                </a:cubicBezTo>
                <a:cubicBezTo>
                  <a:pt x="0" y="670718"/>
                  <a:pt x="14258" y="656460"/>
                  <a:pt x="31770" y="656460"/>
                </a:cubicBezTo>
                <a:close/>
                <a:moveTo>
                  <a:pt x="613493" y="317608"/>
                </a:moveTo>
                <a:lnTo>
                  <a:pt x="710048" y="317608"/>
                </a:lnTo>
                <a:cubicBezTo>
                  <a:pt x="741818" y="317608"/>
                  <a:pt x="767655" y="343445"/>
                  <a:pt x="767655" y="375216"/>
                </a:cubicBezTo>
                <a:lnTo>
                  <a:pt x="767655" y="524689"/>
                </a:lnTo>
                <a:cubicBezTo>
                  <a:pt x="767655" y="556364"/>
                  <a:pt x="741723" y="582297"/>
                  <a:pt x="710048" y="582297"/>
                </a:cubicBezTo>
                <a:lnTo>
                  <a:pt x="613493" y="582297"/>
                </a:lnTo>
                <a:cubicBezTo>
                  <a:pt x="581818" y="582297"/>
                  <a:pt x="555885" y="556364"/>
                  <a:pt x="555885" y="524689"/>
                </a:cubicBezTo>
                <a:lnTo>
                  <a:pt x="555885" y="375216"/>
                </a:lnTo>
                <a:cubicBezTo>
                  <a:pt x="555885" y="343349"/>
                  <a:pt x="581722" y="317608"/>
                  <a:pt x="613493" y="317608"/>
                </a:cubicBezTo>
                <a:close/>
                <a:moveTo>
                  <a:pt x="84019" y="211770"/>
                </a:moveTo>
                <a:lnTo>
                  <a:pt x="180574" y="211770"/>
                </a:lnTo>
                <a:cubicBezTo>
                  <a:pt x="212440" y="211770"/>
                  <a:pt x="238182" y="237512"/>
                  <a:pt x="238182" y="269282"/>
                </a:cubicBezTo>
                <a:lnTo>
                  <a:pt x="238182" y="524785"/>
                </a:lnTo>
                <a:cubicBezTo>
                  <a:pt x="238182" y="556460"/>
                  <a:pt x="212248" y="582393"/>
                  <a:pt x="180574" y="582393"/>
                </a:cubicBezTo>
                <a:lnTo>
                  <a:pt x="84019" y="582393"/>
                </a:lnTo>
                <a:cubicBezTo>
                  <a:pt x="52344" y="582393"/>
                  <a:pt x="26411" y="556460"/>
                  <a:pt x="26411" y="524785"/>
                </a:cubicBezTo>
                <a:lnTo>
                  <a:pt x="26411" y="269378"/>
                </a:lnTo>
                <a:cubicBezTo>
                  <a:pt x="26411" y="237512"/>
                  <a:pt x="52248" y="211770"/>
                  <a:pt x="84019" y="211770"/>
                </a:cubicBezTo>
                <a:close/>
                <a:moveTo>
                  <a:pt x="348708" y="0"/>
                </a:moveTo>
                <a:lnTo>
                  <a:pt x="445359" y="0"/>
                </a:lnTo>
                <a:cubicBezTo>
                  <a:pt x="477129" y="0"/>
                  <a:pt x="502871" y="25741"/>
                  <a:pt x="502871" y="57607"/>
                </a:cubicBezTo>
                <a:lnTo>
                  <a:pt x="502871" y="524785"/>
                </a:lnTo>
                <a:cubicBezTo>
                  <a:pt x="502871" y="556460"/>
                  <a:pt x="476937" y="582393"/>
                  <a:pt x="445263" y="582393"/>
                </a:cubicBezTo>
                <a:lnTo>
                  <a:pt x="348708" y="582393"/>
                </a:lnTo>
                <a:cubicBezTo>
                  <a:pt x="317033" y="582393"/>
                  <a:pt x="291100" y="556460"/>
                  <a:pt x="291100" y="524785"/>
                </a:cubicBezTo>
                <a:lnTo>
                  <a:pt x="291100" y="57607"/>
                </a:lnTo>
                <a:cubicBezTo>
                  <a:pt x="291100" y="25741"/>
                  <a:pt x="316937" y="0"/>
                  <a:pt x="348708" y="0"/>
                </a:cubicBezTo>
                <a:close/>
              </a:path>
            </a:pathLst>
          </a:custGeom>
          <a:solidFill>
            <a:schemeClr val="bg1"/>
          </a:solidFill>
          <a:ln w="9525" cap="flat">
            <a:noFill/>
            <a:miter/>
          </a:ln>
        </p:spPr>
        <p:txBody>
          <a:bodyPr vert="horz" wrap="square" lIns="91440" tIns="45720" rIns="91440" bIns="45720" rtlCol="0" anchor="ctr"/>
          <a:p>
            <a:pPr algn="l">
              <a:lnSpc>
                <a:spcPct val="110000"/>
              </a:lnSpc>
            </a:pPr>
            <a:endParaRPr kumimoji="1" lang="zh-CN" altLang="en-US"/>
          </a:p>
        </p:txBody>
      </p:sp>
      <p:sp>
        <p:nvSpPr>
          <p:cNvPr id="24" name="标题 1"/>
          <p:cNvSpPr txBox="1"/>
          <p:nvPr>
            <p:custDataLst>
              <p:tags r:id="rId9"/>
            </p:custDataLst>
          </p:nvPr>
        </p:nvSpPr>
        <p:spPr>
          <a:xfrm>
            <a:off x="13112115" y="5716270"/>
            <a:ext cx="10775950" cy="4378960"/>
          </a:xfrm>
          <a:prstGeom prst="rect">
            <a:avLst/>
          </a:prstGeom>
          <a:noFill/>
          <a:ln>
            <a:noFill/>
          </a:ln>
        </p:spPr>
        <p:txBody>
          <a:bodyPr vert="horz" wrap="square" lIns="91440" tIns="45720" rIns="91440" bIns="45720" rtlCol="0" anchor="t"/>
          <a:p>
            <a:pPr algn="l">
              <a:lnSpc>
                <a:spcPct val="150000"/>
              </a:lnSpc>
            </a:pPr>
            <a:r>
              <a:rPr kumimoji="1" lang="zh-CN" altLang="en-US" sz="3400">
                <a:ln w="12700">
                  <a:noFill/>
                </a:ln>
                <a:solidFill>
                  <a:srgbClr val="262626">
                    <a:alpha val="100000"/>
                  </a:srgbClr>
                </a:solidFill>
                <a:latin typeface="Source Han Sans"/>
                <a:ea typeface="Source Han Sans"/>
                <a:cs typeface="Source Han Sans"/>
              </a:rPr>
              <a:t>实现数据链路的一键恢复重跑，减少了人工的干预成本，提升了任务链的恢复效率，使整个任务链的恢复更加自动化和智能化。</a:t>
            </a:r>
            <a:endParaRPr kumimoji="1" lang="zh-CN" altLang="en-US" sz="3400">
              <a:ln w="12700">
                <a:noFill/>
              </a:ln>
              <a:solidFill>
                <a:srgbClr val="262626">
                  <a:alpha val="100000"/>
                </a:srgbClr>
              </a:solidFill>
              <a:latin typeface="Source Han Sans"/>
              <a:ea typeface="Source Han Sans"/>
              <a:cs typeface="Source Han Sans"/>
            </a:endParaRPr>
          </a:p>
          <a:p>
            <a:pPr algn="l">
              <a:lnSpc>
                <a:spcPct val="150000"/>
              </a:lnSpc>
            </a:pPr>
            <a:endParaRPr kumimoji="1" lang="zh-CN" altLang="en-US" sz="3400">
              <a:ln w="12700">
                <a:noFill/>
              </a:ln>
              <a:solidFill>
                <a:srgbClr val="262626">
                  <a:alpha val="100000"/>
                </a:srgbClr>
              </a:solidFill>
              <a:latin typeface="Source Han Sans"/>
              <a:ea typeface="Source Han Sans"/>
              <a:cs typeface="Source Han Sans"/>
            </a:endParaRPr>
          </a:p>
          <a:p>
            <a:pPr algn="l">
              <a:lnSpc>
                <a:spcPct val="150000"/>
              </a:lnSpc>
            </a:pPr>
            <a:r>
              <a:rPr kumimoji="1" lang="en-US" altLang="zh-CN" sz="3400">
                <a:ln w="12700">
                  <a:noFill/>
                </a:ln>
                <a:solidFill>
                  <a:srgbClr val="262626">
                    <a:alpha val="100000"/>
                  </a:srgbClr>
                </a:solidFill>
                <a:latin typeface="Source Han Sans"/>
                <a:ea typeface="Source Han Sans"/>
                <a:cs typeface="Source Han Sans"/>
              </a:rPr>
              <a:t>提高数据链路故障恢复速度，保障业务数据及时</a:t>
            </a:r>
            <a:r>
              <a:rPr kumimoji="1" lang="zh-CN" altLang="en-US" sz="3400">
                <a:ln w="12700">
                  <a:noFill/>
                </a:ln>
                <a:solidFill>
                  <a:srgbClr val="262626">
                    <a:alpha val="100000"/>
                  </a:srgbClr>
                </a:solidFill>
                <a:latin typeface="Source Han Sans"/>
                <a:ea typeface="Source Han Sans"/>
                <a:cs typeface="Source Han Sans"/>
              </a:rPr>
              <a:t>恢复</a:t>
            </a:r>
            <a:r>
              <a:rPr kumimoji="1" lang="en-US" altLang="zh-CN" sz="3400">
                <a:ln w="12700">
                  <a:noFill/>
                </a:ln>
                <a:solidFill>
                  <a:srgbClr val="262626">
                    <a:alpha val="100000"/>
                  </a:srgbClr>
                </a:solidFill>
                <a:latin typeface="Source Han Sans"/>
                <a:ea typeface="Source Han Sans"/>
                <a:cs typeface="Source Han Sans"/>
              </a:rPr>
              <a:t>产出。</a:t>
            </a:r>
            <a:endParaRPr kumimoji="1" lang="en-US" altLang="zh-CN" sz="3400">
              <a:ln w="12700">
                <a:noFill/>
              </a:ln>
              <a:solidFill>
                <a:srgbClr val="262626">
                  <a:alpha val="100000"/>
                </a:srgbClr>
              </a:solidFill>
              <a:latin typeface="Source Han Sans"/>
              <a:ea typeface="Source Han Sans"/>
              <a:cs typeface="Source Han Sans"/>
            </a:endParaRPr>
          </a:p>
          <a:p>
            <a:pPr algn="l">
              <a:lnSpc>
                <a:spcPct val="150000"/>
              </a:lnSpc>
            </a:pPr>
            <a:endParaRPr kumimoji="1" lang="en-US" altLang="zh-CN" sz="3400">
              <a:ln w="12700">
                <a:noFill/>
              </a:ln>
              <a:solidFill>
                <a:srgbClr val="262626">
                  <a:alpha val="100000"/>
                </a:srgbClr>
              </a:solidFill>
              <a:latin typeface="Source Han Sans"/>
              <a:ea typeface="Source Han Sans"/>
              <a:cs typeface="Source Han Sans"/>
            </a:endParaRPr>
          </a:p>
          <a:p>
            <a:pPr algn="l">
              <a:lnSpc>
                <a:spcPct val="150000"/>
              </a:lnSpc>
            </a:pPr>
            <a:endParaRPr kumimoji="1" lang="zh-CN" altLang="en-US" sz="3400"/>
          </a:p>
        </p:txBody>
      </p:sp>
      <p:sp>
        <p:nvSpPr>
          <p:cNvPr id="5" name="标题 1"/>
          <p:cNvSpPr txBox="1"/>
          <p:nvPr>
            <p:custDataLst>
              <p:tags r:id="rId10"/>
            </p:custDataLst>
          </p:nvPr>
        </p:nvSpPr>
        <p:spPr>
          <a:xfrm flipH="1">
            <a:off x="12914630" y="5072380"/>
            <a:ext cx="76200" cy="575945"/>
          </a:xfrm>
          <a:prstGeom prst="roundRect">
            <a:avLst/>
          </a:pr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6" name="标题 1"/>
          <p:cNvSpPr txBox="1"/>
          <p:nvPr>
            <p:custDataLst>
              <p:tags r:id="rId11"/>
            </p:custDataLst>
          </p:nvPr>
        </p:nvSpPr>
        <p:spPr>
          <a:xfrm>
            <a:off x="13112033" y="5072353"/>
            <a:ext cx="5805327" cy="461665"/>
          </a:xfrm>
          <a:prstGeom prst="rect">
            <a:avLst/>
          </a:prstGeom>
          <a:noFill/>
          <a:ln>
            <a:noFill/>
          </a:ln>
        </p:spPr>
        <p:txBody>
          <a:bodyPr vert="horz" wrap="square" lIns="91440" tIns="45720" rIns="91440" bIns="45720" rtlCol="0" anchor="ctr"/>
          <a:p>
            <a:pPr algn="l">
              <a:lnSpc>
                <a:spcPct val="120000"/>
              </a:lnSpc>
            </a:pPr>
            <a:r>
              <a:rPr kumimoji="1" lang="en-US" altLang="zh-CN" sz="4000" b="1">
                <a:ln w="12700">
                  <a:noFill/>
                </a:ln>
                <a:solidFill>
                  <a:srgbClr val="262626">
                    <a:alpha val="100000"/>
                  </a:srgbClr>
                </a:solidFill>
                <a:latin typeface="Source Han Sans CN Bold"/>
                <a:ea typeface="Source Han Sans CN Bold"/>
                <a:cs typeface="Source Han Sans CN Bold"/>
                <a:sym typeface="+mn-ea"/>
              </a:rPr>
              <a:t>实践效果与价值</a:t>
            </a:r>
            <a:endParaRPr kumimoji="1" lang="en-US" altLang="zh-CN" sz="4000" b="1">
              <a:ln w="12700">
                <a:noFill/>
              </a:ln>
              <a:solidFill>
                <a:srgbClr val="262626">
                  <a:alpha val="100000"/>
                </a:srgbClr>
              </a:solidFill>
              <a:latin typeface="Source Han Sans CN Bold"/>
              <a:ea typeface="Source Han Sans CN Bold"/>
              <a:cs typeface="Source Han Sans CN Bold"/>
              <a:sym typeface="+mn-ea"/>
            </a:endParaRPr>
          </a:p>
        </p:txBody>
      </p:sp>
      <p:pic>
        <p:nvPicPr>
          <p:cNvPr id="8" name="图片 7" descr="DS分享ppt2.drawio"/>
          <p:cNvPicPr>
            <a:picLocks noChangeAspect="1"/>
          </p:cNvPicPr>
          <p:nvPr/>
        </p:nvPicPr>
        <p:blipFill>
          <a:blip r:embed="rId12"/>
          <a:stretch>
            <a:fillRect/>
          </a:stretch>
        </p:blipFill>
        <p:spPr>
          <a:xfrm>
            <a:off x="99695" y="4859020"/>
            <a:ext cx="12459335" cy="5565775"/>
          </a:xfrm>
          <a:prstGeom prst="rect">
            <a:avLst/>
          </a:prstGeom>
        </p:spPr>
      </p:pic>
      <p:pic>
        <p:nvPicPr>
          <p:cNvPr id="7" name="图片 6" descr="Xnip2025-03-18_14-36-46"/>
          <p:cNvPicPr>
            <a:picLocks noChangeAspect="1"/>
          </p:cNvPicPr>
          <p:nvPr/>
        </p:nvPicPr>
        <p:blipFill>
          <a:blip r:embed="rId13"/>
          <a:stretch>
            <a:fillRect/>
          </a:stretch>
        </p:blipFill>
        <p:spPr>
          <a:xfrm>
            <a:off x="3917315" y="11161395"/>
            <a:ext cx="15062200" cy="2235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21690"/>
            <a:ext cx="14013815"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SeaTunnel组件集成与优化：让数据同步更高效</a:t>
            </a:r>
            <a:endParaRPr kumimoji="1" lang="en-US" altLang="zh-CN" sz="4800">
              <a:ln w="12700">
                <a:noFill/>
              </a:ln>
              <a:solidFill>
                <a:srgbClr val="262626">
                  <a:alpha val="100000"/>
                </a:srgbClr>
              </a:solidFill>
              <a:latin typeface="Source Han Sans CN Bold"/>
              <a:ea typeface="Source Han Sans CN Bold"/>
              <a:cs typeface="Source Han Sans CN Bold"/>
              <a:sym typeface="+mn-ea"/>
            </a:endParaRPr>
          </a:p>
        </p:txBody>
      </p:sp>
      <p:sp>
        <p:nvSpPr>
          <p:cNvPr id="8" name="标题 1"/>
          <p:cNvSpPr txBox="1"/>
          <p:nvPr>
            <p:custDataLst>
              <p:tags r:id="rId2"/>
            </p:custDataLst>
          </p:nvPr>
        </p:nvSpPr>
        <p:spPr>
          <a:xfrm>
            <a:off x="9697085" y="2322195"/>
            <a:ext cx="14411325" cy="3212465"/>
          </a:xfrm>
          <a:prstGeom prst="roundRect">
            <a:avLst>
              <a:gd name="adj" fmla="val 6335"/>
            </a:avLst>
          </a:prstGeom>
          <a:solidFill>
            <a:schemeClr val="tx2">
              <a:lumMod val="20000"/>
              <a:lumOff val="80000"/>
            </a:schemeClr>
          </a:solidFill>
          <a:ln w="12700" cap="sq">
            <a:noFill/>
            <a:miter/>
          </a:ln>
          <a:effectLst>
            <a:outerShdw blurRad="203200" dist="38100" dir="2700000" algn="tl" rotWithShape="0">
              <a:srgbClr val="000000">
                <a:alpha val="8000"/>
              </a:srgbClr>
            </a:outerShdw>
          </a:effectLst>
        </p:spPr>
        <p:txBody>
          <a:bodyPr vert="horz" wrap="square" lIns="91440" tIns="45720" rIns="91440" bIns="45720" rtlCol="0" anchor="ctr"/>
          <a:p>
            <a:pPr algn="ctr">
              <a:lnSpc>
                <a:spcPct val="110000"/>
              </a:lnSpc>
            </a:pPr>
            <a:endParaRPr kumimoji="1" lang="zh-CN" altLang="en-US"/>
          </a:p>
        </p:txBody>
      </p:sp>
      <p:sp>
        <p:nvSpPr>
          <p:cNvPr id="9" name="标题 1"/>
          <p:cNvSpPr txBox="1"/>
          <p:nvPr>
            <p:custDataLst>
              <p:tags r:id="rId3"/>
            </p:custDataLst>
          </p:nvPr>
        </p:nvSpPr>
        <p:spPr>
          <a:xfrm>
            <a:off x="9998075" y="2611755"/>
            <a:ext cx="6954520" cy="332740"/>
          </a:xfrm>
          <a:prstGeom prst="rect">
            <a:avLst/>
          </a:prstGeom>
          <a:noFill/>
          <a:ln>
            <a:noFill/>
          </a:ln>
        </p:spPr>
        <p:txBody>
          <a:bodyPr vert="horz" wrap="square" lIns="0" tIns="0" rIns="0" bIns="0" rtlCol="0" anchor="ctr"/>
          <a:p>
            <a:pPr algn="l">
              <a:lnSpc>
                <a:spcPct val="150000"/>
              </a:lnSpc>
            </a:pPr>
            <a:r>
              <a:rPr kumimoji="1" lang="en-US" altLang="zh-CN" sz="7200">
                <a:ln w="12700">
                  <a:noFill/>
                </a:ln>
                <a:solidFill>
                  <a:schemeClr val="tx1">
                    <a:alpha val="100000"/>
                  </a:schemeClr>
                </a:solidFill>
                <a:latin typeface="Source Han Sans"/>
                <a:ea typeface="Source Han Sans"/>
                <a:cs typeface="Source Han Sans"/>
                <a:sym typeface="+mn-ea"/>
              </a:rPr>
              <a:t>01</a:t>
            </a:r>
            <a:endParaRPr kumimoji="1" lang="en-US" altLang="zh-CN" sz="7200">
              <a:ln w="12700">
                <a:noFill/>
              </a:ln>
              <a:solidFill>
                <a:schemeClr val="tx1">
                  <a:alpha val="100000"/>
                </a:schemeClr>
              </a:solidFill>
              <a:latin typeface="Source Han Sans"/>
              <a:ea typeface="Source Han Sans"/>
              <a:cs typeface="Source Han Sans"/>
              <a:sym typeface="+mn-ea"/>
            </a:endParaRPr>
          </a:p>
        </p:txBody>
      </p:sp>
      <p:sp>
        <p:nvSpPr>
          <p:cNvPr id="10" name="标题 1"/>
          <p:cNvSpPr txBox="1"/>
          <p:nvPr>
            <p:custDataLst>
              <p:tags r:id="rId4"/>
            </p:custDataLst>
          </p:nvPr>
        </p:nvSpPr>
        <p:spPr>
          <a:xfrm flipH="1" flipV="1">
            <a:off x="23432770" y="2602865"/>
            <a:ext cx="328295" cy="309245"/>
          </a:xfrm>
          <a:prstGeom prst="ellipse">
            <a:avLst/>
          </a:prstGeom>
          <a:solidFill>
            <a:schemeClr val="accent1"/>
          </a:solidFill>
          <a:ln w="57150" cap="sq">
            <a:noFill/>
            <a:miter/>
          </a:ln>
        </p:spPr>
        <p:txBody>
          <a:bodyPr vert="horz" wrap="square" lIns="91440" tIns="45720" rIns="91440" bIns="45720" rtlCol="0" anchor="ctr"/>
          <a:p>
            <a:pPr algn="ctr">
              <a:lnSpc>
                <a:spcPct val="110000"/>
              </a:lnSpc>
            </a:pPr>
            <a:endParaRPr kumimoji="1" lang="zh-CN" altLang="en-US"/>
          </a:p>
        </p:txBody>
      </p:sp>
      <p:sp>
        <p:nvSpPr>
          <p:cNvPr id="11" name="标题 1"/>
          <p:cNvSpPr txBox="1"/>
          <p:nvPr>
            <p:custDataLst>
              <p:tags r:id="rId5"/>
            </p:custDataLst>
          </p:nvPr>
        </p:nvSpPr>
        <p:spPr>
          <a:xfrm>
            <a:off x="10734675" y="3653155"/>
            <a:ext cx="13288010" cy="1745615"/>
          </a:xfrm>
          <a:prstGeom prst="rect">
            <a:avLst/>
          </a:prstGeom>
          <a:noFill/>
          <a:ln>
            <a:noFill/>
          </a:ln>
        </p:spPr>
        <p:txBody>
          <a:bodyPr vert="horz" wrap="square" lIns="0" tIns="0" rIns="0" bIns="0" rtlCol="0" anchor="t"/>
          <a:p>
            <a:pPr algn="l">
              <a:lnSpc>
                <a:spcPct val="150000"/>
              </a:lnSpc>
            </a:pPr>
            <a:r>
              <a:rPr kumimoji="1" lang="en-US" altLang="zh-CN" sz="3400">
                <a:ln w="12700">
                  <a:noFill/>
                </a:ln>
                <a:solidFill>
                  <a:srgbClr val="000000">
                    <a:alpha val="100000"/>
                  </a:srgbClr>
                </a:solidFill>
                <a:latin typeface="Source Han Sans"/>
                <a:ea typeface="Source Han Sans"/>
                <a:cs typeface="Source Han Sans"/>
              </a:rPr>
              <a:t>原自研数据同步框架功能有限，支持数据源类型较少。
需要引入更强大的数据集成工具，</a:t>
            </a:r>
            <a:r>
              <a:rPr kumimoji="1" lang="zh-CN" altLang="en-US" sz="3400">
                <a:ln w="12700">
                  <a:noFill/>
                </a:ln>
                <a:solidFill>
                  <a:srgbClr val="000000">
                    <a:alpha val="100000"/>
                  </a:srgbClr>
                </a:solidFill>
                <a:latin typeface="Source Han Sans"/>
                <a:ea typeface="Source Han Sans"/>
                <a:cs typeface="Source Han Sans"/>
              </a:rPr>
              <a:t>支撑新业务数据同步</a:t>
            </a:r>
            <a:r>
              <a:rPr kumimoji="1" lang="zh-CN" altLang="en-US" sz="3400">
                <a:ln w="12700">
                  <a:noFill/>
                </a:ln>
                <a:solidFill>
                  <a:srgbClr val="000000">
                    <a:alpha val="100000"/>
                  </a:srgbClr>
                </a:solidFill>
                <a:latin typeface="Source Han Sans"/>
                <a:ea typeface="Source Han Sans"/>
                <a:cs typeface="Source Han Sans"/>
              </a:rPr>
              <a:t>需求。</a:t>
            </a:r>
            <a:endParaRPr kumimoji="1" lang="zh-CN" altLang="en-US" sz="3400">
              <a:ln w="12700">
                <a:noFill/>
              </a:ln>
              <a:solidFill>
                <a:srgbClr val="000000">
                  <a:alpha val="100000"/>
                </a:srgbClr>
              </a:solidFill>
              <a:latin typeface="Source Han Sans"/>
              <a:ea typeface="Source Han Sans"/>
              <a:cs typeface="Source Han Sans"/>
            </a:endParaRPr>
          </a:p>
        </p:txBody>
      </p:sp>
      <p:sp>
        <p:nvSpPr>
          <p:cNvPr id="12" name="标题 1"/>
          <p:cNvSpPr txBox="1"/>
          <p:nvPr>
            <p:custDataLst>
              <p:tags r:id="rId6"/>
            </p:custDataLst>
          </p:nvPr>
        </p:nvSpPr>
        <p:spPr>
          <a:xfrm>
            <a:off x="11260455" y="2450465"/>
            <a:ext cx="6954520" cy="942340"/>
          </a:xfrm>
          <a:prstGeom prst="rect">
            <a:avLst/>
          </a:prstGeom>
          <a:noFill/>
          <a:ln>
            <a:noFill/>
          </a:ln>
        </p:spPr>
        <p:txBody>
          <a:bodyPr vert="horz" wrap="square" lIns="0" tIns="0" rIns="0" bIns="0" rtlCol="0" anchor="t"/>
          <a:p>
            <a:pPr algn="l">
              <a:lnSpc>
                <a:spcPct val="150000"/>
              </a:lnSpc>
            </a:pPr>
            <a:r>
              <a:rPr kumimoji="1" lang="en-US" altLang="zh-CN" sz="3600">
                <a:ln w="12700">
                  <a:noFill/>
                </a:ln>
                <a:solidFill>
                  <a:srgbClr val="000000">
                    <a:alpha val="100000"/>
                  </a:srgbClr>
                </a:solidFill>
                <a:latin typeface="Source Han Sans CN Bold"/>
                <a:ea typeface="Source Han Sans CN Bold"/>
                <a:cs typeface="Source Han Sans CN Bold"/>
              </a:rPr>
              <a:t>集成背景与需求</a:t>
            </a:r>
            <a:endParaRPr kumimoji="1" lang="zh-CN" altLang="en-US" sz="3600"/>
          </a:p>
        </p:txBody>
      </p:sp>
      <p:sp>
        <p:nvSpPr>
          <p:cNvPr id="3" name="标题 1"/>
          <p:cNvSpPr txBox="1"/>
          <p:nvPr>
            <p:custDataLst>
              <p:tags r:id="rId7"/>
            </p:custDataLst>
          </p:nvPr>
        </p:nvSpPr>
        <p:spPr>
          <a:xfrm>
            <a:off x="9697085" y="6022340"/>
            <a:ext cx="14411960" cy="3043555"/>
          </a:xfrm>
          <a:prstGeom prst="roundRect">
            <a:avLst>
              <a:gd name="adj" fmla="val 6335"/>
            </a:avLst>
          </a:prstGeom>
          <a:solidFill>
            <a:schemeClr val="tx2">
              <a:lumMod val="20000"/>
              <a:lumOff val="80000"/>
            </a:schemeClr>
          </a:solidFill>
          <a:ln w="12700" cap="sq">
            <a:noFill/>
            <a:miter/>
          </a:ln>
          <a:effectLst>
            <a:outerShdw blurRad="203200" dist="38100" dir="2700000" algn="tl" rotWithShape="0">
              <a:srgbClr val="000000">
                <a:alpha val="8000"/>
              </a:srgbClr>
            </a:outerShdw>
          </a:effectLst>
        </p:spPr>
        <p:txBody>
          <a:bodyPr vert="horz" wrap="square" lIns="91440" tIns="45720" rIns="91440" bIns="45720" rtlCol="0" anchor="ctr"/>
          <a:p>
            <a:pPr algn="ctr">
              <a:lnSpc>
                <a:spcPct val="110000"/>
              </a:lnSpc>
            </a:pPr>
            <a:endParaRPr kumimoji="1" lang="zh-CN" altLang="en-US"/>
          </a:p>
        </p:txBody>
      </p:sp>
      <p:sp>
        <p:nvSpPr>
          <p:cNvPr id="4" name="标题 1"/>
          <p:cNvSpPr txBox="1"/>
          <p:nvPr>
            <p:custDataLst>
              <p:tags r:id="rId8"/>
            </p:custDataLst>
          </p:nvPr>
        </p:nvSpPr>
        <p:spPr>
          <a:xfrm>
            <a:off x="9998390" y="6305163"/>
            <a:ext cx="6444933" cy="332564"/>
          </a:xfrm>
          <a:prstGeom prst="rect">
            <a:avLst/>
          </a:prstGeom>
          <a:noFill/>
          <a:ln>
            <a:noFill/>
          </a:ln>
        </p:spPr>
        <p:txBody>
          <a:bodyPr vert="horz" wrap="square" lIns="0" tIns="0" rIns="0" bIns="0" rtlCol="0" anchor="ctr"/>
          <a:p>
            <a:pPr algn="l">
              <a:lnSpc>
                <a:spcPct val="150000"/>
              </a:lnSpc>
            </a:pPr>
            <a:r>
              <a:rPr kumimoji="1" lang="en-US" altLang="zh-CN" sz="7200">
                <a:ln w="12700">
                  <a:noFill/>
                </a:ln>
                <a:solidFill>
                  <a:schemeClr val="tx1">
                    <a:alpha val="100000"/>
                  </a:schemeClr>
                </a:solidFill>
                <a:latin typeface="Source Han Sans"/>
                <a:ea typeface="Source Han Sans"/>
                <a:cs typeface="Source Han Sans"/>
                <a:sym typeface="+mn-ea"/>
              </a:rPr>
              <a:t>02</a:t>
            </a:r>
            <a:endParaRPr kumimoji="1" lang="en-US" altLang="zh-CN" sz="7200" b="1">
              <a:ln w="12700">
                <a:noFill/>
              </a:ln>
              <a:solidFill>
                <a:schemeClr val="tx1">
                  <a:alpha val="100000"/>
                </a:schemeClr>
              </a:solidFill>
              <a:latin typeface="Source Han Sans"/>
              <a:ea typeface="Source Han Sans"/>
              <a:cs typeface="Source Han Sans"/>
              <a:sym typeface="+mn-ea"/>
            </a:endParaRPr>
          </a:p>
        </p:txBody>
      </p:sp>
      <p:sp>
        <p:nvSpPr>
          <p:cNvPr id="6" name="标题 1"/>
          <p:cNvSpPr txBox="1"/>
          <p:nvPr>
            <p:custDataLst>
              <p:tags r:id="rId9"/>
            </p:custDataLst>
          </p:nvPr>
        </p:nvSpPr>
        <p:spPr>
          <a:xfrm>
            <a:off x="10647045" y="7268210"/>
            <a:ext cx="13413105" cy="1745615"/>
          </a:xfrm>
          <a:prstGeom prst="rect">
            <a:avLst/>
          </a:prstGeom>
          <a:noFill/>
          <a:ln>
            <a:noFill/>
          </a:ln>
        </p:spPr>
        <p:txBody>
          <a:bodyPr vert="horz" wrap="square" lIns="0" tIns="0" rIns="0" bIns="0" rtlCol="0" anchor="t"/>
          <a:p>
            <a:pPr algn="l">
              <a:lnSpc>
                <a:spcPct val="150000"/>
              </a:lnSpc>
            </a:pPr>
            <a:r>
              <a:rPr kumimoji="1" lang="en-US" altLang="zh-CN" sz="3400">
                <a:ln w="12700">
                  <a:noFill/>
                </a:ln>
                <a:solidFill>
                  <a:srgbClr val="000000">
                    <a:alpha val="100000"/>
                  </a:srgbClr>
                </a:solidFill>
                <a:latin typeface="Source Han Sans"/>
                <a:ea typeface="Source Han Sans"/>
                <a:cs typeface="Source Han Sans"/>
                <a:sym typeface="+mn-ea"/>
              </a:rPr>
              <a:t>引入SeaTunnel数据集成工具，以分离集群模式部署在k8s集群。
优化SeaTunnel插件，提供自定义与快速配置两种方式，降低使用门槛。</a:t>
            </a:r>
            <a:endParaRPr kumimoji="1" lang="zh-CN" altLang="en-US" sz="3400"/>
          </a:p>
        </p:txBody>
      </p:sp>
      <p:sp>
        <p:nvSpPr>
          <p:cNvPr id="7" name="标题 1"/>
          <p:cNvSpPr txBox="1"/>
          <p:nvPr>
            <p:custDataLst>
              <p:tags r:id="rId10"/>
            </p:custDataLst>
          </p:nvPr>
        </p:nvSpPr>
        <p:spPr>
          <a:xfrm>
            <a:off x="11356975" y="6177915"/>
            <a:ext cx="6445250" cy="942340"/>
          </a:xfrm>
          <a:prstGeom prst="rect">
            <a:avLst/>
          </a:prstGeom>
          <a:noFill/>
          <a:ln>
            <a:noFill/>
          </a:ln>
        </p:spPr>
        <p:txBody>
          <a:bodyPr vert="horz" wrap="square" lIns="0" tIns="0" rIns="0" bIns="0" rtlCol="0" anchor="t"/>
          <a:p>
            <a:pPr algn="l">
              <a:lnSpc>
                <a:spcPct val="150000"/>
              </a:lnSpc>
            </a:pPr>
            <a:r>
              <a:rPr kumimoji="1" lang="en-US" altLang="zh-CN" sz="3600">
                <a:ln w="12700">
                  <a:noFill/>
                </a:ln>
                <a:solidFill>
                  <a:srgbClr val="000000">
                    <a:alpha val="100000"/>
                  </a:srgbClr>
                </a:solidFill>
                <a:latin typeface="Source Han Sans CN Bold"/>
                <a:ea typeface="Source Han Sans CN Bold"/>
                <a:cs typeface="Source Han Sans CN Bold"/>
                <a:sym typeface="+mn-ea"/>
              </a:rPr>
              <a:t>集成与优化实践</a:t>
            </a:r>
            <a:endParaRPr kumimoji="1" lang="zh-CN" altLang="en-US" sz="3600"/>
          </a:p>
        </p:txBody>
      </p:sp>
      <p:sp>
        <p:nvSpPr>
          <p:cNvPr id="15" name="标题 1"/>
          <p:cNvSpPr txBox="1"/>
          <p:nvPr>
            <p:custDataLst>
              <p:tags r:id="rId11"/>
            </p:custDataLst>
          </p:nvPr>
        </p:nvSpPr>
        <p:spPr>
          <a:xfrm flipH="1" flipV="1">
            <a:off x="23442295" y="6611620"/>
            <a:ext cx="304800" cy="309245"/>
          </a:xfrm>
          <a:prstGeom prst="ellipse">
            <a:avLst/>
          </a:prstGeom>
          <a:solidFill>
            <a:schemeClr val="accent2"/>
          </a:solidFill>
          <a:ln w="57150" cap="sq">
            <a:noFill/>
            <a:miter/>
          </a:ln>
        </p:spPr>
        <p:txBody>
          <a:bodyPr vert="horz" wrap="square" lIns="91440" tIns="45720" rIns="91440" bIns="45720" rtlCol="0" anchor="ctr"/>
          <a:p>
            <a:pPr algn="ctr">
              <a:lnSpc>
                <a:spcPct val="110000"/>
              </a:lnSpc>
            </a:pPr>
            <a:endParaRPr kumimoji="1" lang="zh-CN" altLang="en-US"/>
          </a:p>
        </p:txBody>
      </p:sp>
      <p:sp>
        <p:nvSpPr>
          <p:cNvPr id="25" name="标题 1"/>
          <p:cNvSpPr txBox="1"/>
          <p:nvPr>
            <p:custDataLst>
              <p:tags r:id="rId12"/>
            </p:custDataLst>
          </p:nvPr>
        </p:nvSpPr>
        <p:spPr>
          <a:xfrm>
            <a:off x="9611995" y="9596755"/>
            <a:ext cx="14410690" cy="3043555"/>
          </a:xfrm>
          <a:prstGeom prst="roundRect">
            <a:avLst>
              <a:gd name="adj" fmla="val 6335"/>
            </a:avLst>
          </a:prstGeom>
          <a:solidFill>
            <a:schemeClr val="tx2">
              <a:lumMod val="20000"/>
              <a:lumOff val="80000"/>
            </a:schemeClr>
          </a:solidFill>
          <a:ln w="12700" cap="sq">
            <a:noFill/>
            <a:miter/>
          </a:ln>
          <a:effectLst>
            <a:outerShdw blurRad="203200" dist="38100" dir="2700000" algn="tl" rotWithShape="0">
              <a:srgbClr val="000000">
                <a:alpha val="8000"/>
              </a:srgbClr>
            </a:outerShdw>
          </a:effectLst>
        </p:spPr>
        <p:txBody>
          <a:bodyPr vert="horz" wrap="square" lIns="91440" tIns="45720" rIns="91440" bIns="45720" rtlCol="0" anchor="ctr"/>
          <a:p>
            <a:pPr algn="ctr">
              <a:lnSpc>
                <a:spcPct val="110000"/>
              </a:lnSpc>
            </a:pPr>
            <a:endParaRPr kumimoji="1" lang="zh-CN" altLang="en-US"/>
          </a:p>
        </p:txBody>
      </p:sp>
      <p:sp>
        <p:nvSpPr>
          <p:cNvPr id="26" name="标题 1"/>
          <p:cNvSpPr txBox="1"/>
          <p:nvPr>
            <p:custDataLst>
              <p:tags r:id="rId13"/>
            </p:custDataLst>
          </p:nvPr>
        </p:nvSpPr>
        <p:spPr>
          <a:xfrm>
            <a:off x="9998390" y="9901803"/>
            <a:ext cx="6444933" cy="332564"/>
          </a:xfrm>
          <a:prstGeom prst="rect">
            <a:avLst/>
          </a:prstGeom>
          <a:noFill/>
          <a:ln>
            <a:noFill/>
          </a:ln>
        </p:spPr>
        <p:txBody>
          <a:bodyPr vert="horz" wrap="square" lIns="0" tIns="0" rIns="0" bIns="0" rtlCol="0" anchor="ctr"/>
          <a:p>
            <a:pPr algn="l">
              <a:lnSpc>
                <a:spcPct val="150000"/>
              </a:lnSpc>
            </a:pPr>
            <a:r>
              <a:rPr kumimoji="1" lang="en-US" altLang="zh-CN" sz="7200">
                <a:ln w="12700">
                  <a:noFill/>
                </a:ln>
                <a:solidFill>
                  <a:schemeClr val="tx1">
                    <a:alpha val="100000"/>
                  </a:schemeClr>
                </a:solidFill>
                <a:latin typeface="Source Han Sans"/>
                <a:ea typeface="Source Han Sans"/>
                <a:cs typeface="Source Han Sans"/>
                <a:sym typeface="+mn-ea"/>
              </a:rPr>
              <a:t>03</a:t>
            </a:r>
            <a:endParaRPr kumimoji="1" lang="en-US" altLang="zh-CN" sz="7200" b="1">
              <a:ln w="12700">
                <a:noFill/>
              </a:ln>
              <a:solidFill>
                <a:schemeClr val="tx1">
                  <a:alpha val="100000"/>
                </a:schemeClr>
              </a:solidFill>
              <a:latin typeface="Source Han Sans"/>
              <a:ea typeface="Source Han Sans"/>
              <a:cs typeface="Source Han Sans"/>
              <a:sym typeface="+mn-ea"/>
            </a:endParaRPr>
          </a:p>
        </p:txBody>
      </p:sp>
      <p:sp>
        <p:nvSpPr>
          <p:cNvPr id="27" name="标题 1"/>
          <p:cNvSpPr txBox="1"/>
          <p:nvPr>
            <p:custDataLst>
              <p:tags r:id="rId14"/>
            </p:custDataLst>
          </p:nvPr>
        </p:nvSpPr>
        <p:spPr>
          <a:xfrm>
            <a:off x="10734675" y="10734675"/>
            <a:ext cx="12478385" cy="1745615"/>
          </a:xfrm>
          <a:prstGeom prst="rect">
            <a:avLst/>
          </a:prstGeom>
          <a:noFill/>
          <a:ln>
            <a:noFill/>
          </a:ln>
        </p:spPr>
        <p:txBody>
          <a:bodyPr vert="horz" wrap="square" lIns="0" tIns="0" rIns="0" bIns="0" rtlCol="0" anchor="t"/>
          <a:p>
            <a:pPr algn="l">
              <a:lnSpc>
                <a:spcPct val="150000"/>
              </a:lnSpc>
            </a:pPr>
            <a:r>
              <a:rPr kumimoji="1" lang="en-US" altLang="zh-CN" sz="3400">
                <a:ln w="12700">
                  <a:noFill/>
                </a:ln>
                <a:solidFill>
                  <a:srgbClr val="000000">
                    <a:alpha val="100000"/>
                  </a:srgbClr>
                </a:solidFill>
                <a:latin typeface="Source Han Sans"/>
                <a:ea typeface="Source Han Sans"/>
                <a:cs typeface="Source Han Sans"/>
                <a:sym typeface="+mn-ea"/>
              </a:rPr>
              <a:t>显著降低数据同步任务配置工作量，提升开发效率。
实现高性能数据同步，满足</a:t>
            </a:r>
            <a:r>
              <a:rPr kumimoji="1" lang="zh-CN" altLang="en-US" sz="3400">
                <a:ln w="12700">
                  <a:noFill/>
                </a:ln>
                <a:solidFill>
                  <a:srgbClr val="000000">
                    <a:alpha val="100000"/>
                  </a:srgbClr>
                </a:solidFill>
                <a:latin typeface="Source Han Sans"/>
                <a:ea typeface="Source Han Sans"/>
                <a:cs typeface="Source Han Sans"/>
                <a:sym typeface="+mn-ea"/>
              </a:rPr>
              <a:t>新</a:t>
            </a:r>
            <a:r>
              <a:rPr kumimoji="1" lang="en-US" altLang="zh-CN" sz="3400">
                <a:ln w="12700">
                  <a:noFill/>
                </a:ln>
                <a:solidFill>
                  <a:srgbClr val="000000">
                    <a:alpha val="100000"/>
                  </a:srgbClr>
                </a:solidFill>
                <a:latin typeface="Source Han Sans"/>
                <a:ea typeface="Source Han Sans"/>
                <a:cs typeface="Source Han Sans"/>
                <a:sym typeface="+mn-ea"/>
              </a:rPr>
              <a:t>业务大规模数据同步需求。</a:t>
            </a:r>
            <a:endParaRPr kumimoji="1" lang="zh-CN" altLang="en-US" sz="3400"/>
          </a:p>
        </p:txBody>
      </p:sp>
      <p:sp>
        <p:nvSpPr>
          <p:cNvPr id="28" name="标题 1"/>
          <p:cNvSpPr txBox="1"/>
          <p:nvPr>
            <p:custDataLst>
              <p:tags r:id="rId15"/>
            </p:custDataLst>
          </p:nvPr>
        </p:nvSpPr>
        <p:spPr>
          <a:xfrm>
            <a:off x="11356975" y="9737725"/>
            <a:ext cx="6445250" cy="942340"/>
          </a:xfrm>
          <a:prstGeom prst="rect">
            <a:avLst/>
          </a:prstGeom>
          <a:noFill/>
          <a:ln>
            <a:noFill/>
          </a:ln>
        </p:spPr>
        <p:txBody>
          <a:bodyPr vert="horz" wrap="square" lIns="0" tIns="0" rIns="0" bIns="0" rtlCol="0" anchor="t"/>
          <a:p>
            <a:pPr algn="l">
              <a:lnSpc>
                <a:spcPct val="150000"/>
              </a:lnSpc>
            </a:pPr>
            <a:r>
              <a:rPr kumimoji="1" lang="en-US" altLang="zh-CN" sz="3600">
                <a:ln w="12700">
                  <a:noFill/>
                </a:ln>
                <a:solidFill>
                  <a:srgbClr val="000000">
                    <a:alpha val="100000"/>
                  </a:srgbClr>
                </a:solidFill>
                <a:latin typeface="Source Han Sans CN Bold"/>
                <a:ea typeface="Source Han Sans CN Bold"/>
                <a:cs typeface="Source Han Sans CN Bold"/>
                <a:sym typeface="+mn-ea"/>
              </a:rPr>
              <a:t>实践效果与价值</a:t>
            </a:r>
            <a:endParaRPr kumimoji="1" lang="zh-CN" altLang="en-US" sz="3600"/>
          </a:p>
          <a:p>
            <a:pPr algn="l">
              <a:lnSpc>
                <a:spcPct val="150000"/>
              </a:lnSpc>
            </a:pPr>
            <a:endParaRPr kumimoji="1" lang="zh-CN" altLang="en-US" sz="3600"/>
          </a:p>
        </p:txBody>
      </p:sp>
      <p:sp>
        <p:nvSpPr>
          <p:cNvPr id="29" name="标题 1"/>
          <p:cNvSpPr txBox="1"/>
          <p:nvPr>
            <p:custDataLst>
              <p:tags r:id="rId16"/>
            </p:custDataLst>
          </p:nvPr>
        </p:nvSpPr>
        <p:spPr>
          <a:xfrm flipH="1" flipV="1">
            <a:off x="23456265" y="10023475"/>
            <a:ext cx="304800" cy="309245"/>
          </a:xfrm>
          <a:prstGeom prst="ellipse">
            <a:avLst/>
          </a:prstGeom>
          <a:solidFill>
            <a:schemeClr val="tx1"/>
          </a:solidFill>
          <a:ln w="57150" cap="sq">
            <a:noFill/>
            <a:miter/>
          </a:ln>
        </p:spPr>
        <p:txBody>
          <a:bodyPr vert="horz" wrap="square" lIns="91440" tIns="45720" rIns="91440" bIns="45720" rtlCol="0" anchor="ctr"/>
          <a:p>
            <a:pPr algn="ctr">
              <a:lnSpc>
                <a:spcPct val="110000"/>
              </a:lnSpc>
            </a:pPr>
            <a:endParaRPr kumimoji="1" lang="zh-CN" altLang="en-US"/>
          </a:p>
        </p:txBody>
      </p:sp>
      <p:pic>
        <p:nvPicPr>
          <p:cNvPr id="34" name="图片 33" descr="DS分享PPT15.drawio"/>
          <p:cNvPicPr>
            <a:picLocks noChangeAspect="1"/>
          </p:cNvPicPr>
          <p:nvPr/>
        </p:nvPicPr>
        <p:blipFill>
          <a:blip r:embed="rId17"/>
          <a:stretch>
            <a:fillRect/>
          </a:stretch>
        </p:blipFill>
        <p:spPr>
          <a:xfrm>
            <a:off x="389255" y="2611755"/>
            <a:ext cx="8975725" cy="93484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760095"/>
            <a:ext cx="10652760"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SeaTunnel组件集成与优化-</a:t>
            </a:r>
            <a:r>
              <a:rPr kumimoji="1" lang="zh-CN" altLang="en-US" sz="4800">
                <a:ln w="12700">
                  <a:noFill/>
                </a:ln>
                <a:solidFill>
                  <a:srgbClr val="262626">
                    <a:alpha val="100000"/>
                  </a:srgbClr>
                </a:solidFill>
                <a:latin typeface="Source Han Sans CN Bold"/>
                <a:ea typeface="Source Han Sans CN Bold"/>
                <a:cs typeface="Source Han Sans CN Bold"/>
                <a:sym typeface="+mn-ea"/>
              </a:rPr>
              <a:t>实现原理</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sp>
        <p:nvSpPr>
          <p:cNvPr id="26" name="Овал 61"/>
          <p:cNvSpPr/>
          <p:nvPr>
            <p:custDataLst>
              <p:tags r:id="rId2"/>
            </p:custDataLst>
          </p:nvPr>
        </p:nvSpPr>
        <p:spPr>
          <a:xfrm>
            <a:off x="15291799" y="1531515"/>
            <a:ext cx="722675" cy="722675"/>
          </a:xfrm>
          <a:prstGeom prst="ellipse">
            <a:avLst/>
          </a:prstGeom>
          <a:solidFill>
            <a:schemeClr val="accent5"/>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p>
        </p:txBody>
      </p:sp>
      <p:sp>
        <p:nvSpPr>
          <p:cNvPr id="30" name="Potential New Entry"/>
          <p:cNvSpPr txBox="1"/>
          <p:nvPr>
            <p:custDataLst>
              <p:tags r:id="rId3"/>
            </p:custDataLst>
          </p:nvPr>
        </p:nvSpPr>
        <p:spPr>
          <a:xfrm>
            <a:off x="15468889" y="1606908"/>
            <a:ext cx="349378" cy="571501"/>
          </a:xfrm>
          <a:prstGeom prst="rect">
            <a:avLst/>
          </a:prstGeom>
          <a:ln w="12700">
            <a:miter lim="400000"/>
          </a:ln>
        </p:spPr>
        <p:txBody>
          <a:bodyPr wrap="none" lIns="50800" tIns="50800" rIns="50800" bIns="50800" anchor="ctr">
            <a:spAutoFit/>
          </a:bodyPr>
          <a:lstStyle>
            <a:lvl1pPr algn="ctr" defTabSz="825500">
              <a:defRPr sz="3000">
                <a:solidFill>
                  <a:srgbClr val="FFFFFF"/>
                </a:solidFill>
                <a:latin typeface="Montserrat Regular"/>
                <a:ea typeface="Montserrat Regular"/>
                <a:cs typeface="Montserrat Regular"/>
                <a:sym typeface="Montserrat Regular"/>
              </a:defRPr>
            </a:lvl1pPr>
          </a:lstStyle>
          <a:p>
            <a:r>
              <a:t>1</a:t>
            </a:r>
          </a:p>
        </p:txBody>
      </p:sp>
      <p:sp>
        <p:nvSpPr>
          <p:cNvPr id="33" name="昔者庄周梦为胡蝶，栩栩然胡蝶也，自喻适志与！不知周也。俄然觉，则蘧蘧然周也。"/>
          <p:cNvSpPr txBox="1"/>
          <p:nvPr>
            <p:custDataLst>
              <p:tags r:id="rId4"/>
            </p:custDataLst>
          </p:nvPr>
        </p:nvSpPr>
        <p:spPr>
          <a:xfrm>
            <a:off x="15292070" y="2454275"/>
            <a:ext cx="8900795" cy="2067560"/>
          </a:xfrm>
          <a:prstGeom prst="rect">
            <a:avLst/>
          </a:prstGeom>
          <a:ln w="12700">
            <a:miter lim="400000"/>
          </a:ln>
        </p:spPr>
        <p:txBody>
          <a:bodyPr wrap="square" lIns="0" tIns="0" rIns="0" bIns="0">
            <a:spAutoFit/>
          </a:bodyPr>
          <a:lstStyle>
            <a:lvl1pPr>
              <a:lnSpc>
                <a:spcPct val="140000"/>
              </a:lnSpc>
              <a:defRPr sz="2400">
                <a:solidFill>
                  <a:srgbClr val="000000">
                    <a:alpha val="80356"/>
                  </a:srgbClr>
                </a:solidFill>
                <a:latin typeface="Source Han Sans CN Normal"/>
                <a:ea typeface="Source Han Sans CN Normal"/>
                <a:cs typeface="Source Han Sans CN Normal"/>
                <a:sym typeface="Source Han Sans CN Normal"/>
              </a:defRPr>
            </a:lvl1pPr>
          </a:lstStyle>
          <a:p>
            <a:r>
              <a:rPr lang="zh-CN" altLang="en-US" sz="3200" dirty="0"/>
              <a:t>支持</a:t>
            </a:r>
            <a:r>
              <a:rPr lang="zh-CN" altLang="en-US" sz="3200" b="1" dirty="0"/>
              <a:t>表单配置</a:t>
            </a:r>
            <a:r>
              <a:rPr lang="zh-CN" altLang="en-US" sz="3200" dirty="0"/>
              <a:t>和</a:t>
            </a:r>
            <a:r>
              <a:rPr lang="zh-CN" altLang="en-US" sz="3200" b="1" dirty="0"/>
              <a:t>自定义配置</a:t>
            </a:r>
            <a:r>
              <a:rPr lang="zh-CN" altLang="en-US" sz="3200" dirty="0"/>
              <a:t>两种方式，自定义配置为原始插件方式，表单配置方式提供了通过表单参数生成</a:t>
            </a:r>
            <a:r>
              <a:rPr lang="en-US" altLang="zh-CN" sz="3200" dirty="0"/>
              <a:t>ST</a:t>
            </a:r>
            <a:r>
              <a:rPr lang="zh-CN" altLang="en-US" sz="3200" dirty="0"/>
              <a:t>配置的交互逻辑</a:t>
            </a:r>
            <a:endParaRPr lang="zh-CN" altLang="en-US" sz="3200" dirty="0"/>
          </a:p>
        </p:txBody>
      </p:sp>
      <p:sp>
        <p:nvSpPr>
          <p:cNvPr id="35" name="Овал 61"/>
          <p:cNvSpPr/>
          <p:nvPr>
            <p:custDataLst>
              <p:tags r:id="rId5"/>
            </p:custDataLst>
          </p:nvPr>
        </p:nvSpPr>
        <p:spPr>
          <a:xfrm>
            <a:off x="15292295" y="4900890"/>
            <a:ext cx="722675" cy="722675"/>
          </a:xfrm>
          <a:prstGeom prst="ellipse">
            <a:avLst/>
          </a:prstGeom>
          <a:solidFill>
            <a:schemeClr val="accent5"/>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p>
        </p:txBody>
      </p:sp>
      <p:sp>
        <p:nvSpPr>
          <p:cNvPr id="36" name="Potential New Entry"/>
          <p:cNvSpPr txBox="1"/>
          <p:nvPr>
            <p:custDataLst>
              <p:tags r:id="rId6"/>
            </p:custDataLst>
          </p:nvPr>
        </p:nvSpPr>
        <p:spPr>
          <a:xfrm>
            <a:off x="15435401" y="5004765"/>
            <a:ext cx="404934" cy="571501"/>
          </a:xfrm>
          <a:prstGeom prst="rect">
            <a:avLst/>
          </a:prstGeom>
          <a:ln w="12700">
            <a:miter lim="400000"/>
          </a:ln>
        </p:spPr>
        <p:txBody>
          <a:bodyPr wrap="square" lIns="50800" tIns="50800" rIns="50800" bIns="50800" anchor="ctr">
            <a:spAutoFit/>
          </a:bodyPr>
          <a:lstStyle>
            <a:lvl1pPr algn="ctr" defTabSz="825500">
              <a:defRPr sz="3000">
                <a:solidFill>
                  <a:srgbClr val="FFFFFF"/>
                </a:solidFill>
                <a:latin typeface="Montserrat Regular"/>
                <a:ea typeface="Montserrat Regular"/>
                <a:cs typeface="Montserrat Regular"/>
                <a:sym typeface="Montserrat Regular"/>
              </a:defRPr>
            </a:lvl1pPr>
          </a:lstStyle>
          <a:p>
            <a:r>
              <a:rPr dirty="0"/>
              <a:t>2</a:t>
            </a:r>
            <a:endParaRPr dirty="0"/>
          </a:p>
        </p:txBody>
      </p:sp>
      <p:sp>
        <p:nvSpPr>
          <p:cNvPr id="37" name="昔者庄周梦为胡蝶，栩栩然胡蝶也，自喻适志与！不知周也。俄然觉，则蘧蘧然周也。"/>
          <p:cNvSpPr txBox="1"/>
          <p:nvPr>
            <p:custDataLst>
              <p:tags r:id="rId7"/>
            </p:custDataLst>
          </p:nvPr>
        </p:nvSpPr>
        <p:spPr>
          <a:xfrm>
            <a:off x="15292070" y="9197340"/>
            <a:ext cx="8387080" cy="3446145"/>
          </a:xfrm>
          <a:prstGeom prst="rect">
            <a:avLst/>
          </a:prstGeom>
          <a:ln w="12700">
            <a:miter lim="400000"/>
          </a:ln>
        </p:spPr>
        <p:txBody>
          <a:bodyPr wrap="square" lIns="0" tIns="0" rIns="0" bIns="0">
            <a:spAutoFit/>
          </a:bodyPr>
          <a:lstStyle>
            <a:lvl1pPr>
              <a:lnSpc>
                <a:spcPct val="140000"/>
              </a:lnSpc>
              <a:defRPr sz="2400">
                <a:solidFill>
                  <a:srgbClr val="000000">
                    <a:alpha val="80356"/>
                  </a:srgbClr>
                </a:solidFill>
                <a:latin typeface="Source Han Sans CN Normal"/>
                <a:ea typeface="Source Han Sans CN Normal"/>
                <a:cs typeface="Source Han Sans CN Normal"/>
                <a:sym typeface="Source Han Sans CN Normal"/>
              </a:defRPr>
            </a:lvl1pPr>
          </a:lstStyle>
          <a:p>
            <a:r>
              <a:rPr lang="zh-CN" altLang="en-US" sz="3200" dirty="0"/>
              <a:t>后端接收表单参数生成任务执行上下文的必要配置。设计IConfigGenerator接口实现各数据源生成</a:t>
            </a:r>
            <a:r>
              <a:rPr lang="en-US" altLang="zh-CN" sz="3200" dirty="0"/>
              <a:t>Source</a:t>
            </a:r>
            <a:r>
              <a:rPr lang="zh-CN" altLang="en-US" sz="3200" dirty="0"/>
              <a:t>和</a:t>
            </a:r>
            <a:r>
              <a:rPr lang="en-US" altLang="zh-CN" sz="3200" dirty="0"/>
              <a:t>Sink</a:t>
            </a:r>
            <a:r>
              <a:rPr lang="zh-CN" altLang="en-US" sz="3200" dirty="0"/>
              <a:t>的逻辑。并最终通过</a:t>
            </a:r>
            <a:r>
              <a:rPr lang="zh-CN" altLang="en-US" sz="3200" b="1" dirty="0"/>
              <a:t>SeatunnelConfigGenerator类生成最终的</a:t>
            </a:r>
            <a:r>
              <a:rPr lang="en-US" altLang="zh-CN" sz="3200" b="1" dirty="0"/>
              <a:t>ST</a:t>
            </a:r>
            <a:r>
              <a:rPr lang="zh-CN" altLang="en-US" sz="3200" b="1" dirty="0"/>
              <a:t>配置</a:t>
            </a:r>
            <a:endParaRPr lang="zh-CN" altLang="en-US" sz="3200" b="1" dirty="0"/>
          </a:p>
        </p:txBody>
      </p:sp>
      <p:sp>
        <p:nvSpPr>
          <p:cNvPr id="39" name="Овал 61"/>
          <p:cNvSpPr/>
          <p:nvPr>
            <p:custDataLst>
              <p:tags r:id="rId8"/>
            </p:custDataLst>
          </p:nvPr>
        </p:nvSpPr>
        <p:spPr>
          <a:xfrm>
            <a:off x="15314012" y="8378364"/>
            <a:ext cx="722675" cy="722675"/>
          </a:xfrm>
          <a:prstGeom prst="ellipse">
            <a:avLst/>
          </a:prstGeom>
          <a:solidFill>
            <a:schemeClr val="accent5"/>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p>
        </p:txBody>
      </p:sp>
      <p:sp>
        <p:nvSpPr>
          <p:cNvPr id="40" name="Potential New Entry"/>
          <p:cNvSpPr txBox="1"/>
          <p:nvPr>
            <p:custDataLst>
              <p:tags r:id="rId9"/>
            </p:custDataLst>
          </p:nvPr>
        </p:nvSpPr>
        <p:spPr>
          <a:xfrm>
            <a:off x="15491102" y="8453757"/>
            <a:ext cx="349378" cy="571501"/>
          </a:xfrm>
          <a:prstGeom prst="rect">
            <a:avLst/>
          </a:prstGeom>
          <a:ln w="12700">
            <a:miter lim="400000"/>
          </a:ln>
        </p:spPr>
        <p:txBody>
          <a:bodyPr wrap="square" lIns="50800" tIns="50800" rIns="50800" bIns="50800" anchor="ctr">
            <a:spAutoFit/>
          </a:bodyPr>
          <a:lstStyle>
            <a:lvl1pPr algn="ctr" defTabSz="825500">
              <a:defRPr sz="3000">
                <a:solidFill>
                  <a:srgbClr val="FFFFFF"/>
                </a:solidFill>
                <a:latin typeface="Montserrat Regular"/>
                <a:ea typeface="Montserrat Regular"/>
                <a:cs typeface="Montserrat Regular"/>
                <a:sym typeface="Montserrat Regular"/>
              </a:defRPr>
            </a:lvl1pPr>
          </a:lstStyle>
          <a:p>
            <a:r>
              <a:t>3</a:t>
            </a:r>
          </a:p>
        </p:txBody>
      </p:sp>
      <p:sp>
        <p:nvSpPr>
          <p:cNvPr id="41" name="昔者庄周梦为胡蝶，栩栩然胡蝶也，自喻适志与！不知周也。俄然觉，则蘧蘧然周也。"/>
          <p:cNvSpPr txBox="1"/>
          <p:nvPr>
            <p:custDataLst>
              <p:tags r:id="rId10"/>
            </p:custDataLst>
          </p:nvPr>
        </p:nvSpPr>
        <p:spPr>
          <a:xfrm>
            <a:off x="15292070" y="5749925"/>
            <a:ext cx="8133715" cy="2067560"/>
          </a:xfrm>
          <a:prstGeom prst="rect">
            <a:avLst/>
          </a:prstGeom>
          <a:ln w="12700">
            <a:miter lim="400000"/>
          </a:ln>
        </p:spPr>
        <p:txBody>
          <a:bodyPr wrap="square" lIns="0" tIns="0" rIns="0" bIns="0">
            <a:spAutoFit/>
          </a:bodyPr>
          <a:lstStyle>
            <a:lvl1pPr>
              <a:lnSpc>
                <a:spcPct val="140000"/>
              </a:lnSpc>
              <a:defRPr sz="2400">
                <a:solidFill>
                  <a:srgbClr val="000000">
                    <a:alpha val="80356"/>
                  </a:srgbClr>
                </a:solidFill>
                <a:latin typeface="Source Han Sans CN Normal"/>
                <a:ea typeface="Source Han Sans CN Normal"/>
                <a:cs typeface="Source Han Sans CN Normal"/>
                <a:sym typeface="Source Han Sans CN Normal"/>
              </a:defRPr>
            </a:lvl1pPr>
          </a:lstStyle>
          <a:p>
            <a:r>
              <a:rPr lang="zh-CN" altLang="en-US" sz="3200" dirty="0"/>
              <a:t>表单方式设计了生成</a:t>
            </a:r>
            <a:r>
              <a:rPr lang="en-US" altLang="zh-CN" sz="3200" dirty="0"/>
              <a:t>ST</a:t>
            </a:r>
            <a:r>
              <a:rPr lang="zh-CN" altLang="en-US" sz="3200" dirty="0"/>
              <a:t>配置的相关参数，同时还支持配置其他额外自定义参数，会由后端拼接生成配置，以及</a:t>
            </a:r>
            <a:r>
              <a:rPr lang="zh-CN" altLang="en-US" sz="3200" b="1" dirty="0"/>
              <a:t>任务级的</a:t>
            </a:r>
            <a:r>
              <a:rPr lang="en-US" altLang="zh-CN" sz="3200" b="1" dirty="0"/>
              <a:t>JVM</a:t>
            </a:r>
            <a:r>
              <a:rPr lang="zh-CN" altLang="en-US" sz="3200" b="1" dirty="0"/>
              <a:t>配置</a:t>
            </a:r>
            <a:r>
              <a:rPr lang="zh-CN" altLang="en-US" sz="3200" dirty="0"/>
              <a:t>。</a:t>
            </a:r>
            <a:endParaRPr lang="zh-CN" altLang="en-US" sz="3200" dirty="0"/>
          </a:p>
        </p:txBody>
      </p:sp>
      <p:pic>
        <p:nvPicPr>
          <p:cNvPr id="9" name="图片 8" descr="DS分享PPT18.drawio"/>
          <p:cNvPicPr>
            <a:picLocks noChangeAspect="1"/>
          </p:cNvPicPr>
          <p:nvPr>
            <p:custDataLst>
              <p:tags r:id="rId11"/>
            </p:custDataLst>
          </p:nvPr>
        </p:nvPicPr>
        <p:blipFill>
          <a:blip r:embed="rId12"/>
          <a:stretch>
            <a:fillRect/>
          </a:stretch>
        </p:blipFill>
        <p:spPr>
          <a:xfrm>
            <a:off x="895350" y="2075815"/>
            <a:ext cx="13437870" cy="10979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1" name="image 301"/>
          <p:cNvPicPr>
            <a:picLocks noChangeAspect="1"/>
          </p:cNvPicPr>
          <p:nvPr/>
        </p:nvPicPr>
        <p:blipFill>
          <a:blip r:embed="rId1"/>
          <a:srcRect/>
          <a:stretch>
            <a:fillRect/>
          </a:stretch>
        </p:blipFill>
        <p:spPr>
          <a:xfrm>
            <a:off x="1385776" y="104005"/>
            <a:ext cx="20635784" cy="13507989"/>
          </a:xfrm>
          <a:prstGeom prst="rect">
            <a:avLst/>
          </a:prstGeom>
        </p:spPr>
      </p:pic>
      <p:pic>
        <p:nvPicPr>
          <p:cNvPr id="302" name="image 302"/>
          <p:cNvPicPr>
            <a:picLocks noChangeAspect="1"/>
          </p:cNvPicPr>
          <p:nvPr/>
        </p:nvPicPr>
        <p:blipFill>
          <a:blip r:embed="rId2"/>
          <a:srcRect/>
          <a:stretch>
            <a:fillRect/>
          </a:stretch>
        </p:blipFill>
        <p:spPr>
          <a:xfrm>
            <a:off x="2514600" y="3187700"/>
            <a:ext cx="2146300" cy="381000"/>
          </a:xfrm>
          <a:prstGeom prst="rect">
            <a:avLst/>
          </a:prstGeom>
        </p:spPr>
      </p:pic>
      <p:sp>
        <p:nvSpPr>
          <p:cNvPr id="303" name="Object 303"/>
          <p:cNvSpPr txBox="1"/>
          <p:nvPr/>
        </p:nvSpPr>
        <p:spPr>
          <a:xfrm>
            <a:off x="2602138" y="3680301"/>
            <a:ext cx="5524500" cy="609600"/>
          </a:xfrm>
          <a:prstGeom prst="rect">
            <a:avLst/>
          </a:prstGeom>
        </p:spPr>
        <p:txBody>
          <a:bodyPr vert="horz" rtlCol="0" anchor="t" anchorCtr="0">
            <a:noAutofit/>
          </a:bodyPr>
          <a:lstStyle/>
          <a:p>
            <a:pPr algn="l">
              <a:lnSpc>
                <a:spcPct val="114000"/>
              </a:lnSpc>
            </a:pPr>
            <a:r>
              <a:rPr lang="zh-CN" sz="3500" b="0" i="0" spc="126" dirty="0">
                <a:solidFill>
                  <a:srgbClr val="333333"/>
                </a:solidFill>
                <a:latin typeface="微软雅黑" panose="020B0503020204020204" charset="-122"/>
                <a:ea typeface="微软雅黑" panose="020B0503020204020204" charset="-122"/>
              </a:rPr>
              <a:t>CONTENTS</a:t>
            </a:r>
            <a:endParaRPr lang="zh-CN" altLang="en-US"/>
          </a:p>
        </p:txBody>
      </p:sp>
      <p:sp>
        <p:nvSpPr>
          <p:cNvPr id="304" name="Object 304"/>
          <p:cNvSpPr txBox="1"/>
          <p:nvPr/>
        </p:nvSpPr>
        <p:spPr>
          <a:xfrm>
            <a:off x="2362440" y="1046988"/>
            <a:ext cx="6515100" cy="2260600"/>
          </a:xfrm>
          <a:prstGeom prst="rect">
            <a:avLst/>
          </a:prstGeom>
        </p:spPr>
        <p:txBody>
          <a:bodyPr vert="horz" rtlCol="0" anchor="t" anchorCtr="0">
            <a:noAutofit/>
          </a:bodyPr>
          <a:lstStyle/>
          <a:p>
            <a:pPr algn="l">
              <a:lnSpc>
                <a:spcPct val="123000"/>
              </a:lnSpc>
            </a:pPr>
            <a:r>
              <a:rPr lang="zh-CN" sz="12000" b="1" i="0" spc="416" dirty="0">
                <a:solidFill>
                  <a:srgbClr val="333333"/>
                </a:solidFill>
                <a:latin typeface="微软雅黑" panose="020B0503020204020204" charset="-122"/>
                <a:ea typeface="微软雅黑" panose="020B0503020204020204" charset="-122"/>
              </a:rPr>
              <a:t>目录</a:t>
            </a:r>
            <a:endParaRPr lang="zh-CN" altLang="en-US" sz="12000" b="1" i="0" spc="416" dirty="0">
              <a:solidFill>
                <a:srgbClr val="333333"/>
              </a:solidFill>
              <a:latin typeface="微软雅黑" panose="020B0503020204020204" charset="-122"/>
              <a:ea typeface="微软雅黑" panose="020B0503020204020204" charset="-122"/>
            </a:endParaRPr>
          </a:p>
        </p:txBody>
      </p:sp>
      <p:grpSp>
        <p:nvGrpSpPr>
          <p:cNvPr id="305" name="组合 305"/>
          <p:cNvGrpSpPr/>
          <p:nvPr/>
        </p:nvGrpSpPr>
        <p:grpSpPr>
          <a:xfrm>
            <a:off x="2514600" y="4855732"/>
            <a:ext cx="8305800" cy="1954213"/>
            <a:chOff x="2514600" y="5818187"/>
            <a:chExt cx="8305800" cy="1954213"/>
          </a:xfrm>
        </p:grpSpPr>
        <p:pic>
          <p:nvPicPr>
            <p:cNvPr id="306" name="image 306"/>
            <p:cNvPicPr>
              <a:picLocks noChangeAspect="1"/>
            </p:cNvPicPr>
            <p:nvPr/>
          </p:nvPicPr>
          <p:blipFill>
            <a:blip r:embed="rId3"/>
            <a:srcRect/>
            <a:stretch>
              <a:fillRect/>
            </a:stretch>
          </p:blipFill>
          <p:spPr>
            <a:xfrm>
              <a:off x="2514600" y="5969000"/>
              <a:ext cx="8305800" cy="1803400"/>
            </a:xfrm>
            <a:prstGeom prst="rect">
              <a:avLst/>
            </a:prstGeom>
          </p:spPr>
        </p:pic>
        <p:sp>
          <p:nvSpPr>
            <p:cNvPr id="307" name="Object 307"/>
            <p:cNvSpPr txBox="1"/>
            <p:nvPr/>
          </p:nvSpPr>
          <p:spPr>
            <a:xfrm>
              <a:off x="5132379" y="6288676"/>
              <a:ext cx="5688021" cy="939800"/>
            </a:xfrm>
            <a:prstGeom prst="rect">
              <a:avLst/>
            </a:prstGeom>
          </p:spPr>
          <p:txBody>
            <a:bodyPr vert="horz" rtlCol="0" anchor="t" anchorCtr="0">
              <a:noAutofit/>
            </a:bodyPr>
            <a:lstStyle/>
            <a:p>
              <a:pPr algn="ctr" fontAlgn="auto">
                <a:lnSpc>
                  <a:spcPct val="150000"/>
                </a:lnSpc>
              </a:pPr>
              <a:r>
                <a:rPr kumimoji="1" lang="en-US" altLang="zh-CN"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rPr>
                <a:t>网易邮箱介绍</a:t>
              </a:r>
              <a:endParaRPr kumimoji="1" lang="zh-CN" altLang="en-US" sz="4400">
                <a:solidFill>
                  <a:schemeClr val="bg1"/>
                </a:solidFill>
              </a:endParaRPr>
            </a:p>
            <a:p>
              <a:pPr algn="ctr" fontAlgn="auto">
                <a:lnSpc>
                  <a:spcPct val="150000"/>
                </a:lnSpc>
              </a:pPr>
              <a:endParaRPr kumimoji="1" lang="zh-CN" altLang="en-US" sz="4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09" name="Object 309"/>
            <p:cNvSpPr txBox="1"/>
            <p:nvPr/>
          </p:nvSpPr>
          <p:spPr>
            <a:xfrm>
              <a:off x="3378200" y="5818187"/>
              <a:ext cx="2590799" cy="1917700"/>
            </a:xfrm>
            <a:prstGeom prst="rect">
              <a:avLst/>
            </a:prstGeom>
          </p:spPr>
          <p:txBody>
            <a:bodyPr vert="horz" rtlCol="0" anchor="t" anchorCtr="0">
              <a:noAutofit/>
            </a:bodyPr>
            <a:lstStyle/>
            <a:p>
              <a:pPr algn="l">
                <a:lnSpc>
                  <a:spcPct val="108000"/>
                </a:lnSpc>
              </a:pPr>
              <a:r>
                <a:rPr lang="zh-CN" sz="11600" b="0" i="0" spc="371" dirty="0">
                  <a:solidFill>
                    <a:srgbClr val="FFFFFF"/>
                  </a:solidFill>
                  <a:latin typeface="YouSheBiaoTiHei" panose="00000500000000000000" charset="-122"/>
                  <a:ea typeface="YouSheBiaoTiHei" panose="00000500000000000000" charset="-122"/>
                </a:rPr>
                <a:t>01</a:t>
              </a:r>
              <a:endParaRPr lang="zh-CN" altLang="en-US"/>
            </a:p>
          </p:txBody>
        </p:sp>
      </p:grpSp>
      <p:grpSp>
        <p:nvGrpSpPr>
          <p:cNvPr id="2" name="Group 1"/>
          <p:cNvGrpSpPr/>
          <p:nvPr/>
        </p:nvGrpSpPr>
        <p:grpSpPr>
          <a:xfrm>
            <a:off x="2514600" y="7995728"/>
            <a:ext cx="8305800" cy="1943497"/>
            <a:chOff x="2514600" y="9008983"/>
            <a:chExt cx="8305800" cy="1943497"/>
          </a:xfrm>
        </p:grpSpPr>
        <p:pic>
          <p:nvPicPr>
            <p:cNvPr id="3016" name="image 3016"/>
            <p:cNvPicPr>
              <a:picLocks noChangeAspect="1"/>
            </p:cNvPicPr>
            <p:nvPr/>
          </p:nvPicPr>
          <p:blipFill>
            <a:blip r:embed="rId4"/>
            <a:srcRect/>
            <a:stretch>
              <a:fillRect/>
            </a:stretch>
          </p:blipFill>
          <p:spPr>
            <a:xfrm>
              <a:off x="2514600" y="9136380"/>
              <a:ext cx="8305800" cy="1816100"/>
            </a:xfrm>
            <a:prstGeom prst="rect">
              <a:avLst/>
            </a:prstGeom>
          </p:spPr>
        </p:pic>
        <p:sp>
          <p:nvSpPr>
            <p:cNvPr id="3017" name="Object 3017"/>
            <p:cNvSpPr txBox="1"/>
            <p:nvPr/>
          </p:nvSpPr>
          <p:spPr>
            <a:xfrm>
              <a:off x="5077803" y="9471898"/>
              <a:ext cx="5638800" cy="939800"/>
            </a:xfrm>
            <a:prstGeom prst="rect">
              <a:avLst/>
            </a:prstGeom>
          </p:spPr>
          <p:txBody>
            <a:bodyPr vert="horz" rtlCol="0" anchor="t" anchorCtr="0">
              <a:noAutofit/>
            </a:bodyPr>
            <a:lstStyle/>
            <a:p>
              <a:pPr algn="ctr" fontAlgn="auto">
                <a:lnSpc>
                  <a:spcPct val="150000"/>
                </a:lnSpc>
              </a:pPr>
              <a:r>
                <a:rPr kumimoji="1" lang="en-US" altLang="zh-CN"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rPr>
                <a:t>二次开发</a:t>
              </a:r>
              <a:r>
                <a:rPr kumimoji="1" lang="zh-CN" altLang="en-US"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rPr>
                <a:t>优化</a:t>
              </a:r>
              <a:endParaRPr kumimoji="1" lang="zh-CN" altLang="en-US"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endParaRPr>
            </a:p>
          </p:txBody>
        </p:sp>
        <p:sp>
          <p:nvSpPr>
            <p:cNvPr id="3019" name="Object 3019"/>
            <p:cNvSpPr txBox="1"/>
            <p:nvPr/>
          </p:nvSpPr>
          <p:spPr>
            <a:xfrm>
              <a:off x="3136900" y="9008983"/>
              <a:ext cx="2832100" cy="1917700"/>
            </a:xfrm>
            <a:prstGeom prst="rect">
              <a:avLst/>
            </a:prstGeom>
          </p:spPr>
          <p:txBody>
            <a:bodyPr vert="horz" rtlCol="0" anchor="t" anchorCtr="0">
              <a:noAutofit/>
            </a:bodyPr>
            <a:lstStyle/>
            <a:p>
              <a:pPr algn="l">
                <a:lnSpc>
                  <a:spcPct val="108000"/>
                </a:lnSpc>
                <a:buClrTx/>
                <a:buSzTx/>
                <a:buFontTx/>
              </a:pPr>
              <a:r>
                <a:rPr lang="zh-CN" sz="11600" b="0" i="0" spc="371" dirty="0">
                  <a:solidFill>
                    <a:srgbClr val="FFFFFF"/>
                  </a:solidFill>
                  <a:latin typeface="YouSheBiaoTiHei" panose="00000500000000000000" charset="-122"/>
                  <a:ea typeface="YouSheBiaoTiHei" panose="00000500000000000000" charset="-122"/>
                </a:rPr>
                <a:t>03</a:t>
              </a:r>
              <a:endParaRPr lang="zh-CN" sz="11600" spc="371" dirty="0">
                <a:solidFill>
                  <a:srgbClr val="FFFFFF"/>
                </a:solidFill>
                <a:latin typeface="YouSheBiaoTiHei" panose="00000500000000000000" charset="-122"/>
                <a:ea typeface="YouSheBiaoTiHei" panose="00000500000000000000" charset="-122"/>
              </a:endParaRPr>
            </a:p>
          </p:txBody>
        </p:sp>
      </p:grpSp>
      <p:grpSp>
        <p:nvGrpSpPr>
          <p:cNvPr id="3020" name="组合 3020"/>
          <p:cNvGrpSpPr/>
          <p:nvPr/>
        </p:nvGrpSpPr>
        <p:grpSpPr>
          <a:xfrm>
            <a:off x="13563600" y="7969885"/>
            <a:ext cx="8820150" cy="1943735"/>
            <a:chOff x="13563600" y="9003903"/>
            <a:chExt cx="8305800" cy="1943497"/>
          </a:xfrm>
        </p:grpSpPr>
        <p:pic>
          <p:nvPicPr>
            <p:cNvPr id="3021" name="image 3021"/>
            <p:cNvPicPr>
              <a:picLocks noChangeAspect="1"/>
            </p:cNvPicPr>
            <p:nvPr/>
          </p:nvPicPr>
          <p:blipFill>
            <a:blip r:embed="rId4"/>
            <a:srcRect/>
            <a:stretch>
              <a:fillRect/>
            </a:stretch>
          </p:blipFill>
          <p:spPr>
            <a:xfrm>
              <a:off x="13563600" y="9131300"/>
              <a:ext cx="8305800" cy="1816100"/>
            </a:xfrm>
            <a:prstGeom prst="rect">
              <a:avLst/>
            </a:prstGeom>
          </p:spPr>
        </p:pic>
        <p:sp>
          <p:nvSpPr>
            <p:cNvPr id="3022" name="Object 3022"/>
            <p:cNvSpPr txBox="1"/>
            <p:nvPr/>
          </p:nvSpPr>
          <p:spPr>
            <a:xfrm>
              <a:off x="16770926" y="9603105"/>
              <a:ext cx="5092700" cy="939800"/>
            </a:xfrm>
            <a:prstGeom prst="rect">
              <a:avLst/>
            </a:prstGeom>
          </p:spPr>
          <p:txBody>
            <a:bodyPr vert="horz" rtlCol="0" anchor="t" anchorCtr="0">
              <a:noAutofit/>
            </a:bodyPr>
            <a:lstStyle/>
            <a:p>
              <a:pPr algn="l">
                <a:lnSpc>
                  <a:spcPct val="123000"/>
                </a:lnSpc>
              </a:pPr>
              <a:endParaRPr lang="zh-CN" sz="3500" b="1" i="0" spc="16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024" name="Object 3024"/>
            <p:cNvSpPr txBox="1"/>
            <p:nvPr/>
          </p:nvSpPr>
          <p:spPr>
            <a:xfrm>
              <a:off x="14185900" y="9003903"/>
              <a:ext cx="2997200" cy="1917700"/>
            </a:xfrm>
            <a:prstGeom prst="rect">
              <a:avLst/>
            </a:prstGeom>
          </p:spPr>
          <p:txBody>
            <a:bodyPr vert="horz" rtlCol="0" anchor="t" anchorCtr="0">
              <a:noAutofit/>
            </a:bodyPr>
            <a:lstStyle/>
            <a:p>
              <a:pPr algn="l">
                <a:lnSpc>
                  <a:spcPct val="108000"/>
                </a:lnSpc>
              </a:pPr>
              <a:r>
                <a:rPr lang="zh-CN" sz="11600" b="0" i="0" spc="371" dirty="0">
                  <a:solidFill>
                    <a:srgbClr val="FFFFFF"/>
                  </a:solidFill>
                  <a:latin typeface="YouSheBiaoTiHei" panose="00000500000000000000" charset="-122"/>
                  <a:ea typeface="YouSheBiaoTiHei" panose="00000500000000000000" charset="-122"/>
                </a:rPr>
                <a:t>04</a:t>
              </a:r>
              <a:endParaRPr lang="zh-CN" altLang="en-US"/>
            </a:p>
          </p:txBody>
        </p:sp>
      </p:grpSp>
      <p:grpSp>
        <p:nvGrpSpPr>
          <p:cNvPr id="3" name="Group 2"/>
          <p:cNvGrpSpPr/>
          <p:nvPr/>
        </p:nvGrpSpPr>
        <p:grpSpPr>
          <a:xfrm>
            <a:off x="13563600" y="4817110"/>
            <a:ext cx="8825865" cy="1941830"/>
            <a:chOff x="13563600" y="5830292"/>
            <a:chExt cx="8305800" cy="1942108"/>
          </a:xfrm>
        </p:grpSpPr>
        <p:grpSp>
          <p:nvGrpSpPr>
            <p:cNvPr id="3010" name="组合 3010"/>
            <p:cNvGrpSpPr/>
            <p:nvPr/>
          </p:nvGrpSpPr>
          <p:grpSpPr>
            <a:xfrm>
              <a:off x="13563600" y="5830292"/>
              <a:ext cx="8305800" cy="1942108"/>
              <a:chOff x="13563600" y="5830292"/>
              <a:chExt cx="8305800" cy="1942108"/>
            </a:xfrm>
          </p:grpSpPr>
          <p:pic>
            <p:nvPicPr>
              <p:cNvPr id="3011" name="image 3011"/>
              <p:cNvPicPr>
                <a:picLocks noChangeAspect="1"/>
              </p:cNvPicPr>
              <p:nvPr/>
            </p:nvPicPr>
            <p:blipFill>
              <a:blip r:embed="rId3"/>
              <a:srcRect/>
              <a:stretch>
                <a:fillRect/>
              </a:stretch>
            </p:blipFill>
            <p:spPr>
              <a:xfrm>
                <a:off x="13563600" y="5969000"/>
                <a:ext cx="8305800" cy="1803400"/>
              </a:xfrm>
              <a:prstGeom prst="rect">
                <a:avLst/>
              </a:prstGeom>
            </p:spPr>
          </p:pic>
          <p:sp>
            <p:nvSpPr>
              <p:cNvPr id="3012" name="Object 3012"/>
              <p:cNvSpPr txBox="1"/>
              <p:nvPr/>
            </p:nvSpPr>
            <p:spPr>
              <a:xfrm>
                <a:off x="16770926" y="6419850"/>
                <a:ext cx="5092700" cy="939800"/>
              </a:xfrm>
              <a:prstGeom prst="rect">
                <a:avLst/>
              </a:prstGeom>
            </p:spPr>
            <p:txBody>
              <a:bodyPr vert="horz" rtlCol="0" anchor="t" anchorCtr="0">
                <a:noAutofit/>
              </a:bodyPr>
              <a:lstStyle/>
              <a:p>
                <a:pPr algn="l">
                  <a:lnSpc>
                    <a:spcPct val="123000"/>
                  </a:lnSpc>
                </a:pPr>
                <a:endParaRPr lang="zh-CN" altLang="en-US" sz="3500" b="1" i="0" spc="16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014" name="Object 3014"/>
              <p:cNvSpPr txBox="1"/>
              <p:nvPr/>
            </p:nvSpPr>
            <p:spPr>
              <a:xfrm>
                <a:off x="14185900" y="5830292"/>
                <a:ext cx="2997200" cy="1917700"/>
              </a:xfrm>
              <a:prstGeom prst="rect">
                <a:avLst/>
              </a:prstGeom>
            </p:spPr>
            <p:txBody>
              <a:bodyPr vert="horz" rtlCol="0" anchor="t" anchorCtr="0">
                <a:noAutofit/>
              </a:bodyPr>
              <a:lstStyle/>
              <a:p>
                <a:pPr algn="l">
                  <a:lnSpc>
                    <a:spcPct val="108000"/>
                  </a:lnSpc>
                </a:pPr>
                <a:r>
                  <a:rPr lang="zh-CN" sz="11600" b="0" i="0" spc="371" dirty="0">
                    <a:solidFill>
                      <a:srgbClr val="FFFFFF"/>
                    </a:solidFill>
                    <a:latin typeface="YouSheBiaoTiHei" panose="00000500000000000000" charset="-122"/>
                    <a:ea typeface="YouSheBiaoTiHei" panose="00000500000000000000" charset="-122"/>
                  </a:rPr>
                  <a:t>02</a:t>
                </a:r>
                <a:endParaRPr lang="zh-CN" altLang="en-US" dirty="0"/>
              </a:p>
            </p:txBody>
          </p:sp>
        </p:grpSp>
        <p:sp>
          <p:nvSpPr>
            <p:cNvPr id="26" name="Object 307"/>
            <p:cNvSpPr txBox="1"/>
            <p:nvPr/>
          </p:nvSpPr>
          <p:spPr>
            <a:xfrm>
              <a:off x="16181019" y="6233505"/>
              <a:ext cx="5688021" cy="939800"/>
            </a:xfrm>
            <a:prstGeom prst="rect">
              <a:avLst/>
            </a:prstGeom>
          </p:spPr>
          <p:txBody>
            <a:bodyPr vert="horz" rtlCol="0" anchor="t" anchorCtr="0">
              <a:noAutofit/>
            </a:bodyPr>
            <a:lstStyle/>
            <a:p>
              <a:pPr algn="ctr" fontAlgn="auto">
                <a:lnSpc>
                  <a:spcPct val="150000"/>
                </a:lnSpc>
              </a:pPr>
              <a:r>
                <a:rPr kumimoji="1" lang="en-US" altLang="zh-CN"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rPr>
                <a:t>选型背景与使用现状</a:t>
              </a:r>
              <a:endParaRPr kumimoji="1" lang="zh-CN" altLang="en-US" sz="4400">
                <a:solidFill>
                  <a:schemeClr val="bg1"/>
                </a:solidFill>
              </a:endParaRPr>
            </a:p>
            <a:p>
              <a:pPr algn="ctr" fontAlgn="auto">
                <a:lnSpc>
                  <a:spcPct val="150000"/>
                </a:lnSpc>
              </a:pPr>
              <a:endParaRPr kumimoji="1" lang="zh-CN" altLang="en-US" sz="4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
        <p:nvSpPr>
          <p:cNvPr id="27" name="Object 307"/>
          <p:cNvSpPr txBox="1"/>
          <p:nvPr/>
        </p:nvSpPr>
        <p:spPr>
          <a:xfrm>
            <a:off x="16333539" y="8428441"/>
            <a:ext cx="5688021" cy="939800"/>
          </a:xfrm>
          <a:prstGeom prst="rect">
            <a:avLst/>
          </a:prstGeom>
        </p:spPr>
        <p:txBody>
          <a:bodyPr vert="horz" rtlCol="0" anchor="t" anchorCtr="0">
            <a:noAutofit/>
          </a:bodyPr>
          <a:lstStyle/>
          <a:p>
            <a:pPr algn="ctr" fontAlgn="auto">
              <a:lnSpc>
                <a:spcPct val="150000"/>
              </a:lnSpc>
            </a:pPr>
            <a:r>
              <a:rPr kumimoji="1" lang="en-US" altLang="zh-CN"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rPr>
              <a:t>项目实践案例</a:t>
            </a:r>
            <a:endParaRPr kumimoji="1" lang="zh-CN" altLang="en-US" sz="4400">
              <a:solidFill>
                <a:schemeClr val="bg1"/>
              </a:solidFill>
            </a:endParaRPr>
          </a:p>
          <a:p>
            <a:pPr algn="ctr" fontAlgn="auto">
              <a:lnSpc>
                <a:spcPct val="150000"/>
              </a:lnSpc>
            </a:pPr>
            <a:endParaRPr kumimoji="1" lang="zh-CN" altLang="en-US" sz="4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Group 1"/>
          <p:cNvGrpSpPr/>
          <p:nvPr/>
        </p:nvGrpSpPr>
        <p:grpSpPr>
          <a:xfrm>
            <a:off x="2602230" y="11047538"/>
            <a:ext cx="8305800" cy="1943497"/>
            <a:chOff x="2514600" y="9008983"/>
            <a:chExt cx="8305800" cy="1943497"/>
          </a:xfrm>
        </p:grpSpPr>
        <p:pic>
          <p:nvPicPr>
            <p:cNvPr id="5" name="image 3016"/>
            <p:cNvPicPr>
              <a:picLocks noChangeAspect="1"/>
            </p:cNvPicPr>
            <p:nvPr>
              <p:custDataLst>
                <p:tags r:id="rId5"/>
              </p:custDataLst>
            </p:nvPr>
          </p:nvPicPr>
          <p:blipFill>
            <a:blip r:embed="rId4"/>
            <a:srcRect/>
            <a:stretch>
              <a:fillRect/>
            </a:stretch>
          </p:blipFill>
          <p:spPr>
            <a:xfrm>
              <a:off x="2514600" y="9136380"/>
              <a:ext cx="8305800" cy="1816100"/>
            </a:xfrm>
            <a:prstGeom prst="rect">
              <a:avLst/>
            </a:prstGeom>
          </p:spPr>
        </p:pic>
        <p:sp>
          <p:nvSpPr>
            <p:cNvPr id="6" name="Object 3017"/>
            <p:cNvSpPr txBox="1"/>
            <p:nvPr>
              <p:custDataLst>
                <p:tags r:id="rId6"/>
              </p:custDataLst>
            </p:nvPr>
          </p:nvSpPr>
          <p:spPr>
            <a:xfrm>
              <a:off x="5077803" y="9471898"/>
              <a:ext cx="5638800" cy="939800"/>
            </a:xfrm>
            <a:prstGeom prst="rect">
              <a:avLst/>
            </a:prstGeom>
          </p:spPr>
          <p:txBody>
            <a:bodyPr vert="horz" rtlCol="0" anchor="t" anchorCtr="0">
              <a:noAutofit/>
            </a:bodyPr>
            <a:p>
              <a:pPr algn="ctr" fontAlgn="auto">
                <a:lnSpc>
                  <a:spcPct val="150000"/>
                </a:lnSpc>
              </a:pPr>
              <a:r>
                <a:rPr kumimoji="1" lang="en-US" altLang="zh-CN" sz="4400">
                  <a:ln w="12700">
                    <a:noFill/>
                  </a:ln>
                  <a:solidFill>
                    <a:schemeClr val="bg1">
                      <a:alpha val="100000"/>
                    </a:schemeClr>
                  </a:solidFill>
                  <a:latin typeface="OPPOSans H" panose="00020600040101010101" charset="-122"/>
                  <a:ea typeface="OPPOSans H" panose="00020600040101010101" charset="-122"/>
                  <a:cs typeface="OPPOSans H" panose="00020600040101010101" charset="-122"/>
                  <a:sym typeface="+mn-ea"/>
                </a:rPr>
                <a:t>总结与未来展望</a:t>
              </a:r>
              <a:endParaRPr kumimoji="1" lang="zh-CN" altLang="en-US" sz="4400">
                <a:solidFill>
                  <a:schemeClr val="bg1"/>
                </a:solidFill>
              </a:endParaRPr>
            </a:p>
            <a:p>
              <a:pPr algn="ctr" fontAlgn="auto">
                <a:lnSpc>
                  <a:spcPct val="150000"/>
                </a:lnSpc>
              </a:pPr>
              <a:endParaRPr kumimoji="1" lang="zh-CN" altLang="en-US" sz="4400">
                <a:ln w="12700">
                  <a:noFill/>
                </a:ln>
                <a:solidFill>
                  <a:schemeClr val="bg1"/>
                </a:solidFill>
                <a:latin typeface="OPPOSans H" panose="00020600040101010101" charset="-122"/>
                <a:ea typeface="OPPOSans H" panose="00020600040101010101" charset="-122"/>
                <a:cs typeface="OPPOSans H" panose="00020600040101010101" charset="-122"/>
                <a:sym typeface="+mn-ea"/>
              </a:endParaRPr>
            </a:p>
          </p:txBody>
        </p:sp>
        <p:sp>
          <p:nvSpPr>
            <p:cNvPr id="7" name="Object 3019"/>
            <p:cNvSpPr txBox="1"/>
            <p:nvPr>
              <p:custDataLst>
                <p:tags r:id="rId7"/>
              </p:custDataLst>
            </p:nvPr>
          </p:nvSpPr>
          <p:spPr>
            <a:xfrm>
              <a:off x="3136900" y="9008983"/>
              <a:ext cx="2832100" cy="1917700"/>
            </a:xfrm>
            <a:prstGeom prst="rect">
              <a:avLst/>
            </a:prstGeom>
          </p:spPr>
          <p:txBody>
            <a:bodyPr vert="horz" rtlCol="0" anchor="t" anchorCtr="0">
              <a:noAutofit/>
            </a:bodyPr>
            <a:p>
              <a:pPr algn="l">
                <a:lnSpc>
                  <a:spcPct val="108000"/>
                </a:lnSpc>
                <a:buClrTx/>
                <a:buSzTx/>
                <a:buFontTx/>
              </a:pPr>
              <a:r>
                <a:rPr lang="en-US" altLang="zh-CN" sz="11600" b="0" i="0" spc="371" dirty="0">
                  <a:solidFill>
                    <a:srgbClr val="FFFFFF"/>
                  </a:solidFill>
                  <a:latin typeface="YouSheBiaoTiHei" panose="00000500000000000000" charset="-122"/>
                  <a:ea typeface="YouSheBiaoTiHei" panose="00000500000000000000" charset="-122"/>
                </a:rPr>
                <a:t>05</a:t>
              </a:r>
              <a:endParaRPr lang="en-US" altLang="zh-CN" sz="11600" b="0" i="0" spc="371" dirty="0">
                <a:solidFill>
                  <a:srgbClr val="FFFFFF"/>
                </a:solidFill>
                <a:latin typeface="YouSheBiaoTiHei" panose="00000500000000000000" charset="-122"/>
                <a:ea typeface="YouSheBiaoTiHei" panose="00000500000000000000"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760095"/>
            <a:ext cx="16447530"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SeaTunnel组件集成与优化-</a:t>
            </a:r>
            <a:r>
              <a:rPr kumimoji="1" lang="zh-CN" altLang="en-US" sz="4800">
                <a:ln w="12700">
                  <a:noFill/>
                </a:ln>
                <a:solidFill>
                  <a:srgbClr val="262626">
                    <a:alpha val="100000"/>
                  </a:srgbClr>
                </a:solidFill>
                <a:latin typeface="Source Han Sans CN Bold"/>
                <a:ea typeface="Source Han Sans CN Bold"/>
                <a:cs typeface="Source Han Sans CN Bold"/>
                <a:sym typeface="+mn-ea"/>
              </a:rPr>
              <a:t>页面展示</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pic>
        <p:nvPicPr>
          <p:cNvPr id="2" name="图片 1"/>
          <p:cNvPicPr>
            <a:picLocks noChangeAspect="1"/>
          </p:cNvPicPr>
          <p:nvPr>
            <p:custDataLst>
              <p:tags r:id="rId2"/>
            </p:custDataLst>
          </p:nvPr>
        </p:nvPicPr>
        <p:blipFill>
          <a:blip r:embed="rId3"/>
          <a:stretch>
            <a:fillRect/>
          </a:stretch>
        </p:blipFill>
        <p:spPr>
          <a:xfrm>
            <a:off x="1591310" y="2329815"/>
            <a:ext cx="9911080" cy="10481310"/>
          </a:xfrm>
          <a:prstGeom prst="rect">
            <a:avLst/>
          </a:prstGeom>
        </p:spPr>
      </p:pic>
      <p:pic>
        <p:nvPicPr>
          <p:cNvPr id="4" name="图片 3" descr="Xnip2025-03-24_12-11-24"/>
          <p:cNvPicPr>
            <a:picLocks noChangeAspect="1"/>
          </p:cNvPicPr>
          <p:nvPr/>
        </p:nvPicPr>
        <p:blipFill>
          <a:blip r:embed="rId4"/>
          <a:stretch>
            <a:fillRect/>
          </a:stretch>
        </p:blipFill>
        <p:spPr>
          <a:xfrm>
            <a:off x="11945620" y="1431925"/>
            <a:ext cx="12217400" cy="114515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760095"/>
            <a:ext cx="13684250"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SeaTunnel组件集成与优化-</a:t>
            </a:r>
            <a:r>
              <a:rPr kumimoji="1" lang="zh-CN" altLang="en-US" sz="4800">
                <a:ln w="12700">
                  <a:noFill/>
                </a:ln>
                <a:solidFill>
                  <a:srgbClr val="262626">
                    <a:alpha val="100000"/>
                  </a:srgbClr>
                </a:solidFill>
                <a:latin typeface="Source Han Sans CN Bold"/>
                <a:ea typeface="Source Han Sans CN Bold"/>
                <a:cs typeface="Source Han Sans CN Bold"/>
                <a:sym typeface="+mn-ea"/>
              </a:rPr>
              <a:t>部署与调优</a:t>
            </a:r>
            <a:endParaRPr kumimoji="1" lang="zh-CN" altLang="en-US" sz="4800">
              <a:ln w="12700">
                <a:noFill/>
              </a:ln>
              <a:solidFill>
                <a:srgbClr val="262626">
                  <a:alpha val="100000"/>
                </a:srgbClr>
              </a:solidFill>
              <a:latin typeface="Source Han Sans CN Bold"/>
              <a:ea typeface="Source Han Sans CN Bold"/>
              <a:cs typeface="Source Han Sans CN Bold"/>
              <a:sym typeface="+mn-ea"/>
            </a:endParaRPr>
          </a:p>
        </p:txBody>
      </p:sp>
      <p:sp>
        <p:nvSpPr>
          <p:cNvPr id="7" name="标题 1"/>
          <p:cNvSpPr txBox="1"/>
          <p:nvPr>
            <p:custDataLst>
              <p:tags r:id="rId2"/>
            </p:custDataLst>
          </p:nvPr>
        </p:nvSpPr>
        <p:spPr>
          <a:xfrm>
            <a:off x="3242310" y="2284095"/>
            <a:ext cx="7388225" cy="560070"/>
          </a:xfrm>
          <a:prstGeom prst="rect">
            <a:avLst/>
          </a:prstGeom>
          <a:noFill/>
          <a:ln>
            <a:noFill/>
          </a:ln>
        </p:spPr>
        <p:txBody>
          <a:bodyPr vert="horz" wrap="square" lIns="91440" tIns="45720" rIns="91440" bIns="45720" rtlCol="0" anchor="ctr"/>
          <a:p>
            <a:pPr algn="l">
              <a:lnSpc>
                <a:spcPct val="120000"/>
              </a:lnSpc>
            </a:pPr>
            <a:r>
              <a:rPr kumimoji="1" lang="en-US" altLang="zh-CN" sz="4000">
                <a:ln w="12700">
                  <a:noFill/>
                </a:ln>
                <a:solidFill>
                  <a:srgbClr val="262626">
                    <a:alpha val="100000"/>
                  </a:srgbClr>
                </a:solidFill>
                <a:latin typeface="Source Han Sans CN Bold"/>
                <a:ea typeface="Source Han Sans CN Bold"/>
                <a:cs typeface="Source Han Sans CN Bold"/>
                <a:sym typeface="+mn-ea"/>
              </a:rPr>
              <a:t>ST</a:t>
            </a:r>
            <a:r>
              <a:rPr kumimoji="1" lang="zh-CN" altLang="en-US" sz="4000">
                <a:ln w="12700">
                  <a:noFill/>
                </a:ln>
                <a:solidFill>
                  <a:srgbClr val="262626">
                    <a:alpha val="100000"/>
                  </a:srgbClr>
                </a:solidFill>
                <a:latin typeface="Source Han Sans CN Bold"/>
                <a:ea typeface="Source Han Sans CN Bold"/>
                <a:cs typeface="Source Han Sans CN Bold"/>
                <a:sym typeface="+mn-ea"/>
              </a:rPr>
              <a:t>部署、</a:t>
            </a:r>
            <a:r>
              <a:rPr kumimoji="1" lang="zh-CN" altLang="en-US" sz="4000">
                <a:ln w="12700">
                  <a:noFill/>
                </a:ln>
                <a:solidFill>
                  <a:srgbClr val="262626">
                    <a:alpha val="100000"/>
                  </a:srgbClr>
                </a:solidFill>
                <a:latin typeface="Source Han Sans CN Bold"/>
                <a:ea typeface="Source Han Sans CN Bold"/>
                <a:cs typeface="Source Han Sans CN Bold"/>
                <a:sym typeface="+mn-ea"/>
              </a:rPr>
              <a:t>优化与性能</a:t>
            </a:r>
            <a:r>
              <a:rPr kumimoji="1" lang="zh-CN" altLang="en-US" sz="4000">
                <a:ln w="12700">
                  <a:noFill/>
                </a:ln>
                <a:solidFill>
                  <a:srgbClr val="262626">
                    <a:alpha val="100000"/>
                  </a:srgbClr>
                </a:solidFill>
                <a:latin typeface="Source Han Sans CN Bold"/>
                <a:ea typeface="Source Han Sans CN Bold"/>
                <a:cs typeface="Source Han Sans CN Bold"/>
                <a:sym typeface="+mn-ea"/>
              </a:rPr>
              <a:t>调优</a:t>
            </a:r>
            <a:endParaRPr kumimoji="1" lang="zh-CN" altLang="en-US" sz="4000">
              <a:ln w="12700">
                <a:noFill/>
              </a:ln>
              <a:solidFill>
                <a:srgbClr val="262626">
                  <a:alpha val="100000"/>
                </a:srgbClr>
              </a:solidFill>
              <a:latin typeface="Source Han Sans CN Bold"/>
              <a:ea typeface="Source Han Sans CN Bold"/>
              <a:cs typeface="Source Han Sans CN Bold"/>
              <a:sym typeface="+mn-ea"/>
            </a:endParaRPr>
          </a:p>
        </p:txBody>
      </p:sp>
      <p:sp>
        <p:nvSpPr>
          <p:cNvPr id="24" name="标题 1"/>
          <p:cNvSpPr txBox="1"/>
          <p:nvPr>
            <p:custDataLst>
              <p:tags r:id="rId3"/>
            </p:custDataLst>
          </p:nvPr>
        </p:nvSpPr>
        <p:spPr>
          <a:xfrm>
            <a:off x="2058670" y="4011295"/>
            <a:ext cx="10775950" cy="1822450"/>
          </a:xfrm>
          <a:prstGeom prst="rect">
            <a:avLst/>
          </a:prstGeom>
          <a:noFill/>
          <a:ln>
            <a:noFill/>
          </a:ln>
        </p:spPr>
        <p:txBody>
          <a:bodyPr vert="horz" wrap="square" lIns="91440" tIns="45720" rIns="91440" bIns="45720" rtlCol="0" anchor="t"/>
          <a:p>
            <a:pPr algn="l">
              <a:lnSpc>
                <a:spcPct val="150000"/>
              </a:lnSpc>
            </a:pPr>
            <a:r>
              <a:rPr kumimoji="1" lang="en-US" altLang="zh-CN" sz="3400">
                <a:latin typeface="Source Han Sans" charset="0"/>
                <a:cs typeface="Source Han Sans" charset="0"/>
              </a:rPr>
              <a:t>SeaTunnel</a:t>
            </a:r>
            <a:r>
              <a:rPr kumimoji="1" lang="zh-CN" altLang="en-US" sz="3400">
                <a:latin typeface="Source Han Sans" charset="0"/>
                <a:ea typeface="Source Han Sans" charset="0"/>
                <a:cs typeface="Source Han Sans" charset="0"/>
              </a:rPr>
              <a:t>集群</a:t>
            </a: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r>
              <a:rPr kumimoji="1" lang="en-US" altLang="zh-CN" sz="3400">
                <a:latin typeface="Source Han Sans" charset="0"/>
                <a:cs typeface="Source Han Sans" charset="0"/>
              </a:rPr>
              <a:t>2-Master</a:t>
            </a:r>
            <a:r>
              <a:rPr kumimoji="1" lang="zh-CN" altLang="en-US" sz="3400">
                <a:latin typeface="Source Han Sans" charset="0"/>
                <a:cs typeface="Source Han Sans" charset="0"/>
              </a:rPr>
              <a:t>，</a:t>
            </a:r>
            <a:r>
              <a:rPr kumimoji="1" lang="en-US" altLang="zh-CN" sz="3400">
                <a:latin typeface="Source Han Sans" charset="0"/>
                <a:cs typeface="Source Han Sans" charset="0"/>
              </a:rPr>
              <a:t>5-Worker </a:t>
            </a:r>
            <a:r>
              <a:rPr kumimoji="1" lang="zh-CN" altLang="en-US" sz="3400">
                <a:latin typeface="Source Han Sans" charset="0"/>
                <a:ea typeface="Source Han Sans" charset="0"/>
                <a:cs typeface="Source Han Sans" charset="0"/>
              </a:rPr>
              <a:t>架构实现高可用和同步性能</a:t>
            </a:r>
            <a:endParaRPr kumimoji="1" lang="zh-CN" altLang="en-US" sz="3400">
              <a:latin typeface="Source Han Sans" charset="0"/>
              <a:ea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en-US" altLang="zh-CN"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en-US" altLang="zh-CN" sz="3400">
              <a:latin typeface="Source Han Sans" charset="0"/>
              <a:cs typeface="Source Han Sans" charset="0"/>
            </a:endParaRPr>
          </a:p>
        </p:txBody>
      </p:sp>
      <p:sp>
        <p:nvSpPr>
          <p:cNvPr id="12" name="标题 1"/>
          <p:cNvSpPr txBox="1"/>
          <p:nvPr>
            <p:custDataLst>
              <p:tags r:id="rId4"/>
            </p:custDataLst>
          </p:nvPr>
        </p:nvSpPr>
        <p:spPr>
          <a:xfrm>
            <a:off x="2058670" y="6153150"/>
            <a:ext cx="12954000" cy="2515235"/>
          </a:xfrm>
          <a:prstGeom prst="rect">
            <a:avLst/>
          </a:prstGeom>
          <a:noFill/>
          <a:ln>
            <a:noFill/>
          </a:ln>
        </p:spPr>
        <p:txBody>
          <a:bodyPr vert="horz" wrap="square" lIns="91440" tIns="45720" rIns="91440" bIns="45720" rtlCol="0" anchor="t"/>
          <a:p>
            <a:pPr algn="l">
              <a:lnSpc>
                <a:spcPct val="150000"/>
              </a:lnSpc>
            </a:pPr>
            <a:r>
              <a:rPr kumimoji="1" lang="zh-CN" altLang="en-US" sz="3400">
                <a:latin typeface="Source Han Sans" charset="0"/>
                <a:ea typeface="Source Han Sans" charset="0"/>
                <a:cs typeface="Source Han Sans" charset="0"/>
              </a:rPr>
              <a:t>代码优化</a:t>
            </a: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r>
              <a:rPr kumimoji="1" lang="zh-CN" altLang="en-US" sz="3400">
                <a:latin typeface="Source Han Sans" charset="0"/>
                <a:ea typeface="Source Han Sans" charset="0"/>
                <a:cs typeface="Source Han Sans" charset="0"/>
              </a:rPr>
              <a:t>优化</a:t>
            </a:r>
            <a:r>
              <a:rPr kumimoji="1" lang="en-US" altLang="zh-CN" sz="3400">
                <a:latin typeface="Source Han Sans" charset="0"/>
                <a:cs typeface="Source Han Sans" charset="0"/>
              </a:rPr>
              <a:t>HDFS</a:t>
            </a:r>
            <a:r>
              <a:rPr kumimoji="1" lang="zh-CN" altLang="en-US" sz="3400">
                <a:latin typeface="Source Han Sans" charset="0"/>
                <a:cs typeface="Source Han Sans" charset="0"/>
              </a:rPr>
              <a:t>、</a:t>
            </a:r>
            <a:r>
              <a:rPr kumimoji="1" lang="en-US" altLang="zh-CN" sz="3400">
                <a:latin typeface="Source Han Sans" charset="0"/>
                <a:cs typeface="Source Han Sans" charset="0"/>
              </a:rPr>
              <a:t>HIVE</a:t>
            </a:r>
            <a:r>
              <a:rPr kumimoji="1" lang="zh-CN" altLang="en-US" sz="3400">
                <a:latin typeface="Source Han Sans" charset="0"/>
                <a:cs typeface="Source Han Sans" charset="0"/>
              </a:rPr>
              <a:t>、</a:t>
            </a:r>
            <a:r>
              <a:rPr kumimoji="1" lang="en-US" altLang="zh-CN" sz="3400">
                <a:latin typeface="Source Han Sans" charset="0"/>
                <a:cs typeface="Source Han Sans" charset="0"/>
              </a:rPr>
              <a:t>MultiTable Source</a:t>
            </a:r>
            <a:r>
              <a:rPr kumimoji="1" lang="zh-CN" altLang="en-US" sz="3400">
                <a:latin typeface="Source Han Sans" charset="0"/>
                <a:ea typeface="Source Han Sans" charset="0"/>
                <a:cs typeface="Source Han Sans" charset="0"/>
              </a:rPr>
              <a:t>的分片逻辑使得</a:t>
            </a:r>
            <a:r>
              <a:rPr kumimoji="1" lang="en-US" altLang="zh-CN" sz="3400">
                <a:latin typeface="Source Han Sans" charset="0"/>
                <a:cs typeface="Source Han Sans" charset="0"/>
              </a:rPr>
              <a:t>reader</a:t>
            </a:r>
            <a:r>
              <a:rPr kumimoji="1" lang="zh-CN" altLang="en-US" sz="3400">
                <a:latin typeface="Source Han Sans" charset="0"/>
                <a:ea typeface="Source Han Sans" charset="0"/>
                <a:cs typeface="Source Han Sans" charset="0"/>
              </a:rPr>
              <a:t>接收到的分片更均衡，提升数据同步性能，已提交</a:t>
            </a:r>
            <a:r>
              <a:rPr kumimoji="1" lang="en-US" altLang="zh-CN" sz="3400">
                <a:latin typeface="Source Han Sans" charset="0"/>
                <a:cs typeface="Source Han Sans" charset="0"/>
              </a:rPr>
              <a:t>PR</a:t>
            </a:r>
            <a:r>
              <a:rPr kumimoji="1" lang="zh-CN" altLang="en-US" sz="3400">
                <a:latin typeface="Source Han Sans" charset="0"/>
                <a:ea typeface="Source Han Sans" charset="0"/>
                <a:cs typeface="Source Han Sans" charset="0"/>
              </a:rPr>
              <a:t>反馈社区。</a:t>
            </a: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p:txBody>
      </p:sp>
      <p:sp>
        <p:nvSpPr>
          <p:cNvPr id="13" name="标题 1"/>
          <p:cNvSpPr txBox="1"/>
          <p:nvPr>
            <p:custDataLst>
              <p:tags r:id="rId5"/>
            </p:custDataLst>
          </p:nvPr>
        </p:nvSpPr>
        <p:spPr>
          <a:xfrm>
            <a:off x="2058670" y="9258300"/>
            <a:ext cx="12954635" cy="4023995"/>
          </a:xfrm>
          <a:prstGeom prst="rect">
            <a:avLst/>
          </a:prstGeom>
          <a:noFill/>
          <a:ln>
            <a:noFill/>
          </a:ln>
        </p:spPr>
        <p:txBody>
          <a:bodyPr vert="horz" wrap="square" lIns="91440" tIns="45720" rIns="91440" bIns="45720" rtlCol="0" anchor="t"/>
          <a:p>
            <a:pPr algn="l">
              <a:lnSpc>
                <a:spcPct val="150000"/>
              </a:lnSpc>
            </a:pPr>
            <a:r>
              <a:rPr kumimoji="1" lang="zh-CN" altLang="en-US" sz="3400">
                <a:latin typeface="Source Han Sans" charset="0"/>
                <a:ea typeface="Source Han Sans" charset="0"/>
                <a:cs typeface="Source Han Sans" charset="0"/>
              </a:rPr>
              <a:t>参数调优</a:t>
            </a: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r>
              <a:rPr kumimoji="1" lang="en-US" altLang="zh-CN" sz="3400">
                <a:latin typeface="Source Han Sans" charset="0"/>
                <a:cs typeface="Source Han Sans" charset="0"/>
              </a:rPr>
              <a:t>HDFS -&gt; Doris</a:t>
            </a:r>
            <a:r>
              <a:rPr kumimoji="1" lang="zh-CN" altLang="en-US" sz="3400">
                <a:latin typeface="Source Han Sans" charset="0"/>
                <a:ea typeface="Source Han Sans" charset="0"/>
                <a:cs typeface="Source Han Sans" charset="0"/>
              </a:rPr>
              <a:t>的数据同步需求，对于百亿、千亿级大表的全量数据进行同步，我们对</a:t>
            </a:r>
            <a:r>
              <a:rPr kumimoji="1" lang="en-US" altLang="zh-CN" sz="3400">
                <a:latin typeface="Source Han Sans" charset="0"/>
                <a:cs typeface="Source Han Sans" charset="0"/>
              </a:rPr>
              <a:t>DorisSink</a:t>
            </a:r>
            <a:r>
              <a:rPr kumimoji="1" lang="zh-CN" altLang="en-US" sz="3400">
                <a:latin typeface="Source Han Sans" charset="0"/>
                <a:ea typeface="Source Han Sans" charset="0"/>
                <a:cs typeface="Source Han Sans" charset="0"/>
              </a:rPr>
              <a:t>的代码进行研究和参数调优后，能够实现</a:t>
            </a:r>
            <a:r>
              <a:rPr kumimoji="1" lang="en-US" altLang="zh-CN" sz="3400">
                <a:latin typeface="Source Han Sans" charset="0"/>
                <a:cs typeface="Source Han Sans" charset="0"/>
              </a:rPr>
              <a:t>200w/s</a:t>
            </a:r>
            <a:r>
              <a:rPr kumimoji="1" lang="zh-CN" altLang="en-US" sz="3400">
                <a:latin typeface="Source Han Sans" charset="0"/>
                <a:ea typeface="Source Han Sans" charset="0"/>
                <a:cs typeface="Source Han Sans" charset="0"/>
              </a:rPr>
              <a:t>数据传输速率，极大地提升了数据同步时的性能。</a:t>
            </a:r>
            <a:endParaRPr kumimoji="1" lang="zh-CN" altLang="en-US" sz="3400">
              <a:latin typeface="Source Han Sans" charset="0"/>
              <a:ea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a:p>
            <a:pPr marL="914400" lvl="1" indent="-457200" algn="l">
              <a:lnSpc>
                <a:spcPct val="150000"/>
              </a:lnSpc>
              <a:buFont typeface="Arial" panose="020B0604020202090204" pitchFamily="34" charset="0"/>
              <a:buChar char="•"/>
            </a:pPr>
            <a:endParaRPr kumimoji="1" lang="zh-CN" altLang="en-US" sz="3400">
              <a:latin typeface="Source Han Sans" charset="0"/>
              <a:cs typeface="Source Han Sans" charset="0"/>
            </a:endParaRPr>
          </a:p>
        </p:txBody>
      </p:sp>
      <p:pic>
        <p:nvPicPr>
          <p:cNvPr id="14" name="图片 13"/>
          <p:cNvPicPr>
            <a:picLocks noChangeAspect="1"/>
          </p:cNvPicPr>
          <p:nvPr>
            <p:custDataLst>
              <p:tags r:id="rId6"/>
            </p:custDataLst>
          </p:nvPr>
        </p:nvPicPr>
        <p:blipFill>
          <a:blip r:embed="rId7"/>
          <a:stretch>
            <a:fillRect/>
          </a:stretch>
        </p:blipFill>
        <p:spPr>
          <a:xfrm>
            <a:off x="15916910" y="8428990"/>
            <a:ext cx="8268970" cy="3768725"/>
          </a:xfrm>
          <a:prstGeom prst="rect">
            <a:avLst/>
          </a:prstGeom>
        </p:spPr>
      </p:pic>
      <p:pic>
        <p:nvPicPr>
          <p:cNvPr id="16" name="图片 15" descr="DS分享PPT6.drawio"/>
          <p:cNvPicPr>
            <a:picLocks noChangeAspect="1"/>
          </p:cNvPicPr>
          <p:nvPr/>
        </p:nvPicPr>
        <p:blipFill>
          <a:blip r:embed="rId8"/>
          <a:stretch>
            <a:fillRect/>
          </a:stretch>
        </p:blipFill>
        <p:spPr>
          <a:xfrm>
            <a:off x="16357600" y="3212465"/>
            <a:ext cx="6751320" cy="4375785"/>
          </a:xfrm>
          <a:prstGeom prst="rect">
            <a:avLst/>
          </a:prstGeom>
        </p:spPr>
      </p:pic>
      <p:sp>
        <p:nvSpPr>
          <p:cNvPr id="17" name="文本框 16"/>
          <p:cNvSpPr txBox="1"/>
          <p:nvPr/>
        </p:nvSpPr>
        <p:spPr>
          <a:xfrm>
            <a:off x="19163665" y="12307570"/>
            <a:ext cx="2795905" cy="553085"/>
          </a:xfrm>
          <a:prstGeom prst="rect">
            <a:avLst/>
          </a:prstGeom>
          <a:noFill/>
        </p:spPr>
        <p:txBody>
          <a:bodyPr wrap="square" rtlCol="0">
            <a:spAutoFit/>
          </a:bodyPr>
          <a:p>
            <a:r>
              <a:rPr lang="zh-CN" altLang="en-US" sz="3000">
                <a:latin typeface="Source Han Sans" charset="0"/>
                <a:ea typeface="Source Han Sans" charset="0"/>
              </a:rPr>
              <a:t>参数调优</a:t>
            </a:r>
            <a:endParaRPr lang="zh-CN" altLang="en-US" sz="3000">
              <a:latin typeface="Source Han Sans" charset="0"/>
              <a:ea typeface="Source Han Sans" charset="0"/>
            </a:endParaRPr>
          </a:p>
        </p:txBody>
      </p:sp>
      <p:pic>
        <p:nvPicPr>
          <p:cNvPr id="18" name="图片 17"/>
          <p:cNvPicPr>
            <a:picLocks noChangeAspect="1"/>
          </p:cNvPicPr>
          <p:nvPr>
            <p:custDataLst>
              <p:tags r:id="rId9"/>
            </p:custDataLst>
          </p:nvPr>
        </p:nvPicPr>
        <p:blipFill>
          <a:blip r:embed="rId10"/>
          <a:stretch>
            <a:fillRect/>
          </a:stretch>
        </p:blipFill>
        <p:spPr>
          <a:xfrm>
            <a:off x="2058670" y="2111375"/>
            <a:ext cx="952500" cy="952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1" name="image 401"/>
          <p:cNvPicPr>
            <a:picLocks noChangeAspect="1"/>
          </p:cNvPicPr>
          <p:nvPr/>
        </p:nvPicPr>
        <p:blipFill>
          <a:blip r:embed="rId1"/>
          <a:srcRect/>
          <a:stretch>
            <a:fillRect/>
          </a:stretch>
        </p:blipFill>
        <p:spPr>
          <a:xfrm>
            <a:off x="1092200" y="0"/>
            <a:ext cx="22542500" cy="13779500"/>
          </a:xfrm>
          <a:prstGeom prst="rect">
            <a:avLst/>
          </a:prstGeom>
        </p:spPr>
      </p:pic>
      <p:pic>
        <p:nvPicPr>
          <p:cNvPr id="402" name="image 402"/>
          <p:cNvPicPr>
            <a:picLocks noChangeAspect="1"/>
          </p:cNvPicPr>
          <p:nvPr/>
        </p:nvPicPr>
        <p:blipFill>
          <a:blip r:embed="rId2"/>
          <a:srcRect/>
          <a:stretch>
            <a:fillRect/>
          </a:stretch>
        </p:blipFill>
        <p:spPr>
          <a:xfrm>
            <a:off x="21894800" y="2476500"/>
            <a:ext cx="1955800" cy="1955800"/>
          </a:xfrm>
          <a:prstGeom prst="rect">
            <a:avLst/>
          </a:prstGeom>
        </p:spPr>
      </p:pic>
      <p:pic>
        <p:nvPicPr>
          <p:cNvPr id="403" name="image 403"/>
          <p:cNvPicPr>
            <a:picLocks noChangeAspect="1"/>
          </p:cNvPicPr>
          <p:nvPr/>
        </p:nvPicPr>
        <p:blipFill>
          <a:blip r:embed="rId3"/>
          <a:srcRect/>
          <a:stretch>
            <a:fillRect/>
          </a:stretch>
        </p:blipFill>
        <p:spPr>
          <a:xfrm>
            <a:off x="920750" y="1332162"/>
            <a:ext cx="22542500" cy="11453958"/>
          </a:xfrm>
          <a:prstGeom prst="rect">
            <a:avLst/>
          </a:prstGeom>
        </p:spPr>
      </p:pic>
      <p:pic>
        <p:nvPicPr>
          <p:cNvPr id="404" name="image 404"/>
          <p:cNvPicPr>
            <a:picLocks noChangeAspect="1"/>
          </p:cNvPicPr>
          <p:nvPr/>
        </p:nvPicPr>
        <p:blipFill>
          <a:blip r:embed="rId4"/>
          <a:srcRect/>
          <a:stretch>
            <a:fillRect/>
          </a:stretch>
        </p:blipFill>
        <p:spPr>
          <a:xfrm>
            <a:off x="1397000" y="10375900"/>
            <a:ext cx="3632200" cy="1905000"/>
          </a:xfrm>
          <a:prstGeom prst="rect">
            <a:avLst/>
          </a:prstGeom>
        </p:spPr>
      </p:pic>
      <p:pic>
        <p:nvPicPr>
          <p:cNvPr id="405" name="image 405"/>
          <p:cNvPicPr>
            <a:picLocks noChangeAspect="1"/>
          </p:cNvPicPr>
          <p:nvPr/>
        </p:nvPicPr>
        <p:blipFill>
          <a:blip r:embed="rId5"/>
          <a:srcRect/>
          <a:stretch>
            <a:fillRect/>
          </a:stretch>
        </p:blipFill>
        <p:spPr>
          <a:xfrm>
            <a:off x="8686800" y="8737600"/>
            <a:ext cx="1003300" cy="241300"/>
          </a:xfrm>
          <a:prstGeom prst="rect">
            <a:avLst/>
          </a:prstGeom>
        </p:spPr>
      </p:pic>
      <p:pic>
        <p:nvPicPr>
          <p:cNvPr id="406" name="image 406"/>
          <p:cNvPicPr>
            <a:picLocks noChangeAspect="1"/>
          </p:cNvPicPr>
          <p:nvPr/>
        </p:nvPicPr>
        <p:blipFill>
          <a:blip r:embed="rId6"/>
          <a:srcRect/>
          <a:stretch>
            <a:fillRect/>
          </a:stretch>
        </p:blipFill>
        <p:spPr>
          <a:xfrm>
            <a:off x="10414000" y="4559300"/>
            <a:ext cx="50800" cy="4597400"/>
          </a:xfrm>
          <a:prstGeom prst="rect">
            <a:avLst/>
          </a:prstGeom>
        </p:spPr>
      </p:pic>
      <p:sp>
        <p:nvSpPr>
          <p:cNvPr id="408" name="Object 408"/>
          <p:cNvSpPr txBox="1"/>
          <p:nvPr/>
        </p:nvSpPr>
        <p:spPr>
          <a:xfrm>
            <a:off x="4147457" y="4103687"/>
            <a:ext cx="5702300" cy="1917700"/>
          </a:xfrm>
          <a:prstGeom prst="rect">
            <a:avLst/>
          </a:prstGeom>
        </p:spPr>
        <p:txBody>
          <a:bodyPr vert="horz" rtlCol="0" anchor="t" anchorCtr="0">
            <a:noAutofit/>
          </a:bodyPr>
          <a:lstStyle/>
          <a:p>
            <a:pPr algn="r">
              <a:lnSpc>
                <a:spcPct val="108000"/>
              </a:lnSpc>
            </a:pPr>
            <a:r>
              <a:rPr lang="zh-CN" sz="11600" b="0" i="0" spc="371" dirty="0">
                <a:solidFill>
                  <a:srgbClr val="333333"/>
                </a:solidFill>
                <a:latin typeface="YouSheBiaoTiHei" panose="00000500000000000000" charset="-122"/>
                <a:ea typeface="YouSheBiaoTiHei" panose="00000500000000000000" charset="-122"/>
              </a:rPr>
              <a:t>0</a:t>
            </a:r>
            <a:r>
              <a:rPr lang="en-US" altLang="zh-CN" sz="11600" b="0" i="0" spc="371" dirty="0">
                <a:solidFill>
                  <a:srgbClr val="333333"/>
                </a:solidFill>
                <a:latin typeface="YouSheBiaoTiHei" panose="00000500000000000000" charset="-122"/>
                <a:ea typeface="YouSheBiaoTiHei" panose="00000500000000000000" charset="-122"/>
              </a:rPr>
              <a:t>4</a:t>
            </a:r>
            <a:endParaRPr lang="en-US" altLang="zh-CN" sz="11600" b="0" i="0" spc="371" dirty="0">
              <a:solidFill>
                <a:srgbClr val="333333"/>
              </a:solidFill>
              <a:latin typeface="YouSheBiaoTiHei" panose="00000500000000000000" charset="-122"/>
              <a:ea typeface="YouSheBiaoTiHei" panose="00000500000000000000" charset="-122"/>
            </a:endParaRPr>
          </a:p>
        </p:txBody>
      </p:sp>
      <p:sp>
        <p:nvSpPr>
          <p:cNvPr id="409" name="Object 409"/>
          <p:cNvSpPr txBox="1"/>
          <p:nvPr/>
        </p:nvSpPr>
        <p:spPr>
          <a:xfrm>
            <a:off x="2173514" y="5664200"/>
            <a:ext cx="7734300" cy="1879600"/>
          </a:xfrm>
          <a:prstGeom prst="rect">
            <a:avLst/>
          </a:prstGeom>
        </p:spPr>
        <p:txBody>
          <a:bodyPr vert="horz" rtlCol="0" anchor="t" anchorCtr="0">
            <a:noAutofit/>
          </a:bodyPr>
          <a:lstStyle/>
          <a:p>
            <a:pPr algn="r">
              <a:lnSpc>
                <a:spcPct val="123000"/>
              </a:lnSpc>
            </a:pPr>
            <a:r>
              <a:rPr kumimoji="1" lang="en-US" altLang="zh-CN" sz="6000">
                <a:ln w="12700">
                  <a:noFill/>
                </a:ln>
                <a:solidFill>
                  <a:schemeClr val="tx1">
                    <a:alpha val="100000"/>
                  </a:schemeClr>
                </a:solidFill>
                <a:latin typeface="Source Han Sans CN Bold"/>
                <a:ea typeface="Source Han Sans CN Bold"/>
                <a:cs typeface="Source Han Sans CN Bold"/>
                <a:sym typeface="+mn-ea"/>
              </a:rPr>
              <a:t>项目实践案例</a:t>
            </a:r>
            <a:endParaRPr kumimoji="1" lang="zh-CN" altLang="en-US" sz="5000">
              <a:solidFill>
                <a:schemeClr val="tx1"/>
              </a:solidFill>
            </a:endParaRPr>
          </a:p>
          <a:p>
            <a:pPr algn="r">
              <a:lnSpc>
                <a:spcPct val="123000"/>
              </a:lnSpc>
            </a:pPr>
            <a:endParaRPr kumimoji="1" lang="zh-CN" altLang="en-US" sz="5000" dirty="0">
              <a:solidFill>
                <a:schemeClr val="tx1"/>
              </a:solidFill>
              <a:latin typeface="微软雅黑" panose="020B0503020204020204" charset="-122"/>
              <a:ea typeface="微软雅黑" panose="020B0503020204020204" charset="-122"/>
            </a:endParaRPr>
          </a:p>
        </p:txBody>
      </p:sp>
      <p:sp>
        <p:nvSpPr>
          <p:cNvPr id="4010" name="Object 4010"/>
          <p:cNvSpPr txBox="1"/>
          <p:nvPr/>
        </p:nvSpPr>
        <p:spPr>
          <a:xfrm>
            <a:off x="10970895" y="5295265"/>
            <a:ext cx="12030075" cy="3124835"/>
          </a:xfrm>
          <a:prstGeom prst="rect">
            <a:avLst/>
          </a:prstGeom>
        </p:spPr>
        <p:txBody>
          <a:bodyPr vert="horz" rtlCol="0" anchor="t" anchorCtr="0">
            <a:noAutofit/>
          </a:bodyPr>
          <a:lstStyle/>
          <a:p>
            <a:pPr fontAlgn="auto">
              <a:lnSpc>
                <a:spcPct val="100000"/>
              </a:lnSpc>
            </a:pPr>
            <a:r>
              <a:rPr lang="zh-CN" altLang="en-US" sz="4400" b="1" dirty="0">
                <a:sym typeface="+mn-ea"/>
              </a:rPr>
              <a:t>猛犸平台任务向D</a:t>
            </a:r>
            <a:r>
              <a:rPr lang="en-US" altLang="zh-CN" sz="4400" b="1" dirty="0">
                <a:sym typeface="+mn-ea"/>
              </a:rPr>
              <a:t>S</a:t>
            </a:r>
            <a:r>
              <a:rPr lang="zh-CN" altLang="en-US" sz="4400" b="1" dirty="0">
                <a:sym typeface="+mn-ea"/>
              </a:rPr>
              <a:t>的高效迁移</a:t>
            </a:r>
            <a:endParaRPr lang="zh-CN" altLang="en-US" sz="4400" b="1" dirty="0">
              <a:sym typeface="+mn-ea"/>
            </a:endParaRPr>
          </a:p>
          <a:p>
            <a:pPr fontAlgn="auto">
              <a:lnSpc>
                <a:spcPct val="100000"/>
              </a:lnSpc>
            </a:pPr>
            <a:endParaRPr lang="zh-CN" altLang="en-US" sz="4400" b="1" dirty="0">
              <a:sym typeface="+mn-ea"/>
            </a:endParaRPr>
          </a:p>
          <a:p>
            <a:pPr fontAlgn="auto">
              <a:lnSpc>
                <a:spcPct val="100000"/>
              </a:lnSpc>
            </a:pPr>
            <a:endParaRPr lang="zh-CN" altLang="en-US" sz="4400" b="1" dirty="0">
              <a:sym typeface="+mn-ea"/>
            </a:endParaRPr>
          </a:p>
          <a:p>
            <a:pPr fontAlgn="auto">
              <a:lnSpc>
                <a:spcPct val="100000"/>
              </a:lnSpc>
            </a:pPr>
            <a:r>
              <a:rPr lang="zh-CN" altLang="en-US" sz="4400" b="1" dirty="0">
                <a:solidFill>
                  <a:srgbClr val="262626"/>
                </a:solidFill>
                <a:sym typeface="+mn-ea"/>
              </a:rPr>
              <a:t>worker group隔离实践</a:t>
            </a:r>
            <a:endParaRPr lang="zh-CN" altLang="en-US" sz="4400" b="1" dirty="0">
              <a:sym typeface="+mn-ea"/>
            </a:endParaRPr>
          </a:p>
          <a:p>
            <a:pPr fontAlgn="auto">
              <a:lnSpc>
                <a:spcPct val="100000"/>
              </a:lnSpc>
            </a:pPr>
            <a:endParaRPr lang="en-US" altLang="zh-CN" sz="4400" b="1" dirty="0">
              <a:sym typeface="+mn-ea"/>
            </a:endParaRPr>
          </a:p>
          <a:p>
            <a:pPr fontAlgn="auto">
              <a:lnSpc>
                <a:spcPct val="100000"/>
              </a:lnSpc>
            </a:pPr>
            <a:endParaRPr lang="zh-CN" altLang="en-US" sz="4400" b="1" dirty="0">
              <a:solidFill>
                <a:srgbClr val="262626"/>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34390"/>
            <a:ext cx="9481185"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猛犸平台任务向DS的高效迁移</a:t>
            </a:r>
            <a:endParaRPr lang="zh-CN" sz="4800" b="1" i="0" spc="256" dirty="0">
              <a:solidFill>
                <a:srgbClr val="333333"/>
              </a:solidFill>
              <a:latin typeface="微软雅黑" panose="020B0503020204020204" charset="-122"/>
              <a:ea typeface="微软雅黑" panose="020B0503020204020204" charset="-122"/>
            </a:endParaRPr>
          </a:p>
        </p:txBody>
      </p:sp>
      <p:grpSp>
        <p:nvGrpSpPr>
          <p:cNvPr id="5" name="组合 4"/>
          <p:cNvGrpSpPr/>
          <p:nvPr/>
        </p:nvGrpSpPr>
        <p:grpSpPr>
          <a:xfrm>
            <a:off x="18804890" y="2075180"/>
            <a:ext cx="4978400" cy="10114628"/>
            <a:chOff x="18999338" y="3425239"/>
            <a:chExt cx="4320000" cy="8555682"/>
          </a:xfrm>
        </p:grpSpPr>
        <p:sp>
          <p:nvSpPr>
            <p:cNvPr id="3" name="Скругленный прямоугольник 2"/>
            <p:cNvSpPr/>
            <p:nvPr>
              <p:custDataLst>
                <p:tags r:id="rId2"/>
              </p:custDataLst>
            </p:nvPr>
          </p:nvSpPr>
          <p:spPr>
            <a:xfrm>
              <a:off x="18999338" y="3500166"/>
              <a:ext cx="4320000" cy="8089968"/>
            </a:xfrm>
            <a:prstGeom prst="roundRect">
              <a:avLst>
                <a:gd name="adj" fmla="val 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34" name="Content Placeholder 7"/>
            <p:cNvSpPr txBox="1"/>
            <p:nvPr>
              <p:custDataLst>
                <p:tags r:id="rId3"/>
              </p:custDataLst>
            </p:nvPr>
          </p:nvSpPr>
          <p:spPr>
            <a:xfrm>
              <a:off x="19303313" y="6617690"/>
              <a:ext cx="3688373" cy="5363231"/>
            </a:xfrm>
            <a:prstGeom prst="rect">
              <a:avLst/>
            </a:prstGeom>
            <a:ln w="12700">
              <a:miter lim="400000"/>
            </a:ln>
          </p:spPr>
          <p:txBody>
            <a:bodyPr wrap="square" lIns="0" tIns="0" rIns="0" bIns="0">
              <a:spAutoFit/>
            </a:bodyPr>
            <a:lstStyle>
              <a:lvl1pPr algn="ctr">
                <a:lnSpc>
                  <a:spcPct val="120000"/>
                </a:lnSpc>
                <a:spcBef>
                  <a:spcPts val="2000"/>
                </a:spcBef>
                <a:defRPr sz="4600" cap="all" spc="306">
                  <a:latin typeface="Montserrat Bold"/>
                  <a:ea typeface="Montserrat Bold"/>
                  <a:cs typeface="Montserrat Bold"/>
                  <a:sym typeface="Montserrat Bold"/>
                </a:defRPr>
              </a:lvl1pPr>
            </a:lstStyle>
            <a:p>
              <a:pPr marL="342900" indent="-342900" algn="l">
                <a:buFont typeface="Arial" panose="020B0604020202090204" pitchFamily="34" charset="0"/>
                <a:buChar char="•"/>
              </a:pPr>
              <a:r>
                <a:rPr sz="3200" cap="none" spc="0" dirty="0">
                  <a:ln>
                    <a:noFill/>
                  </a:ln>
                  <a:effectLst/>
                  <a:uFillTx/>
                  <a:latin typeface="Source Han Sans" charset="0"/>
                  <a:ea typeface="Lato Light"/>
                  <a:cs typeface="Source Han Sans" charset="0"/>
                </a:rPr>
                <a:t>设计自动化同步方案</a:t>
              </a:r>
              <a:endParaRPr sz="3200" cap="none" spc="0" dirty="0">
                <a:ln>
                  <a:noFill/>
                </a:ln>
                <a:effectLst/>
                <a:uFillTx/>
                <a:latin typeface="Source Han Sans" charset="0"/>
                <a:ea typeface="Lato Light"/>
                <a:cs typeface="Source Han Sans" charset="0"/>
              </a:endParaRPr>
            </a:p>
            <a:p>
              <a:pPr marL="342900" indent="-342900" algn="l">
                <a:buFont typeface="Arial" panose="020B0604020202090204" pitchFamily="34" charset="0"/>
                <a:buChar char="•"/>
              </a:pPr>
              <a:r>
                <a:rPr sz="3200" cap="none" spc="0" dirty="0">
                  <a:ln>
                    <a:noFill/>
                  </a:ln>
                  <a:effectLst/>
                  <a:uFillTx/>
                  <a:latin typeface="Source Han Sans" charset="0"/>
                  <a:ea typeface="Lato Light"/>
                  <a:cs typeface="Source Han Sans" charset="0"/>
                </a:rPr>
                <a:t>整理分析猛犸任务的依赖关系</a:t>
              </a:r>
              <a:endParaRPr sz="3200" cap="none" spc="0" dirty="0">
                <a:ln>
                  <a:noFill/>
                </a:ln>
                <a:effectLst/>
                <a:uFillTx/>
                <a:latin typeface="Source Han Sans" charset="0"/>
                <a:ea typeface="Lato Light"/>
                <a:cs typeface="Source Han Sans" charset="0"/>
              </a:endParaRPr>
            </a:p>
            <a:p>
              <a:pPr marL="342900" indent="-342900" algn="l">
                <a:buFont typeface="Arial" panose="020B0604020202090204" pitchFamily="34" charset="0"/>
                <a:buChar char="•"/>
              </a:pPr>
              <a:r>
                <a:rPr sz="3200" cap="none" spc="0" dirty="0">
                  <a:ln>
                    <a:noFill/>
                  </a:ln>
                  <a:effectLst/>
                  <a:uFillTx/>
                  <a:latin typeface="Source Han Sans" charset="0"/>
                  <a:ea typeface="Lato Light"/>
                  <a:cs typeface="Source Han Sans" charset="0"/>
                </a:rPr>
                <a:t>调研DS平台的任务依赖关系表示方式</a:t>
              </a:r>
              <a:endParaRPr sz="3200" cap="none" spc="0" dirty="0">
                <a:ln>
                  <a:noFill/>
                </a:ln>
                <a:effectLst/>
                <a:uFillTx/>
                <a:latin typeface="Source Han Sans" charset="0"/>
                <a:ea typeface="Lato Light"/>
                <a:cs typeface="Source Han Sans" charset="0"/>
              </a:endParaRPr>
            </a:p>
            <a:p>
              <a:pPr marL="342900" indent="-342900" algn="l">
                <a:buFont typeface="Arial" panose="020B0604020202090204" pitchFamily="34" charset="0"/>
                <a:buChar char="•"/>
              </a:pPr>
              <a:r>
                <a:rPr sz="3200" cap="none" spc="0" dirty="0">
                  <a:ln>
                    <a:noFill/>
                  </a:ln>
                  <a:effectLst/>
                  <a:uFillTx/>
                  <a:latin typeface="Source Han Sans" charset="0"/>
                  <a:ea typeface="Lato Light"/>
                  <a:cs typeface="Source Han Sans" charset="0"/>
                </a:rPr>
                <a:t>采用</a:t>
              </a:r>
              <a:r>
                <a:rPr sz="3200" b="1" cap="none" spc="0" dirty="0">
                  <a:ln>
                    <a:noFill/>
                  </a:ln>
                  <a:effectLst/>
                  <a:uFillTx/>
                  <a:latin typeface="Source Han Sans" charset="0"/>
                  <a:ea typeface="Lato Light"/>
                  <a:cs typeface="Source Han Sans" charset="0"/>
                </a:rPr>
                <a:t>PyDolphinScheduler</a:t>
              </a:r>
              <a:r>
                <a:rPr sz="3200" cap="none" spc="0" dirty="0">
                  <a:ln>
                    <a:noFill/>
                  </a:ln>
                  <a:effectLst/>
                  <a:uFillTx/>
                  <a:latin typeface="Source Han Sans" charset="0"/>
                  <a:ea typeface="Lato Light"/>
                  <a:cs typeface="Source Han Sans" charset="0"/>
                </a:rPr>
                <a:t>工具开发同步工具</a:t>
              </a:r>
              <a:endParaRPr sz="3200" cap="none" spc="0" dirty="0">
                <a:ln>
                  <a:noFill/>
                </a:ln>
                <a:effectLst/>
                <a:uFillTx/>
                <a:latin typeface="Source Han Sans" charset="0"/>
                <a:ea typeface="Lato Light"/>
                <a:cs typeface="Source Han Sans" charset="0"/>
              </a:endParaRPr>
            </a:p>
            <a:p>
              <a:pPr marL="342900" indent="-342900" algn="l">
                <a:buFont typeface="Arial" panose="020B0604020202090204" pitchFamily="34" charset="0"/>
                <a:buChar char="•"/>
              </a:pPr>
              <a:endParaRPr lang="zh-CN" altLang="en-US" sz="3200" dirty="0"/>
            </a:p>
          </p:txBody>
        </p:sp>
        <p:sp>
          <p:nvSpPr>
            <p:cNvPr id="43" name="矩形 4"/>
            <p:cNvSpPr/>
            <p:nvPr>
              <p:custDataLst>
                <p:tags r:id="rId4"/>
              </p:custDataLst>
            </p:nvPr>
          </p:nvSpPr>
          <p:spPr>
            <a:xfrm>
              <a:off x="18999339" y="3425239"/>
              <a:ext cx="4318000" cy="2986120"/>
            </a:xfrm>
            <a:prstGeom prst="rect">
              <a:avLst/>
            </a:prstGeom>
            <a:solidFill>
              <a:srgbClr val="EEB456"/>
            </a:solidFill>
            <a:ln w="12700" cap="flat">
              <a:noFill/>
              <a:miter lim="400000"/>
            </a:ln>
            <a:effectLst/>
          </p:spPr>
          <p:txBody>
            <a:bodyPr wrap="square" lIns="45719" tIns="45719" rIns="45719" bIns="45719" numCol="1" anchor="ctr">
              <a:noAutofit/>
            </a:bodyPr>
            <a:lstStyle/>
            <a:p>
              <a:pPr algn="ctr" defTabSz="914400">
                <a:defRPr sz="1800">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48" name="更高效"/>
            <p:cNvSpPr txBox="1"/>
            <p:nvPr>
              <p:custDataLst>
                <p:tags r:id="rId5"/>
              </p:custDataLst>
            </p:nvPr>
          </p:nvSpPr>
          <p:spPr>
            <a:xfrm>
              <a:off x="20088154" y="5529710"/>
              <a:ext cx="2148429" cy="746609"/>
            </a:xfrm>
            <a:prstGeom prst="rect">
              <a:avLst/>
            </a:prstGeom>
            <a:ln w="12700">
              <a:miter lim="400000"/>
            </a:ln>
          </p:spPr>
          <p:txBody>
            <a:bodyPr wrap="square" lIns="91436" tIns="91436" rIns="91436" bIns="91436">
              <a:spAutoFit/>
            </a:bodyPr>
            <a:lstStyle>
              <a:lvl1pPr algn="ctr" defTabSz="914400">
                <a:lnSpc>
                  <a:spcPct val="120000"/>
                </a:lnSpc>
                <a:defRPr sz="3200">
                  <a:latin typeface="Source Han Sans CN Regular"/>
                  <a:ea typeface="Source Han Sans CN Regular"/>
                  <a:cs typeface="Source Han Sans CN Regular"/>
                  <a:sym typeface="Source Han Sans CN Regular"/>
                </a:defRPr>
              </a:lvl1pPr>
            </a:lstStyle>
            <a:p>
              <a:r>
                <a:rPr lang="zh-CN" altLang="en-US" sz="3800" b="1" dirty="0"/>
                <a:t>优化方案</a:t>
              </a:r>
              <a:endParaRPr lang="zh-CN" altLang="en-US" sz="3800" b="1" dirty="0"/>
            </a:p>
          </p:txBody>
        </p:sp>
        <p:sp>
          <p:nvSpPr>
            <p:cNvPr id="58" name="Фигура"/>
            <p:cNvSpPr/>
            <p:nvPr>
              <p:custDataLst>
                <p:tags r:id="rId6"/>
              </p:custDataLst>
            </p:nvPr>
          </p:nvSpPr>
          <p:spPr>
            <a:xfrm>
              <a:off x="20451951" y="3966855"/>
              <a:ext cx="1420669" cy="1243312"/>
            </a:xfrm>
            <a:custGeom>
              <a:avLst/>
              <a:gdLst/>
              <a:ahLst/>
              <a:cxnLst>
                <a:cxn ang="0">
                  <a:pos x="wd2" y="hd2"/>
                </a:cxn>
                <a:cxn ang="5400000">
                  <a:pos x="wd2" y="hd2"/>
                </a:cxn>
                <a:cxn ang="10800000">
                  <a:pos x="wd2" y="hd2"/>
                </a:cxn>
                <a:cxn ang="16200000">
                  <a:pos x="wd2" y="hd2"/>
                </a:cxn>
              </a:cxnLst>
              <a:rect l="0" t="0" r="r" b="b"/>
              <a:pathLst>
                <a:path w="21408" h="21600" extrusionOk="0">
                  <a:moveTo>
                    <a:pt x="2986" y="0"/>
                  </a:moveTo>
                  <a:cubicBezTo>
                    <a:pt x="2523" y="34"/>
                    <a:pt x="2087" y="263"/>
                    <a:pt x="1759" y="641"/>
                  </a:cubicBezTo>
                  <a:cubicBezTo>
                    <a:pt x="1428" y="1022"/>
                    <a:pt x="1229" y="1529"/>
                    <a:pt x="1201" y="2067"/>
                  </a:cubicBezTo>
                  <a:lnTo>
                    <a:pt x="1201" y="7401"/>
                  </a:lnTo>
                  <a:lnTo>
                    <a:pt x="661" y="6779"/>
                  </a:lnTo>
                  <a:lnTo>
                    <a:pt x="146" y="7361"/>
                  </a:lnTo>
                  <a:lnTo>
                    <a:pt x="1330" y="8726"/>
                  </a:lnTo>
                  <a:cubicBezTo>
                    <a:pt x="1384" y="8770"/>
                    <a:pt x="1449" y="8796"/>
                    <a:pt x="1516" y="8799"/>
                  </a:cubicBezTo>
                  <a:cubicBezTo>
                    <a:pt x="1597" y="8803"/>
                    <a:pt x="1677" y="8774"/>
                    <a:pt x="1741" y="8718"/>
                  </a:cubicBezTo>
                  <a:lnTo>
                    <a:pt x="2937" y="7356"/>
                  </a:lnTo>
                  <a:lnTo>
                    <a:pt x="2407" y="6746"/>
                  </a:lnTo>
                  <a:lnTo>
                    <a:pt x="1911" y="7317"/>
                  </a:lnTo>
                  <a:lnTo>
                    <a:pt x="1911" y="2161"/>
                  </a:lnTo>
                  <a:cubicBezTo>
                    <a:pt x="1933" y="1862"/>
                    <a:pt x="2040" y="1580"/>
                    <a:pt x="2215" y="1358"/>
                  </a:cubicBezTo>
                  <a:cubicBezTo>
                    <a:pt x="2416" y="1104"/>
                    <a:pt x="2692" y="947"/>
                    <a:pt x="2990" y="917"/>
                  </a:cubicBezTo>
                  <a:lnTo>
                    <a:pt x="10404" y="917"/>
                  </a:lnTo>
                  <a:cubicBezTo>
                    <a:pt x="10691" y="932"/>
                    <a:pt x="10963" y="1072"/>
                    <a:pt x="11164" y="1308"/>
                  </a:cubicBezTo>
                  <a:cubicBezTo>
                    <a:pt x="11376" y="1557"/>
                    <a:pt x="11493" y="1894"/>
                    <a:pt x="11490" y="2243"/>
                  </a:cubicBezTo>
                  <a:lnTo>
                    <a:pt x="11490" y="4023"/>
                  </a:lnTo>
                  <a:cubicBezTo>
                    <a:pt x="11301" y="4063"/>
                    <a:pt x="11117" y="4134"/>
                    <a:pt x="10945" y="4241"/>
                  </a:cubicBezTo>
                  <a:cubicBezTo>
                    <a:pt x="10440" y="4552"/>
                    <a:pt x="10085" y="5111"/>
                    <a:pt x="9979" y="5760"/>
                  </a:cubicBezTo>
                  <a:cubicBezTo>
                    <a:pt x="9555" y="5870"/>
                    <a:pt x="9174" y="6135"/>
                    <a:pt x="8892" y="6516"/>
                  </a:cubicBezTo>
                  <a:cubicBezTo>
                    <a:pt x="8745" y="6714"/>
                    <a:pt x="8632" y="6938"/>
                    <a:pt x="8551" y="7176"/>
                  </a:cubicBezTo>
                  <a:cubicBezTo>
                    <a:pt x="8209" y="6794"/>
                    <a:pt x="7749" y="6571"/>
                    <a:pt x="7260" y="6570"/>
                  </a:cubicBezTo>
                  <a:cubicBezTo>
                    <a:pt x="6604" y="6567"/>
                    <a:pt x="5995" y="6965"/>
                    <a:pt x="5659" y="7614"/>
                  </a:cubicBezTo>
                  <a:cubicBezTo>
                    <a:pt x="5181" y="7407"/>
                    <a:pt x="4652" y="7425"/>
                    <a:pt x="4185" y="7664"/>
                  </a:cubicBezTo>
                  <a:cubicBezTo>
                    <a:pt x="3619" y="7954"/>
                    <a:pt x="3206" y="8534"/>
                    <a:pt x="3068" y="9231"/>
                  </a:cubicBezTo>
                  <a:cubicBezTo>
                    <a:pt x="2577" y="9226"/>
                    <a:pt x="2103" y="9441"/>
                    <a:pt x="1745" y="9829"/>
                  </a:cubicBezTo>
                  <a:cubicBezTo>
                    <a:pt x="1330" y="10280"/>
                    <a:pt x="1109" y="10921"/>
                    <a:pt x="1144" y="11578"/>
                  </a:cubicBezTo>
                  <a:cubicBezTo>
                    <a:pt x="363" y="11980"/>
                    <a:pt x="-96" y="12927"/>
                    <a:pt x="17" y="13905"/>
                  </a:cubicBezTo>
                  <a:cubicBezTo>
                    <a:pt x="125" y="14846"/>
                    <a:pt x="743" y="15603"/>
                    <a:pt x="1551" y="15786"/>
                  </a:cubicBezTo>
                  <a:lnTo>
                    <a:pt x="1551" y="17192"/>
                  </a:lnTo>
                  <a:cubicBezTo>
                    <a:pt x="1549" y="17284"/>
                    <a:pt x="1576" y="17374"/>
                    <a:pt x="1626" y="17445"/>
                  </a:cubicBezTo>
                  <a:cubicBezTo>
                    <a:pt x="1686" y="17531"/>
                    <a:pt x="1774" y="17583"/>
                    <a:pt x="1870" y="17588"/>
                  </a:cubicBezTo>
                  <a:cubicBezTo>
                    <a:pt x="2479" y="17647"/>
                    <a:pt x="3122" y="17681"/>
                    <a:pt x="3648" y="17285"/>
                  </a:cubicBezTo>
                  <a:cubicBezTo>
                    <a:pt x="4102" y="16943"/>
                    <a:pt x="4426" y="16414"/>
                    <a:pt x="4554" y="15806"/>
                  </a:cubicBezTo>
                  <a:lnTo>
                    <a:pt x="6100" y="15806"/>
                  </a:lnTo>
                  <a:lnTo>
                    <a:pt x="6100" y="19398"/>
                  </a:lnTo>
                  <a:cubicBezTo>
                    <a:pt x="6118" y="19970"/>
                    <a:pt x="6325" y="20513"/>
                    <a:pt x="6676" y="20917"/>
                  </a:cubicBezTo>
                  <a:cubicBezTo>
                    <a:pt x="7023" y="21314"/>
                    <a:pt x="7485" y="21549"/>
                    <a:pt x="7973" y="21574"/>
                  </a:cubicBezTo>
                  <a:lnTo>
                    <a:pt x="14592" y="21600"/>
                  </a:lnTo>
                  <a:cubicBezTo>
                    <a:pt x="15055" y="21566"/>
                    <a:pt x="15491" y="21337"/>
                    <a:pt x="15819" y="20959"/>
                  </a:cubicBezTo>
                  <a:cubicBezTo>
                    <a:pt x="16150" y="20578"/>
                    <a:pt x="16348" y="20071"/>
                    <a:pt x="16376" y="19533"/>
                  </a:cubicBezTo>
                  <a:lnTo>
                    <a:pt x="16408" y="14645"/>
                  </a:lnTo>
                  <a:lnTo>
                    <a:pt x="16948" y="15266"/>
                  </a:lnTo>
                  <a:lnTo>
                    <a:pt x="17464" y="14684"/>
                  </a:lnTo>
                  <a:lnTo>
                    <a:pt x="16280" y="13320"/>
                  </a:lnTo>
                  <a:cubicBezTo>
                    <a:pt x="16225" y="13275"/>
                    <a:pt x="16161" y="13249"/>
                    <a:pt x="16094" y="13246"/>
                  </a:cubicBezTo>
                  <a:cubicBezTo>
                    <a:pt x="16013" y="13242"/>
                    <a:pt x="15933" y="13271"/>
                    <a:pt x="15868" y="13328"/>
                  </a:cubicBezTo>
                  <a:lnTo>
                    <a:pt x="14673" y="14689"/>
                  </a:lnTo>
                  <a:lnTo>
                    <a:pt x="15202" y="15299"/>
                  </a:lnTo>
                  <a:lnTo>
                    <a:pt x="15698" y="14728"/>
                  </a:lnTo>
                  <a:lnTo>
                    <a:pt x="15667" y="19439"/>
                  </a:lnTo>
                  <a:cubicBezTo>
                    <a:pt x="15645" y="19738"/>
                    <a:pt x="15538" y="20020"/>
                    <a:pt x="15363" y="20242"/>
                  </a:cubicBezTo>
                  <a:cubicBezTo>
                    <a:pt x="15162" y="20496"/>
                    <a:pt x="14886" y="20653"/>
                    <a:pt x="14588" y="20683"/>
                  </a:cubicBezTo>
                  <a:lnTo>
                    <a:pt x="7947" y="20657"/>
                  </a:lnTo>
                  <a:cubicBezTo>
                    <a:pt x="7660" y="20642"/>
                    <a:pt x="7389" y="20503"/>
                    <a:pt x="7187" y="20266"/>
                  </a:cubicBezTo>
                  <a:cubicBezTo>
                    <a:pt x="6975" y="20017"/>
                    <a:pt x="6858" y="19681"/>
                    <a:pt x="6862" y="19331"/>
                  </a:cubicBezTo>
                  <a:lnTo>
                    <a:pt x="6862" y="15806"/>
                  </a:lnTo>
                  <a:lnTo>
                    <a:pt x="12368" y="15806"/>
                  </a:lnTo>
                  <a:cubicBezTo>
                    <a:pt x="13300" y="15747"/>
                    <a:pt x="14055" y="14911"/>
                    <a:pt x="14144" y="13839"/>
                  </a:cubicBezTo>
                  <a:cubicBezTo>
                    <a:pt x="14191" y="13273"/>
                    <a:pt x="14041" y="12727"/>
                    <a:pt x="13750" y="12303"/>
                  </a:cubicBezTo>
                  <a:lnTo>
                    <a:pt x="16854" y="12303"/>
                  </a:lnTo>
                  <a:cubicBezTo>
                    <a:pt x="16982" y="12911"/>
                    <a:pt x="17306" y="13440"/>
                    <a:pt x="17760" y="13781"/>
                  </a:cubicBezTo>
                  <a:cubicBezTo>
                    <a:pt x="18286" y="14177"/>
                    <a:pt x="18929" y="14144"/>
                    <a:pt x="19538" y="14085"/>
                  </a:cubicBezTo>
                  <a:cubicBezTo>
                    <a:pt x="19634" y="14079"/>
                    <a:pt x="19722" y="14027"/>
                    <a:pt x="19782" y="13942"/>
                  </a:cubicBezTo>
                  <a:cubicBezTo>
                    <a:pt x="19832" y="13871"/>
                    <a:pt x="19859" y="13781"/>
                    <a:pt x="19857" y="13689"/>
                  </a:cubicBezTo>
                  <a:lnTo>
                    <a:pt x="19857" y="12283"/>
                  </a:lnTo>
                  <a:cubicBezTo>
                    <a:pt x="20665" y="12100"/>
                    <a:pt x="21283" y="11343"/>
                    <a:pt x="21391" y="10401"/>
                  </a:cubicBezTo>
                  <a:cubicBezTo>
                    <a:pt x="21504" y="9423"/>
                    <a:pt x="21045" y="8476"/>
                    <a:pt x="20264" y="8075"/>
                  </a:cubicBezTo>
                  <a:cubicBezTo>
                    <a:pt x="20299" y="7418"/>
                    <a:pt x="20078" y="6777"/>
                    <a:pt x="19663" y="6326"/>
                  </a:cubicBezTo>
                  <a:cubicBezTo>
                    <a:pt x="19305" y="5938"/>
                    <a:pt x="18831" y="5723"/>
                    <a:pt x="18340" y="5727"/>
                  </a:cubicBezTo>
                  <a:cubicBezTo>
                    <a:pt x="18202" y="5031"/>
                    <a:pt x="17789" y="4451"/>
                    <a:pt x="17223" y="4161"/>
                  </a:cubicBezTo>
                  <a:cubicBezTo>
                    <a:pt x="16756" y="3922"/>
                    <a:pt x="16227" y="3904"/>
                    <a:pt x="15749" y="4111"/>
                  </a:cubicBezTo>
                  <a:cubicBezTo>
                    <a:pt x="15413" y="3461"/>
                    <a:pt x="14804" y="3064"/>
                    <a:pt x="14148" y="3066"/>
                  </a:cubicBezTo>
                  <a:cubicBezTo>
                    <a:pt x="13484" y="3068"/>
                    <a:pt x="12871" y="3478"/>
                    <a:pt x="12540" y="4141"/>
                  </a:cubicBezTo>
                  <a:cubicBezTo>
                    <a:pt x="12446" y="4097"/>
                    <a:pt x="12349" y="4067"/>
                    <a:pt x="12251" y="4041"/>
                  </a:cubicBezTo>
                  <a:lnTo>
                    <a:pt x="12251" y="2177"/>
                  </a:lnTo>
                  <a:cubicBezTo>
                    <a:pt x="12233" y="1604"/>
                    <a:pt x="12027" y="1062"/>
                    <a:pt x="11675" y="658"/>
                  </a:cubicBezTo>
                  <a:cubicBezTo>
                    <a:pt x="11329" y="260"/>
                    <a:pt x="10866" y="25"/>
                    <a:pt x="10379" y="0"/>
                  </a:cubicBezTo>
                  <a:lnTo>
                    <a:pt x="2986" y="0"/>
                  </a:lnTo>
                  <a:close/>
                  <a:moveTo>
                    <a:pt x="16091" y="408"/>
                  </a:moveTo>
                  <a:lnTo>
                    <a:pt x="16091" y="1275"/>
                  </a:lnTo>
                  <a:lnTo>
                    <a:pt x="16844" y="1275"/>
                  </a:lnTo>
                  <a:lnTo>
                    <a:pt x="16844" y="408"/>
                  </a:lnTo>
                  <a:lnTo>
                    <a:pt x="16091" y="408"/>
                  </a:lnTo>
                  <a:close/>
                  <a:moveTo>
                    <a:pt x="17614" y="408"/>
                  </a:moveTo>
                  <a:lnTo>
                    <a:pt x="17614" y="1275"/>
                  </a:lnTo>
                  <a:lnTo>
                    <a:pt x="18367" y="1275"/>
                  </a:lnTo>
                  <a:lnTo>
                    <a:pt x="18367" y="408"/>
                  </a:lnTo>
                  <a:lnTo>
                    <a:pt x="17614" y="408"/>
                  </a:lnTo>
                  <a:close/>
                  <a:moveTo>
                    <a:pt x="19138" y="408"/>
                  </a:moveTo>
                  <a:lnTo>
                    <a:pt x="19138" y="1275"/>
                  </a:lnTo>
                  <a:lnTo>
                    <a:pt x="19890" y="1275"/>
                  </a:lnTo>
                  <a:lnTo>
                    <a:pt x="19890" y="408"/>
                  </a:lnTo>
                  <a:lnTo>
                    <a:pt x="19138" y="408"/>
                  </a:lnTo>
                  <a:close/>
                  <a:moveTo>
                    <a:pt x="14277" y="3977"/>
                  </a:moveTo>
                  <a:cubicBezTo>
                    <a:pt x="14746" y="4015"/>
                    <a:pt x="15147" y="4379"/>
                    <a:pt x="15290" y="4895"/>
                  </a:cubicBezTo>
                  <a:cubicBezTo>
                    <a:pt x="15317" y="5005"/>
                    <a:pt x="15388" y="5094"/>
                    <a:pt x="15482" y="5133"/>
                  </a:cubicBezTo>
                  <a:cubicBezTo>
                    <a:pt x="15583" y="5177"/>
                    <a:pt x="15695" y="5158"/>
                    <a:pt x="15781" y="5082"/>
                  </a:cubicBezTo>
                  <a:cubicBezTo>
                    <a:pt x="16153" y="4790"/>
                    <a:pt x="16637" y="4769"/>
                    <a:pt x="17026" y="5030"/>
                  </a:cubicBezTo>
                  <a:cubicBezTo>
                    <a:pt x="17425" y="5296"/>
                    <a:pt x="17651" y="5808"/>
                    <a:pt x="17603" y="6337"/>
                  </a:cubicBezTo>
                  <a:cubicBezTo>
                    <a:pt x="17596" y="6453"/>
                    <a:pt x="17640" y="6564"/>
                    <a:pt x="17720" y="6633"/>
                  </a:cubicBezTo>
                  <a:cubicBezTo>
                    <a:pt x="17806" y="6708"/>
                    <a:pt x="17921" y="6724"/>
                    <a:pt x="18019" y="6674"/>
                  </a:cubicBezTo>
                  <a:cubicBezTo>
                    <a:pt x="18426" y="6542"/>
                    <a:pt x="18862" y="6676"/>
                    <a:pt x="19157" y="7024"/>
                  </a:cubicBezTo>
                  <a:cubicBezTo>
                    <a:pt x="19445" y="7363"/>
                    <a:pt x="19555" y="7851"/>
                    <a:pt x="19445" y="8308"/>
                  </a:cubicBezTo>
                  <a:cubicBezTo>
                    <a:pt x="19416" y="8418"/>
                    <a:pt x="19432" y="8538"/>
                    <a:pt x="19489" y="8633"/>
                  </a:cubicBezTo>
                  <a:cubicBezTo>
                    <a:pt x="19542" y="8720"/>
                    <a:pt x="19624" y="8777"/>
                    <a:pt x="19716" y="8791"/>
                  </a:cubicBezTo>
                  <a:cubicBezTo>
                    <a:pt x="20296" y="8947"/>
                    <a:pt x="20683" y="9579"/>
                    <a:pt x="20615" y="10261"/>
                  </a:cubicBezTo>
                  <a:cubicBezTo>
                    <a:pt x="20549" y="10924"/>
                    <a:pt x="20072" y="11432"/>
                    <a:pt x="19493" y="11454"/>
                  </a:cubicBezTo>
                  <a:cubicBezTo>
                    <a:pt x="19385" y="11454"/>
                    <a:pt x="19281" y="11506"/>
                    <a:pt x="19208" y="11599"/>
                  </a:cubicBezTo>
                  <a:cubicBezTo>
                    <a:pt x="19143" y="11681"/>
                    <a:pt x="19108" y="11788"/>
                    <a:pt x="19109" y="11899"/>
                  </a:cubicBezTo>
                  <a:lnTo>
                    <a:pt x="19109" y="13204"/>
                  </a:lnTo>
                  <a:lnTo>
                    <a:pt x="18579" y="13204"/>
                  </a:lnTo>
                  <a:cubicBezTo>
                    <a:pt x="18328" y="13193"/>
                    <a:pt x="18089" y="13074"/>
                    <a:pt x="17910" y="12870"/>
                  </a:cubicBezTo>
                  <a:cubicBezTo>
                    <a:pt x="17742" y="12681"/>
                    <a:pt x="17636" y="12429"/>
                    <a:pt x="17612" y="12159"/>
                  </a:cubicBezTo>
                  <a:lnTo>
                    <a:pt x="17612" y="11910"/>
                  </a:lnTo>
                  <a:cubicBezTo>
                    <a:pt x="17619" y="11781"/>
                    <a:pt x="17576" y="11654"/>
                    <a:pt x="17493" y="11567"/>
                  </a:cubicBezTo>
                  <a:cubicBezTo>
                    <a:pt x="17419" y="11490"/>
                    <a:pt x="17321" y="11451"/>
                    <a:pt x="17222" y="11458"/>
                  </a:cubicBezTo>
                  <a:lnTo>
                    <a:pt x="12998" y="11458"/>
                  </a:lnTo>
                  <a:cubicBezTo>
                    <a:pt x="12984" y="10931"/>
                    <a:pt x="12815" y="10423"/>
                    <a:pt x="12516" y="10019"/>
                  </a:cubicBezTo>
                  <a:cubicBezTo>
                    <a:pt x="12234" y="9639"/>
                    <a:pt x="11853" y="9373"/>
                    <a:pt x="11429" y="9263"/>
                  </a:cubicBezTo>
                  <a:cubicBezTo>
                    <a:pt x="11323" y="8614"/>
                    <a:pt x="10968" y="8056"/>
                    <a:pt x="10463" y="7744"/>
                  </a:cubicBezTo>
                  <a:cubicBezTo>
                    <a:pt x="10076" y="7505"/>
                    <a:pt x="9632" y="7435"/>
                    <a:pt x="9209" y="7532"/>
                  </a:cubicBezTo>
                  <a:cubicBezTo>
                    <a:pt x="9234" y="7442"/>
                    <a:pt x="9266" y="7354"/>
                    <a:pt x="9308" y="7271"/>
                  </a:cubicBezTo>
                  <a:cubicBezTo>
                    <a:pt x="9524" y="6837"/>
                    <a:pt x="9927" y="6571"/>
                    <a:pt x="10362" y="6576"/>
                  </a:cubicBezTo>
                  <a:cubicBezTo>
                    <a:pt x="10467" y="6594"/>
                    <a:pt x="10572" y="6549"/>
                    <a:pt x="10641" y="6456"/>
                  </a:cubicBezTo>
                  <a:cubicBezTo>
                    <a:pt x="10689" y="6390"/>
                    <a:pt x="10714" y="6305"/>
                    <a:pt x="10711" y="6219"/>
                  </a:cubicBezTo>
                  <a:cubicBezTo>
                    <a:pt x="10698" y="5700"/>
                    <a:pt x="10943" y="5217"/>
                    <a:pt x="11344" y="4978"/>
                  </a:cubicBezTo>
                  <a:cubicBezTo>
                    <a:pt x="11732" y="4747"/>
                    <a:pt x="12199" y="4784"/>
                    <a:pt x="12556" y="5074"/>
                  </a:cubicBezTo>
                  <a:cubicBezTo>
                    <a:pt x="12639" y="5161"/>
                    <a:pt x="12754" y="5192"/>
                    <a:pt x="12861" y="5157"/>
                  </a:cubicBezTo>
                  <a:cubicBezTo>
                    <a:pt x="12966" y="5124"/>
                    <a:pt x="13050" y="5031"/>
                    <a:pt x="13083" y="4911"/>
                  </a:cubicBezTo>
                  <a:cubicBezTo>
                    <a:pt x="13246" y="4319"/>
                    <a:pt x="13740" y="3934"/>
                    <a:pt x="14277" y="3977"/>
                  </a:cubicBezTo>
                  <a:close/>
                  <a:moveTo>
                    <a:pt x="7131" y="7480"/>
                  </a:moveTo>
                  <a:cubicBezTo>
                    <a:pt x="7609" y="7442"/>
                    <a:pt x="8052" y="7744"/>
                    <a:pt x="8258" y="8228"/>
                  </a:cubicBezTo>
                  <a:cubicBezTo>
                    <a:pt x="7590" y="8628"/>
                    <a:pt x="7191" y="9459"/>
                    <a:pt x="7264" y="10336"/>
                  </a:cubicBezTo>
                  <a:cubicBezTo>
                    <a:pt x="7353" y="11408"/>
                    <a:pt x="8108" y="12243"/>
                    <a:pt x="9040" y="12303"/>
                  </a:cubicBezTo>
                  <a:lnTo>
                    <a:pt x="12322" y="12303"/>
                  </a:lnTo>
                  <a:cubicBezTo>
                    <a:pt x="12332" y="12306"/>
                    <a:pt x="12341" y="12309"/>
                    <a:pt x="12351" y="12310"/>
                  </a:cubicBezTo>
                  <a:cubicBezTo>
                    <a:pt x="12965" y="12387"/>
                    <a:pt x="13420" y="13006"/>
                    <a:pt x="13383" y="13718"/>
                  </a:cubicBezTo>
                  <a:cubicBezTo>
                    <a:pt x="13347" y="14392"/>
                    <a:pt x="12878" y="14929"/>
                    <a:pt x="12292" y="14962"/>
                  </a:cubicBezTo>
                  <a:lnTo>
                    <a:pt x="4186" y="14962"/>
                  </a:lnTo>
                  <a:cubicBezTo>
                    <a:pt x="4087" y="14954"/>
                    <a:pt x="3989" y="14993"/>
                    <a:pt x="3915" y="15070"/>
                  </a:cubicBezTo>
                  <a:cubicBezTo>
                    <a:pt x="3832" y="15158"/>
                    <a:pt x="3789" y="15284"/>
                    <a:pt x="3796" y="15413"/>
                  </a:cubicBezTo>
                  <a:lnTo>
                    <a:pt x="3796" y="15663"/>
                  </a:lnTo>
                  <a:cubicBezTo>
                    <a:pt x="3772" y="15932"/>
                    <a:pt x="3666" y="16184"/>
                    <a:pt x="3498" y="16374"/>
                  </a:cubicBezTo>
                  <a:cubicBezTo>
                    <a:pt x="3319" y="16577"/>
                    <a:pt x="3080" y="16696"/>
                    <a:pt x="2829" y="16707"/>
                  </a:cubicBezTo>
                  <a:lnTo>
                    <a:pt x="2299" y="16707"/>
                  </a:lnTo>
                  <a:lnTo>
                    <a:pt x="2299" y="15402"/>
                  </a:lnTo>
                  <a:cubicBezTo>
                    <a:pt x="2300" y="15292"/>
                    <a:pt x="2265" y="15184"/>
                    <a:pt x="2200" y="15102"/>
                  </a:cubicBezTo>
                  <a:cubicBezTo>
                    <a:pt x="2127" y="15010"/>
                    <a:pt x="2023" y="14957"/>
                    <a:pt x="1915" y="14958"/>
                  </a:cubicBezTo>
                  <a:cubicBezTo>
                    <a:pt x="1336" y="14935"/>
                    <a:pt x="859" y="14428"/>
                    <a:pt x="793" y="13765"/>
                  </a:cubicBezTo>
                  <a:cubicBezTo>
                    <a:pt x="725" y="13082"/>
                    <a:pt x="1112" y="12450"/>
                    <a:pt x="1692" y="12294"/>
                  </a:cubicBezTo>
                  <a:cubicBezTo>
                    <a:pt x="1784" y="12281"/>
                    <a:pt x="1866" y="12224"/>
                    <a:pt x="1919" y="12136"/>
                  </a:cubicBezTo>
                  <a:cubicBezTo>
                    <a:pt x="1976" y="12041"/>
                    <a:pt x="1992" y="11921"/>
                    <a:pt x="1963" y="11811"/>
                  </a:cubicBezTo>
                  <a:cubicBezTo>
                    <a:pt x="1853" y="11355"/>
                    <a:pt x="1963" y="10866"/>
                    <a:pt x="2251" y="10528"/>
                  </a:cubicBezTo>
                  <a:cubicBezTo>
                    <a:pt x="2546" y="10180"/>
                    <a:pt x="2983" y="10045"/>
                    <a:pt x="3389" y="10177"/>
                  </a:cubicBezTo>
                  <a:cubicBezTo>
                    <a:pt x="3487" y="10227"/>
                    <a:pt x="3602" y="10211"/>
                    <a:pt x="3688" y="10137"/>
                  </a:cubicBezTo>
                  <a:cubicBezTo>
                    <a:pt x="3768" y="10067"/>
                    <a:pt x="3812" y="9956"/>
                    <a:pt x="3805" y="9840"/>
                  </a:cubicBezTo>
                  <a:cubicBezTo>
                    <a:pt x="3757" y="9311"/>
                    <a:pt x="3983" y="8800"/>
                    <a:pt x="4382" y="8533"/>
                  </a:cubicBezTo>
                  <a:cubicBezTo>
                    <a:pt x="4771" y="8273"/>
                    <a:pt x="5255" y="8293"/>
                    <a:pt x="5627" y="8585"/>
                  </a:cubicBezTo>
                  <a:cubicBezTo>
                    <a:pt x="5713" y="8661"/>
                    <a:pt x="5825" y="8680"/>
                    <a:pt x="5926" y="8637"/>
                  </a:cubicBezTo>
                  <a:cubicBezTo>
                    <a:pt x="6020" y="8597"/>
                    <a:pt x="6091" y="8509"/>
                    <a:pt x="6118" y="8399"/>
                  </a:cubicBezTo>
                  <a:cubicBezTo>
                    <a:pt x="6261" y="7882"/>
                    <a:pt x="6662" y="7519"/>
                    <a:pt x="7131" y="7480"/>
                  </a:cubicBezTo>
                  <a:close/>
                  <a:moveTo>
                    <a:pt x="9604" y="8334"/>
                  </a:moveTo>
                  <a:cubicBezTo>
                    <a:pt x="9762" y="8346"/>
                    <a:pt x="9918" y="8395"/>
                    <a:pt x="10064" y="8482"/>
                  </a:cubicBezTo>
                  <a:cubicBezTo>
                    <a:pt x="10465" y="8721"/>
                    <a:pt x="10710" y="9203"/>
                    <a:pt x="10697" y="9723"/>
                  </a:cubicBezTo>
                  <a:cubicBezTo>
                    <a:pt x="10694" y="9809"/>
                    <a:pt x="10719" y="9894"/>
                    <a:pt x="10767" y="9959"/>
                  </a:cubicBezTo>
                  <a:cubicBezTo>
                    <a:pt x="10836" y="10053"/>
                    <a:pt x="10941" y="10098"/>
                    <a:pt x="11046" y="10079"/>
                  </a:cubicBezTo>
                  <a:cubicBezTo>
                    <a:pt x="11481" y="10074"/>
                    <a:pt x="11884" y="10340"/>
                    <a:pt x="12100" y="10774"/>
                  </a:cubicBezTo>
                  <a:cubicBezTo>
                    <a:pt x="12205" y="10985"/>
                    <a:pt x="12257" y="11221"/>
                    <a:pt x="12256" y="11458"/>
                  </a:cubicBezTo>
                  <a:lnTo>
                    <a:pt x="9116" y="11458"/>
                  </a:lnTo>
                  <a:cubicBezTo>
                    <a:pt x="8530" y="11425"/>
                    <a:pt x="8061" y="10889"/>
                    <a:pt x="8025" y="10214"/>
                  </a:cubicBezTo>
                  <a:cubicBezTo>
                    <a:pt x="7988" y="9503"/>
                    <a:pt x="8443" y="8883"/>
                    <a:pt x="9057" y="8807"/>
                  </a:cubicBezTo>
                  <a:cubicBezTo>
                    <a:pt x="9124" y="8799"/>
                    <a:pt x="9183" y="8757"/>
                    <a:pt x="9219" y="8693"/>
                  </a:cubicBezTo>
                  <a:cubicBezTo>
                    <a:pt x="9261" y="8617"/>
                    <a:pt x="9265" y="8521"/>
                    <a:pt x="9229" y="8441"/>
                  </a:cubicBezTo>
                  <a:cubicBezTo>
                    <a:pt x="9223" y="8422"/>
                    <a:pt x="9219" y="8403"/>
                    <a:pt x="9213" y="8383"/>
                  </a:cubicBezTo>
                  <a:cubicBezTo>
                    <a:pt x="9341" y="8343"/>
                    <a:pt x="9473" y="8324"/>
                    <a:pt x="9604" y="8334"/>
                  </a:cubicBezTo>
                  <a:close/>
                  <a:moveTo>
                    <a:pt x="1585" y="20711"/>
                  </a:moveTo>
                  <a:lnTo>
                    <a:pt x="1585" y="21578"/>
                  </a:lnTo>
                  <a:lnTo>
                    <a:pt x="2337" y="21578"/>
                  </a:lnTo>
                  <a:lnTo>
                    <a:pt x="2337" y="20711"/>
                  </a:lnTo>
                  <a:lnTo>
                    <a:pt x="1585" y="20711"/>
                  </a:lnTo>
                  <a:close/>
                  <a:moveTo>
                    <a:pt x="3108" y="20711"/>
                  </a:moveTo>
                  <a:lnTo>
                    <a:pt x="3108" y="21578"/>
                  </a:lnTo>
                  <a:lnTo>
                    <a:pt x="3861" y="21578"/>
                  </a:lnTo>
                  <a:lnTo>
                    <a:pt x="3861" y="20711"/>
                  </a:lnTo>
                  <a:lnTo>
                    <a:pt x="3108" y="20711"/>
                  </a:lnTo>
                  <a:close/>
                  <a:moveTo>
                    <a:pt x="4632" y="20711"/>
                  </a:moveTo>
                  <a:lnTo>
                    <a:pt x="4632" y="21578"/>
                  </a:lnTo>
                  <a:lnTo>
                    <a:pt x="5384" y="21578"/>
                  </a:lnTo>
                  <a:lnTo>
                    <a:pt x="5384" y="20711"/>
                  </a:lnTo>
                  <a:lnTo>
                    <a:pt x="4632" y="20711"/>
                  </a:lnTo>
                  <a:close/>
                </a:path>
              </a:pathLst>
            </a:custGeom>
            <a:solidFill>
              <a:srgbClr val="535353"/>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800"/>
            </a:p>
          </p:txBody>
        </p:sp>
      </p:grpSp>
      <p:grpSp>
        <p:nvGrpSpPr>
          <p:cNvPr id="6" name="组合 5"/>
          <p:cNvGrpSpPr/>
          <p:nvPr/>
        </p:nvGrpSpPr>
        <p:grpSpPr>
          <a:xfrm>
            <a:off x="679450" y="2345055"/>
            <a:ext cx="4976495" cy="9756775"/>
            <a:chOff x="2831099" y="2543480"/>
            <a:chExt cx="4320001" cy="6959496"/>
          </a:xfrm>
        </p:grpSpPr>
        <p:sp>
          <p:nvSpPr>
            <p:cNvPr id="18" name="Скругленный прямоугольник 2"/>
            <p:cNvSpPr/>
            <p:nvPr>
              <p:custDataLst>
                <p:tags r:id="rId7"/>
              </p:custDataLst>
            </p:nvPr>
          </p:nvSpPr>
          <p:spPr>
            <a:xfrm>
              <a:off x="2831100" y="2618407"/>
              <a:ext cx="4320000" cy="6884569"/>
            </a:xfrm>
            <a:prstGeom prst="roundRect">
              <a:avLst>
                <a:gd name="adj" fmla="val 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p>
          </p:txBody>
        </p:sp>
        <p:sp>
          <p:nvSpPr>
            <p:cNvPr id="19" name="Content Placeholder 8"/>
            <p:cNvSpPr txBox="1"/>
            <p:nvPr>
              <p:custDataLst>
                <p:tags r:id="rId8"/>
              </p:custDataLst>
            </p:nvPr>
          </p:nvSpPr>
          <p:spPr>
            <a:xfrm>
              <a:off x="2887324" y="5079191"/>
              <a:ext cx="4091240" cy="4157127"/>
            </a:xfrm>
            <a:prstGeom prst="rect">
              <a:avLst/>
            </a:prstGeom>
            <a:ln w="12700">
              <a:miter lim="400000"/>
            </a:ln>
          </p:spPr>
          <p:txBody>
            <a:bodyPr wrap="square" lIns="0" tIns="0" rIns="0" bIns="0">
              <a:spAutoFit/>
            </a:bodyPr>
            <a:lstStyle>
              <a:lvl1pPr algn="ctr">
                <a:lnSpc>
                  <a:spcPct val="120000"/>
                </a:lnSpc>
                <a:spcBef>
                  <a:spcPts val="2000"/>
                </a:spcBef>
                <a:defRPr sz="2400">
                  <a:solidFill>
                    <a:srgbClr val="333333"/>
                  </a:solidFill>
                  <a:latin typeface="Lato Light"/>
                  <a:ea typeface="Lato Light"/>
                  <a:cs typeface="Lato Light"/>
                  <a:sym typeface="Lato Light"/>
                </a:defRPr>
              </a:lvl1pPr>
            </a:lstStyle>
            <a:p>
              <a:pPr marL="342900" indent="-342900" algn="l">
                <a:buFont typeface="Arial" panose="020B0604020202090204" pitchFamily="34" charset="0"/>
                <a:buChar char="•"/>
              </a:pPr>
              <a:r>
                <a:rPr sz="3200" dirty="0">
                  <a:ln>
                    <a:noFill/>
                  </a:ln>
                  <a:solidFill>
                    <a:schemeClr val="tx1"/>
                  </a:solidFill>
                  <a:effectLst/>
                  <a:uFillTx/>
                  <a:latin typeface="Source Han Sans" charset="0"/>
                  <a:cs typeface="Source Han Sans" charset="0"/>
                  <a:sym typeface="微软雅黑" panose="020B0503020204020204" charset="-122"/>
                </a:rPr>
                <a:t>部分猛犸任务间的</a:t>
              </a:r>
              <a:r>
                <a:rPr sz="3200" b="1" dirty="0">
                  <a:ln>
                    <a:noFill/>
                  </a:ln>
                  <a:solidFill>
                    <a:schemeClr val="tx1"/>
                  </a:solidFill>
                  <a:effectLst/>
                  <a:uFillTx/>
                  <a:latin typeface="Source Han Sans" charset="0"/>
                  <a:cs typeface="Source Han Sans" charset="0"/>
                  <a:sym typeface="微软雅黑" panose="020B0503020204020204" charset="-122"/>
                </a:rPr>
                <a:t>依赖关系非常复杂</a:t>
              </a:r>
              <a:r>
                <a:rPr sz="3200" dirty="0">
                  <a:ln>
                    <a:noFill/>
                  </a:ln>
                  <a:solidFill>
                    <a:schemeClr val="tx1"/>
                  </a:solidFill>
                  <a:effectLst/>
                  <a:uFillTx/>
                  <a:latin typeface="Source Han Sans" charset="0"/>
                  <a:cs typeface="Source Han Sans" charset="0"/>
                  <a:sym typeface="微软雅黑" panose="020B0503020204020204" charset="-122"/>
                </a:rPr>
                <a:t>，需要进行分析整理。</a:t>
              </a:r>
              <a:endParaRPr sz="3200" dirty="0">
                <a:ln>
                  <a:noFill/>
                </a:ln>
                <a:solidFill>
                  <a:schemeClr val="tx1"/>
                </a:solidFill>
                <a:effectLst/>
                <a:uFillTx/>
                <a:latin typeface="Source Han Sans" charset="0"/>
                <a:cs typeface="Source Han Sans" charset="0"/>
                <a:sym typeface="微软雅黑" panose="020B0503020204020204" charset="-122"/>
              </a:endParaRPr>
            </a:p>
            <a:p>
              <a:pPr marL="342900" indent="-342900" algn="l">
                <a:buFont typeface="Arial" panose="020B0604020202090204" pitchFamily="34" charset="0"/>
                <a:buChar char="•"/>
              </a:pPr>
              <a:endPar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endParaRPr>
            </a:p>
            <a:p>
              <a:pPr marL="342900" indent="-342900" algn="l">
                <a:buFont typeface="Arial" panose="020B0604020202090204" pitchFamily="34" charset="0"/>
                <a:buChar char="•"/>
              </a:pPr>
              <a:r>
                <a:rPr sz="3200" dirty="0">
                  <a:ln>
                    <a:noFill/>
                  </a:ln>
                  <a:solidFill>
                    <a:schemeClr val="tx1"/>
                  </a:solidFill>
                  <a:effectLst/>
                  <a:uFillTx/>
                  <a:latin typeface="Source Han Sans" charset="0"/>
                  <a:cs typeface="Source Han Sans" charset="0"/>
                  <a:sym typeface="微软雅黑" panose="020B0503020204020204" charset="-122"/>
                </a:rPr>
                <a:t>手动迁移的方式，不仅耗时耗力，还容易因任务依赖关系的复杂性而</a:t>
              </a:r>
              <a:r>
                <a:rPr sz="3200" b="1" dirty="0">
                  <a:ln>
                    <a:noFill/>
                  </a:ln>
                  <a:solidFill>
                    <a:schemeClr val="tx1"/>
                  </a:solidFill>
                  <a:effectLst/>
                  <a:uFillTx/>
                  <a:latin typeface="Source Han Sans" charset="0"/>
                  <a:cs typeface="Source Han Sans" charset="0"/>
                  <a:sym typeface="微软雅黑" panose="020B0503020204020204" charset="-122"/>
                </a:rPr>
                <a:t>导致迁移错误</a:t>
              </a:r>
              <a:r>
                <a:rPr sz="3200" dirty="0">
                  <a:ln>
                    <a:noFill/>
                  </a:ln>
                  <a:solidFill>
                    <a:schemeClr val="tx1"/>
                  </a:solidFill>
                  <a:effectLst/>
                  <a:uFillTx/>
                  <a:latin typeface="Source Han Sans" charset="0"/>
                  <a:cs typeface="Source Han Sans" charset="0"/>
                  <a:sym typeface="微软雅黑" panose="020B0503020204020204" charset="-122"/>
                </a:rPr>
                <a:t>，进而影响整体任务的稳定性</a:t>
              </a:r>
              <a:r>
                <a:rPr lang="zh-CN" altLang="en-US" sz="3200" dirty="0">
                  <a:ln>
                    <a:noFill/>
                  </a:ln>
                  <a:solidFill>
                    <a:schemeClr val="tx1"/>
                  </a:solidFill>
                  <a:effectLst/>
                  <a:uFillTx/>
                  <a:latin typeface="Source Han Sans" charset="0"/>
                  <a:ea typeface="微软雅黑" panose="020B0503020204020204" charset="-122"/>
                  <a:cs typeface="Source Han Sans" charset="0"/>
                  <a:sym typeface="微软雅黑" panose="020B0503020204020204" charset="-122"/>
                </a:rPr>
                <a:t>。</a:t>
              </a:r>
              <a:endParaRPr sz="3200" dirty="0"/>
            </a:p>
          </p:txBody>
        </p:sp>
        <p:sp>
          <p:nvSpPr>
            <p:cNvPr id="41" name="矩形 4"/>
            <p:cNvSpPr/>
            <p:nvPr>
              <p:custDataLst>
                <p:tags r:id="rId9"/>
              </p:custDataLst>
            </p:nvPr>
          </p:nvSpPr>
          <p:spPr>
            <a:xfrm>
              <a:off x="2831099" y="2543480"/>
              <a:ext cx="4317796" cy="2325871"/>
            </a:xfrm>
            <a:prstGeom prst="rect">
              <a:avLst/>
            </a:prstGeom>
            <a:solidFill>
              <a:srgbClr val="498190"/>
            </a:solidFill>
            <a:ln w="12700" cap="flat">
              <a:noFill/>
              <a:miter lim="400000"/>
            </a:ln>
            <a:effectLst/>
          </p:spPr>
          <p:txBody>
            <a:bodyPr wrap="square" lIns="45719" tIns="45719" rIns="45719" bIns="45719" numCol="1" anchor="ctr">
              <a:noAutofit/>
            </a:bodyPr>
            <a:lstStyle/>
            <a:p>
              <a:pPr algn="ctr" defTabSz="914400">
                <a:defRPr sz="1800">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45" name="Фигура"/>
            <p:cNvSpPr/>
            <p:nvPr>
              <p:custDataLst>
                <p:tags r:id="rId10"/>
              </p:custDataLst>
            </p:nvPr>
          </p:nvSpPr>
          <p:spPr>
            <a:xfrm>
              <a:off x="4239508" y="2728753"/>
              <a:ext cx="1339196" cy="1351769"/>
            </a:xfrm>
            <a:custGeom>
              <a:avLst/>
              <a:gdLst/>
              <a:ahLst/>
              <a:cxnLst>
                <a:cxn ang="0">
                  <a:pos x="wd2" y="hd2"/>
                </a:cxn>
                <a:cxn ang="5400000">
                  <a:pos x="wd2" y="hd2"/>
                </a:cxn>
                <a:cxn ang="10800000">
                  <a:pos x="wd2" y="hd2"/>
                </a:cxn>
                <a:cxn ang="16200000">
                  <a:pos x="wd2" y="hd2"/>
                </a:cxn>
              </a:cxnLst>
              <a:rect l="0" t="0" r="r" b="b"/>
              <a:pathLst>
                <a:path w="21306" h="21599" extrusionOk="0">
                  <a:moveTo>
                    <a:pt x="8550" y="0"/>
                  </a:moveTo>
                  <a:cubicBezTo>
                    <a:pt x="3946" y="2"/>
                    <a:pt x="168" y="3661"/>
                    <a:pt x="0" y="8282"/>
                  </a:cubicBezTo>
                  <a:lnTo>
                    <a:pt x="0" y="21377"/>
                  </a:lnTo>
                  <a:lnTo>
                    <a:pt x="755" y="21377"/>
                  </a:lnTo>
                  <a:lnTo>
                    <a:pt x="755" y="8755"/>
                  </a:lnTo>
                  <a:cubicBezTo>
                    <a:pt x="643" y="4326"/>
                    <a:pt x="4197" y="678"/>
                    <a:pt x="8609" y="695"/>
                  </a:cubicBezTo>
                  <a:cubicBezTo>
                    <a:pt x="12870" y="712"/>
                    <a:pt x="16325" y="4167"/>
                    <a:pt x="16360" y="8447"/>
                  </a:cubicBezTo>
                  <a:lnTo>
                    <a:pt x="16360" y="8746"/>
                  </a:lnTo>
                  <a:cubicBezTo>
                    <a:pt x="16293" y="8803"/>
                    <a:pt x="16227" y="8861"/>
                    <a:pt x="16164" y="8924"/>
                  </a:cubicBezTo>
                  <a:cubicBezTo>
                    <a:pt x="15940" y="9149"/>
                    <a:pt x="15759" y="9402"/>
                    <a:pt x="15620" y="9670"/>
                  </a:cubicBezTo>
                  <a:cubicBezTo>
                    <a:pt x="15481" y="9402"/>
                    <a:pt x="15300" y="9149"/>
                    <a:pt x="15076" y="8924"/>
                  </a:cubicBezTo>
                  <a:cubicBezTo>
                    <a:pt x="14488" y="8333"/>
                    <a:pt x="13717" y="8038"/>
                    <a:pt x="12946" y="8038"/>
                  </a:cubicBezTo>
                  <a:cubicBezTo>
                    <a:pt x="12611" y="8038"/>
                    <a:pt x="12278" y="8098"/>
                    <a:pt x="11958" y="8209"/>
                  </a:cubicBezTo>
                  <a:lnTo>
                    <a:pt x="5239" y="9550"/>
                  </a:lnTo>
                  <a:cubicBezTo>
                    <a:pt x="5173" y="9567"/>
                    <a:pt x="5113" y="9601"/>
                    <a:pt x="5065" y="9650"/>
                  </a:cubicBezTo>
                  <a:cubicBezTo>
                    <a:pt x="5014" y="9703"/>
                    <a:pt x="4979" y="9770"/>
                    <a:pt x="4966" y="9843"/>
                  </a:cubicBezTo>
                  <a:lnTo>
                    <a:pt x="4966" y="10706"/>
                  </a:lnTo>
                  <a:lnTo>
                    <a:pt x="3020" y="10706"/>
                  </a:lnTo>
                  <a:lnTo>
                    <a:pt x="3020" y="9292"/>
                  </a:lnTo>
                  <a:lnTo>
                    <a:pt x="5072" y="7244"/>
                  </a:lnTo>
                  <a:lnTo>
                    <a:pt x="10196" y="7244"/>
                  </a:lnTo>
                  <a:cubicBezTo>
                    <a:pt x="10995" y="7292"/>
                    <a:pt x="11695" y="6712"/>
                    <a:pt x="11803" y="5916"/>
                  </a:cubicBezTo>
                  <a:cubicBezTo>
                    <a:pt x="11906" y="5150"/>
                    <a:pt x="11423" y="4428"/>
                    <a:pt x="10678" y="4233"/>
                  </a:cubicBezTo>
                  <a:cubicBezTo>
                    <a:pt x="10689" y="3773"/>
                    <a:pt x="10493" y="3331"/>
                    <a:pt x="10144" y="3032"/>
                  </a:cubicBezTo>
                  <a:cubicBezTo>
                    <a:pt x="9722" y="2671"/>
                    <a:pt x="9140" y="2564"/>
                    <a:pt x="8618" y="2753"/>
                  </a:cubicBezTo>
                  <a:cubicBezTo>
                    <a:pt x="8361" y="2244"/>
                    <a:pt x="7845" y="1919"/>
                    <a:pt x="7277" y="1907"/>
                  </a:cubicBezTo>
                  <a:cubicBezTo>
                    <a:pt x="6686" y="1896"/>
                    <a:pt x="6140" y="2224"/>
                    <a:pt x="5872" y="2753"/>
                  </a:cubicBezTo>
                  <a:cubicBezTo>
                    <a:pt x="5366" y="2557"/>
                    <a:pt x="4793" y="2647"/>
                    <a:pt x="4371" y="2988"/>
                  </a:cubicBezTo>
                  <a:cubicBezTo>
                    <a:pt x="3998" y="3290"/>
                    <a:pt x="3790" y="3752"/>
                    <a:pt x="3811" y="4233"/>
                  </a:cubicBezTo>
                  <a:cubicBezTo>
                    <a:pt x="3157" y="4420"/>
                    <a:pt x="2710" y="5025"/>
                    <a:pt x="2718" y="5707"/>
                  </a:cubicBezTo>
                  <a:cubicBezTo>
                    <a:pt x="2727" y="6492"/>
                    <a:pt x="3314" y="7137"/>
                    <a:pt x="4075" y="7232"/>
                  </a:cubicBezTo>
                  <a:lnTo>
                    <a:pt x="2497" y="8814"/>
                  </a:lnTo>
                  <a:cubicBezTo>
                    <a:pt x="2439" y="8866"/>
                    <a:pt x="2391" y="8928"/>
                    <a:pt x="2357" y="8998"/>
                  </a:cubicBezTo>
                  <a:cubicBezTo>
                    <a:pt x="2308" y="9095"/>
                    <a:pt x="2286" y="9203"/>
                    <a:pt x="2292" y="9312"/>
                  </a:cubicBezTo>
                  <a:lnTo>
                    <a:pt x="2292" y="11114"/>
                  </a:lnTo>
                  <a:cubicBezTo>
                    <a:pt x="2294" y="11214"/>
                    <a:pt x="2337" y="11308"/>
                    <a:pt x="2411" y="11374"/>
                  </a:cubicBezTo>
                  <a:cubicBezTo>
                    <a:pt x="2480" y="11435"/>
                    <a:pt x="2569" y="11466"/>
                    <a:pt x="2661" y="11461"/>
                  </a:cubicBezTo>
                  <a:lnTo>
                    <a:pt x="4966" y="11461"/>
                  </a:lnTo>
                  <a:lnTo>
                    <a:pt x="4966" y="12176"/>
                  </a:lnTo>
                  <a:cubicBezTo>
                    <a:pt x="4960" y="12267"/>
                    <a:pt x="4987" y="12357"/>
                    <a:pt x="5042" y="12430"/>
                  </a:cubicBezTo>
                  <a:cubicBezTo>
                    <a:pt x="5091" y="12495"/>
                    <a:pt x="5159" y="12542"/>
                    <a:pt x="5237" y="12564"/>
                  </a:cubicBezTo>
                  <a:lnTo>
                    <a:pt x="12022" y="13940"/>
                  </a:lnTo>
                  <a:cubicBezTo>
                    <a:pt x="13063" y="14276"/>
                    <a:pt x="14249" y="14032"/>
                    <a:pt x="15076" y="13202"/>
                  </a:cubicBezTo>
                  <a:cubicBezTo>
                    <a:pt x="15135" y="13142"/>
                    <a:pt x="15189" y="13080"/>
                    <a:pt x="15243" y="13016"/>
                  </a:cubicBezTo>
                  <a:lnTo>
                    <a:pt x="15243" y="15635"/>
                  </a:lnTo>
                  <a:lnTo>
                    <a:pt x="14105" y="15635"/>
                  </a:lnTo>
                  <a:cubicBezTo>
                    <a:pt x="13991" y="15631"/>
                    <a:pt x="13880" y="15677"/>
                    <a:pt x="13801" y="15761"/>
                  </a:cubicBezTo>
                  <a:cubicBezTo>
                    <a:pt x="13728" y="15839"/>
                    <a:pt x="13689" y="15943"/>
                    <a:pt x="13693" y="16049"/>
                  </a:cubicBezTo>
                  <a:lnTo>
                    <a:pt x="13693" y="18310"/>
                  </a:lnTo>
                  <a:lnTo>
                    <a:pt x="7997" y="18310"/>
                  </a:lnTo>
                  <a:lnTo>
                    <a:pt x="7997" y="19037"/>
                  </a:lnTo>
                  <a:lnTo>
                    <a:pt x="9134" y="19037"/>
                  </a:lnTo>
                  <a:lnTo>
                    <a:pt x="9134" y="21372"/>
                  </a:lnTo>
                  <a:lnTo>
                    <a:pt x="9895" y="21372"/>
                  </a:lnTo>
                  <a:lnTo>
                    <a:pt x="9895" y="19037"/>
                  </a:lnTo>
                  <a:lnTo>
                    <a:pt x="14018" y="19037"/>
                  </a:lnTo>
                  <a:cubicBezTo>
                    <a:pt x="14118" y="19045"/>
                    <a:pt x="14217" y="19016"/>
                    <a:pt x="14297" y="18956"/>
                  </a:cubicBezTo>
                  <a:cubicBezTo>
                    <a:pt x="14410" y="18873"/>
                    <a:pt x="14474" y="18740"/>
                    <a:pt x="14470" y="18600"/>
                  </a:cubicBezTo>
                  <a:lnTo>
                    <a:pt x="14470" y="16377"/>
                  </a:lnTo>
                  <a:lnTo>
                    <a:pt x="15556" y="16377"/>
                  </a:lnTo>
                  <a:cubicBezTo>
                    <a:pt x="15673" y="16386"/>
                    <a:pt x="15788" y="16345"/>
                    <a:pt x="15873" y="16264"/>
                  </a:cubicBezTo>
                  <a:cubicBezTo>
                    <a:pt x="15957" y="16183"/>
                    <a:pt x="16004" y="16072"/>
                    <a:pt x="16002" y="15955"/>
                  </a:cubicBezTo>
                  <a:lnTo>
                    <a:pt x="16002" y="13022"/>
                  </a:lnTo>
                  <a:cubicBezTo>
                    <a:pt x="16054" y="13083"/>
                    <a:pt x="16107" y="13144"/>
                    <a:pt x="16164" y="13202"/>
                  </a:cubicBezTo>
                  <a:cubicBezTo>
                    <a:pt x="17340" y="14383"/>
                    <a:pt x="19248" y="14383"/>
                    <a:pt x="20424" y="13202"/>
                  </a:cubicBezTo>
                  <a:cubicBezTo>
                    <a:pt x="21600" y="12021"/>
                    <a:pt x="21600" y="10105"/>
                    <a:pt x="20424" y="8924"/>
                  </a:cubicBezTo>
                  <a:cubicBezTo>
                    <a:pt x="19836" y="8333"/>
                    <a:pt x="19065" y="8038"/>
                    <a:pt x="18294" y="8038"/>
                  </a:cubicBezTo>
                  <a:cubicBezTo>
                    <a:pt x="17877" y="8038"/>
                    <a:pt x="17461" y="8128"/>
                    <a:pt x="17073" y="8300"/>
                  </a:cubicBezTo>
                  <a:lnTo>
                    <a:pt x="17073" y="8076"/>
                  </a:lnTo>
                  <a:cubicBezTo>
                    <a:pt x="16812" y="3541"/>
                    <a:pt x="13073" y="-1"/>
                    <a:pt x="8550" y="0"/>
                  </a:cubicBezTo>
                  <a:close/>
                  <a:moveTo>
                    <a:pt x="7155" y="2662"/>
                  </a:moveTo>
                  <a:cubicBezTo>
                    <a:pt x="7630" y="2616"/>
                    <a:pt x="8030" y="3011"/>
                    <a:pt x="7995" y="3489"/>
                  </a:cubicBezTo>
                  <a:cubicBezTo>
                    <a:pt x="7999" y="3607"/>
                    <a:pt x="8069" y="3712"/>
                    <a:pt x="8175" y="3762"/>
                  </a:cubicBezTo>
                  <a:cubicBezTo>
                    <a:pt x="8308" y="3825"/>
                    <a:pt x="8466" y="3789"/>
                    <a:pt x="8559" y="3675"/>
                  </a:cubicBezTo>
                  <a:cubicBezTo>
                    <a:pt x="8818" y="3373"/>
                    <a:pt x="9264" y="3319"/>
                    <a:pt x="9586" y="3551"/>
                  </a:cubicBezTo>
                  <a:cubicBezTo>
                    <a:pt x="9876" y="3759"/>
                    <a:pt x="9982" y="4142"/>
                    <a:pt x="9840" y="4470"/>
                  </a:cubicBezTo>
                  <a:cubicBezTo>
                    <a:pt x="9761" y="4598"/>
                    <a:pt x="9781" y="4764"/>
                    <a:pt x="9887" y="4869"/>
                  </a:cubicBezTo>
                  <a:cubicBezTo>
                    <a:pt x="9970" y="4951"/>
                    <a:pt x="10090" y="4980"/>
                    <a:pt x="10200" y="4946"/>
                  </a:cubicBezTo>
                  <a:cubicBezTo>
                    <a:pt x="10706" y="4859"/>
                    <a:pt x="11156" y="5279"/>
                    <a:pt x="11105" y="5792"/>
                  </a:cubicBezTo>
                  <a:cubicBezTo>
                    <a:pt x="11070" y="6152"/>
                    <a:pt x="10780" y="6433"/>
                    <a:pt x="10420" y="6454"/>
                  </a:cubicBezTo>
                  <a:lnTo>
                    <a:pt x="4048" y="6454"/>
                  </a:lnTo>
                  <a:cubicBezTo>
                    <a:pt x="3595" y="6370"/>
                    <a:pt x="3314" y="5910"/>
                    <a:pt x="3444" y="5466"/>
                  </a:cubicBezTo>
                  <a:cubicBezTo>
                    <a:pt x="3551" y="5099"/>
                    <a:pt x="3913" y="4871"/>
                    <a:pt x="4288" y="4931"/>
                  </a:cubicBezTo>
                  <a:cubicBezTo>
                    <a:pt x="4400" y="4952"/>
                    <a:pt x="4514" y="4911"/>
                    <a:pt x="4587" y="4824"/>
                  </a:cubicBezTo>
                  <a:cubicBezTo>
                    <a:pt x="4658" y="4738"/>
                    <a:pt x="4679" y="4621"/>
                    <a:pt x="4642" y="4516"/>
                  </a:cubicBezTo>
                  <a:cubicBezTo>
                    <a:pt x="4473" y="4184"/>
                    <a:pt x="4565" y="3778"/>
                    <a:pt x="4862" y="3554"/>
                  </a:cubicBezTo>
                  <a:cubicBezTo>
                    <a:pt x="5198" y="3299"/>
                    <a:pt x="5676" y="3360"/>
                    <a:pt x="5939" y="3691"/>
                  </a:cubicBezTo>
                  <a:cubicBezTo>
                    <a:pt x="6027" y="3781"/>
                    <a:pt x="6161" y="3810"/>
                    <a:pt x="6278" y="3764"/>
                  </a:cubicBezTo>
                  <a:cubicBezTo>
                    <a:pt x="6400" y="3717"/>
                    <a:pt x="6479" y="3598"/>
                    <a:pt x="6479" y="3467"/>
                  </a:cubicBezTo>
                  <a:cubicBezTo>
                    <a:pt x="6448" y="3059"/>
                    <a:pt x="6749" y="2701"/>
                    <a:pt x="7155" y="2662"/>
                  </a:cubicBezTo>
                  <a:close/>
                  <a:moveTo>
                    <a:pt x="5338" y="4943"/>
                  </a:moveTo>
                  <a:lnTo>
                    <a:pt x="5338" y="5708"/>
                  </a:lnTo>
                  <a:lnTo>
                    <a:pt x="6099" y="5708"/>
                  </a:lnTo>
                  <a:lnTo>
                    <a:pt x="6099" y="4943"/>
                  </a:lnTo>
                  <a:lnTo>
                    <a:pt x="5338" y="4943"/>
                  </a:lnTo>
                  <a:close/>
                  <a:moveTo>
                    <a:pt x="6847" y="4943"/>
                  </a:moveTo>
                  <a:lnTo>
                    <a:pt x="6847" y="5708"/>
                  </a:lnTo>
                  <a:lnTo>
                    <a:pt x="7608" y="5708"/>
                  </a:lnTo>
                  <a:lnTo>
                    <a:pt x="7608" y="4943"/>
                  </a:lnTo>
                  <a:lnTo>
                    <a:pt x="6847" y="4943"/>
                  </a:lnTo>
                  <a:close/>
                  <a:moveTo>
                    <a:pt x="8357" y="4943"/>
                  </a:moveTo>
                  <a:lnTo>
                    <a:pt x="8357" y="5708"/>
                  </a:lnTo>
                  <a:lnTo>
                    <a:pt x="9117" y="5708"/>
                  </a:lnTo>
                  <a:lnTo>
                    <a:pt x="9117" y="4943"/>
                  </a:lnTo>
                  <a:lnTo>
                    <a:pt x="8357" y="4943"/>
                  </a:lnTo>
                  <a:close/>
                  <a:moveTo>
                    <a:pt x="12946" y="8728"/>
                  </a:moveTo>
                  <a:cubicBezTo>
                    <a:pt x="13541" y="8728"/>
                    <a:pt x="14136" y="8956"/>
                    <a:pt x="14590" y="9412"/>
                  </a:cubicBezTo>
                  <a:cubicBezTo>
                    <a:pt x="14857" y="9680"/>
                    <a:pt x="15042" y="9997"/>
                    <a:pt x="15152" y="10334"/>
                  </a:cubicBezTo>
                  <a:cubicBezTo>
                    <a:pt x="14561" y="9857"/>
                    <a:pt x="13832" y="9572"/>
                    <a:pt x="13065" y="9535"/>
                  </a:cubicBezTo>
                  <a:cubicBezTo>
                    <a:pt x="12243" y="9495"/>
                    <a:pt x="11440" y="9741"/>
                    <a:pt x="10780" y="10216"/>
                  </a:cubicBezTo>
                  <a:cubicBezTo>
                    <a:pt x="10894" y="9923"/>
                    <a:pt x="11067" y="9648"/>
                    <a:pt x="11302" y="9412"/>
                  </a:cubicBezTo>
                  <a:cubicBezTo>
                    <a:pt x="11756" y="8956"/>
                    <a:pt x="12351" y="8728"/>
                    <a:pt x="12946" y="8728"/>
                  </a:cubicBezTo>
                  <a:close/>
                  <a:moveTo>
                    <a:pt x="18294" y="8728"/>
                  </a:moveTo>
                  <a:cubicBezTo>
                    <a:pt x="18889" y="8728"/>
                    <a:pt x="19484" y="8956"/>
                    <a:pt x="19938" y="9412"/>
                  </a:cubicBezTo>
                  <a:cubicBezTo>
                    <a:pt x="20210" y="9685"/>
                    <a:pt x="20399" y="10009"/>
                    <a:pt x="20508" y="10353"/>
                  </a:cubicBezTo>
                  <a:cubicBezTo>
                    <a:pt x="19915" y="9873"/>
                    <a:pt x="19184" y="9586"/>
                    <a:pt x="18414" y="9549"/>
                  </a:cubicBezTo>
                  <a:cubicBezTo>
                    <a:pt x="17588" y="9509"/>
                    <a:pt x="16783" y="9757"/>
                    <a:pt x="16121" y="10236"/>
                  </a:cubicBezTo>
                  <a:cubicBezTo>
                    <a:pt x="16234" y="9936"/>
                    <a:pt x="16409" y="9654"/>
                    <a:pt x="16650" y="9412"/>
                  </a:cubicBezTo>
                  <a:cubicBezTo>
                    <a:pt x="17104" y="8956"/>
                    <a:pt x="17699" y="8728"/>
                    <a:pt x="18294" y="8728"/>
                  </a:cubicBezTo>
                  <a:close/>
                  <a:moveTo>
                    <a:pt x="10525" y="9270"/>
                  </a:moveTo>
                  <a:cubicBezTo>
                    <a:pt x="9745" y="10330"/>
                    <a:pt x="9742" y="11782"/>
                    <a:pt x="10516" y="12845"/>
                  </a:cubicBezTo>
                  <a:lnTo>
                    <a:pt x="5745" y="11928"/>
                  </a:lnTo>
                  <a:lnTo>
                    <a:pt x="5745" y="10221"/>
                  </a:lnTo>
                  <a:lnTo>
                    <a:pt x="10525" y="9270"/>
                  </a:lnTo>
                  <a:close/>
                  <a:moveTo>
                    <a:pt x="13841" y="10428"/>
                  </a:moveTo>
                  <a:cubicBezTo>
                    <a:pt x="14261" y="10553"/>
                    <a:pt x="14655" y="10763"/>
                    <a:pt x="14994" y="11052"/>
                  </a:cubicBezTo>
                  <a:cubicBezTo>
                    <a:pt x="14668" y="11328"/>
                    <a:pt x="14291" y="11530"/>
                    <a:pt x="13889" y="11655"/>
                  </a:cubicBezTo>
                  <a:cubicBezTo>
                    <a:pt x="14114" y="11275"/>
                    <a:pt x="14098" y="10793"/>
                    <a:pt x="13841" y="10428"/>
                  </a:cubicBezTo>
                  <a:close/>
                  <a:moveTo>
                    <a:pt x="19190" y="10442"/>
                  </a:moveTo>
                  <a:cubicBezTo>
                    <a:pt x="19610" y="10567"/>
                    <a:pt x="20004" y="10777"/>
                    <a:pt x="20343" y="11066"/>
                  </a:cubicBezTo>
                  <a:cubicBezTo>
                    <a:pt x="20017" y="11343"/>
                    <a:pt x="19640" y="11545"/>
                    <a:pt x="19238" y="11670"/>
                  </a:cubicBezTo>
                  <a:cubicBezTo>
                    <a:pt x="19463" y="11290"/>
                    <a:pt x="19447" y="10807"/>
                    <a:pt x="19190" y="10442"/>
                  </a:cubicBezTo>
                  <a:close/>
                  <a:moveTo>
                    <a:pt x="11988" y="10445"/>
                  </a:moveTo>
                  <a:cubicBezTo>
                    <a:pt x="11748" y="10800"/>
                    <a:pt x="11731" y="11260"/>
                    <a:pt x="11937" y="11630"/>
                  </a:cubicBezTo>
                  <a:cubicBezTo>
                    <a:pt x="11560" y="11502"/>
                    <a:pt x="11207" y="11305"/>
                    <a:pt x="10901" y="11041"/>
                  </a:cubicBezTo>
                  <a:cubicBezTo>
                    <a:pt x="11222" y="10770"/>
                    <a:pt x="11593" y="10570"/>
                    <a:pt x="11988" y="10445"/>
                  </a:cubicBezTo>
                  <a:close/>
                  <a:moveTo>
                    <a:pt x="17337" y="10459"/>
                  </a:moveTo>
                  <a:cubicBezTo>
                    <a:pt x="17097" y="10814"/>
                    <a:pt x="17080" y="11275"/>
                    <a:pt x="17286" y="11645"/>
                  </a:cubicBezTo>
                  <a:cubicBezTo>
                    <a:pt x="16909" y="11516"/>
                    <a:pt x="16556" y="11319"/>
                    <a:pt x="16249" y="11056"/>
                  </a:cubicBezTo>
                  <a:cubicBezTo>
                    <a:pt x="16571" y="10784"/>
                    <a:pt x="16942" y="10584"/>
                    <a:pt x="17337" y="10459"/>
                  </a:cubicBezTo>
                  <a:close/>
                  <a:moveTo>
                    <a:pt x="12921" y="10678"/>
                  </a:moveTo>
                  <a:cubicBezTo>
                    <a:pt x="13023" y="10678"/>
                    <a:pt x="13125" y="10717"/>
                    <a:pt x="13203" y="10796"/>
                  </a:cubicBezTo>
                  <a:cubicBezTo>
                    <a:pt x="13360" y="10953"/>
                    <a:pt x="13360" y="11206"/>
                    <a:pt x="13203" y="11363"/>
                  </a:cubicBezTo>
                  <a:cubicBezTo>
                    <a:pt x="13047" y="11520"/>
                    <a:pt x="12794" y="11520"/>
                    <a:pt x="12638" y="11363"/>
                  </a:cubicBezTo>
                  <a:cubicBezTo>
                    <a:pt x="12482" y="11206"/>
                    <a:pt x="12482" y="10953"/>
                    <a:pt x="12638" y="10796"/>
                  </a:cubicBezTo>
                  <a:cubicBezTo>
                    <a:pt x="12716" y="10717"/>
                    <a:pt x="12819" y="10678"/>
                    <a:pt x="12921" y="10678"/>
                  </a:cubicBezTo>
                  <a:close/>
                  <a:moveTo>
                    <a:pt x="18270" y="10693"/>
                  </a:moveTo>
                  <a:cubicBezTo>
                    <a:pt x="18372" y="10693"/>
                    <a:pt x="18474" y="10732"/>
                    <a:pt x="18552" y="10810"/>
                  </a:cubicBezTo>
                  <a:cubicBezTo>
                    <a:pt x="18708" y="10967"/>
                    <a:pt x="18708" y="11221"/>
                    <a:pt x="18552" y="11378"/>
                  </a:cubicBezTo>
                  <a:cubicBezTo>
                    <a:pt x="18396" y="11535"/>
                    <a:pt x="18143" y="11535"/>
                    <a:pt x="17987" y="11378"/>
                  </a:cubicBezTo>
                  <a:cubicBezTo>
                    <a:pt x="17831" y="11221"/>
                    <a:pt x="17831" y="10967"/>
                    <a:pt x="17987" y="10810"/>
                  </a:cubicBezTo>
                  <a:cubicBezTo>
                    <a:pt x="18065" y="10732"/>
                    <a:pt x="18168" y="10693"/>
                    <a:pt x="18270" y="10693"/>
                  </a:cubicBezTo>
                  <a:close/>
                  <a:moveTo>
                    <a:pt x="15121" y="11884"/>
                  </a:moveTo>
                  <a:cubicBezTo>
                    <a:pt x="15008" y="12187"/>
                    <a:pt x="14832" y="12471"/>
                    <a:pt x="14590" y="12714"/>
                  </a:cubicBezTo>
                  <a:cubicBezTo>
                    <a:pt x="13682" y="13626"/>
                    <a:pt x="12210" y="13626"/>
                    <a:pt x="11302" y="12714"/>
                  </a:cubicBezTo>
                  <a:cubicBezTo>
                    <a:pt x="11064" y="12475"/>
                    <a:pt x="10890" y="12196"/>
                    <a:pt x="10776" y="11899"/>
                  </a:cubicBezTo>
                  <a:cubicBezTo>
                    <a:pt x="11389" y="12315"/>
                    <a:pt x="12109" y="12551"/>
                    <a:pt x="12856" y="12566"/>
                  </a:cubicBezTo>
                  <a:cubicBezTo>
                    <a:pt x="13668" y="12583"/>
                    <a:pt x="14458" y="12340"/>
                    <a:pt x="15121" y="11884"/>
                  </a:cubicBezTo>
                  <a:close/>
                  <a:moveTo>
                    <a:pt x="20462" y="11904"/>
                  </a:moveTo>
                  <a:cubicBezTo>
                    <a:pt x="20348" y="12199"/>
                    <a:pt x="20175" y="12476"/>
                    <a:pt x="19938" y="12714"/>
                  </a:cubicBezTo>
                  <a:cubicBezTo>
                    <a:pt x="19030" y="13626"/>
                    <a:pt x="17558" y="13626"/>
                    <a:pt x="16650" y="12714"/>
                  </a:cubicBezTo>
                  <a:cubicBezTo>
                    <a:pt x="16417" y="12480"/>
                    <a:pt x="16245" y="12207"/>
                    <a:pt x="16131" y="11917"/>
                  </a:cubicBezTo>
                  <a:cubicBezTo>
                    <a:pt x="16742" y="12331"/>
                    <a:pt x="17460" y="12565"/>
                    <a:pt x="18205" y="12581"/>
                  </a:cubicBezTo>
                  <a:cubicBezTo>
                    <a:pt x="19014" y="12598"/>
                    <a:pt x="19801" y="12356"/>
                    <a:pt x="20462" y="11904"/>
                  </a:cubicBezTo>
                  <a:close/>
                  <a:moveTo>
                    <a:pt x="8372" y="16000"/>
                  </a:moveTo>
                  <a:lnTo>
                    <a:pt x="8372" y="16452"/>
                  </a:lnTo>
                  <a:cubicBezTo>
                    <a:pt x="8372" y="16691"/>
                    <a:pt x="8452" y="16923"/>
                    <a:pt x="8598" y="17112"/>
                  </a:cubicBezTo>
                  <a:cubicBezTo>
                    <a:pt x="8801" y="17375"/>
                    <a:pt x="9111" y="17531"/>
                    <a:pt x="9442" y="17536"/>
                  </a:cubicBezTo>
                  <a:lnTo>
                    <a:pt x="12927" y="17536"/>
                  </a:lnTo>
                  <a:lnTo>
                    <a:pt x="12920" y="16792"/>
                  </a:lnTo>
                  <a:lnTo>
                    <a:pt x="9424" y="16792"/>
                  </a:lnTo>
                  <a:cubicBezTo>
                    <a:pt x="9341" y="16787"/>
                    <a:pt x="9264" y="16749"/>
                    <a:pt x="9208" y="16688"/>
                  </a:cubicBezTo>
                  <a:cubicBezTo>
                    <a:pt x="9150" y="16622"/>
                    <a:pt x="9120" y="16536"/>
                    <a:pt x="9126" y="16448"/>
                  </a:cubicBezTo>
                  <a:lnTo>
                    <a:pt x="9126" y="16000"/>
                  </a:lnTo>
                  <a:lnTo>
                    <a:pt x="8372" y="16000"/>
                  </a:lnTo>
                  <a:close/>
                  <a:moveTo>
                    <a:pt x="20852" y="16027"/>
                  </a:moveTo>
                  <a:lnTo>
                    <a:pt x="19046" y="16032"/>
                  </a:lnTo>
                  <a:lnTo>
                    <a:pt x="19046" y="16781"/>
                  </a:lnTo>
                  <a:lnTo>
                    <a:pt x="20059" y="16781"/>
                  </a:lnTo>
                  <a:lnTo>
                    <a:pt x="17510" y="19333"/>
                  </a:lnTo>
                  <a:lnTo>
                    <a:pt x="16621" y="18427"/>
                  </a:lnTo>
                  <a:cubicBezTo>
                    <a:pt x="16556" y="18357"/>
                    <a:pt x="16464" y="18319"/>
                    <a:pt x="16369" y="18321"/>
                  </a:cubicBezTo>
                  <a:cubicBezTo>
                    <a:pt x="16281" y="18323"/>
                    <a:pt x="16198" y="18361"/>
                    <a:pt x="16138" y="18424"/>
                  </a:cubicBezTo>
                  <a:lnTo>
                    <a:pt x="13451" y="21092"/>
                  </a:lnTo>
                  <a:lnTo>
                    <a:pt x="13981" y="21599"/>
                  </a:lnTo>
                  <a:lnTo>
                    <a:pt x="16361" y="19249"/>
                  </a:lnTo>
                  <a:lnTo>
                    <a:pt x="17305" y="20139"/>
                  </a:lnTo>
                  <a:cubicBezTo>
                    <a:pt x="17365" y="20185"/>
                    <a:pt x="17439" y="20209"/>
                    <a:pt x="17515" y="20207"/>
                  </a:cubicBezTo>
                  <a:cubicBezTo>
                    <a:pt x="17609" y="20204"/>
                    <a:pt x="17696" y="20161"/>
                    <a:pt x="17757" y="20089"/>
                  </a:cubicBezTo>
                  <a:lnTo>
                    <a:pt x="20552" y="17298"/>
                  </a:lnTo>
                  <a:lnTo>
                    <a:pt x="20552" y="18304"/>
                  </a:lnTo>
                  <a:lnTo>
                    <a:pt x="21304" y="18304"/>
                  </a:lnTo>
                  <a:lnTo>
                    <a:pt x="21304" y="16460"/>
                  </a:lnTo>
                  <a:cubicBezTo>
                    <a:pt x="21311" y="16344"/>
                    <a:pt x="21270" y="16231"/>
                    <a:pt x="21189" y="16149"/>
                  </a:cubicBezTo>
                  <a:cubicBezTo>
                    <a:pt x="21101" y="16059"/>
                    <a:pt x="20977" y="16014"/>
                    <a:pt x="20852" y="16027"/>
                  </a:cubicBezTo>
                  <a:close/>
                </a:path>
              </a:pathLst>
            </a:custGeom>
            <a:solidFill>
              <a:srgbClr val="FFFFFF"/>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p>
          </p:txBody>
        </p:sp>
        <p:sp>
          <p:nvSpPr>
            <p:cNvPr id="46" name="获客"/>
            <p:cNvSpPr txBox="1"/>
            <p:nvPr>
              <p:custDataLst>
                <p:tags r:id="rId11"/>
              </p:custDataLst>
            </p:nvPr>
          </p:nvSpPr>
          <p:spPr>
            <a:xfrm>
              <a:off x="3694878" y="4125616"/>
              <a:ext cx="2592993" cy="629593"/>
            </a:xfrm>
            <a:prstGeom prst="rect">
              <a:avLst/>
            </a:prstGeom>
            <a:ln w="12700">
              <a:miter lim="400000"/>
            </a:ln>
          </p:spPr>
          <p:txBody>
            <a:bodyPr wrap="square" lIns="91436" tIns="91436" rIns="91436" bIns="91436">
              <a:spAutoFit/>
            </a:bodyPr>
            <a:lstStyle>
              <a:lvl1pPr algn="ctr" defTabSz="914400">
                <a:lnSpc>
                  <a:spcPct val="120000"/>
                </a:lnSpc>
                <a:defRPr sz="3200">
                  <a:solidFill>
                    <a:srgbClr val="FFFFFF"/>
                  </a:solidFill>
                  <a:latin typeface="Source Han Sans CN Regular"/>
                  <a:ea typeface="Source Han Sans CN Regular"/>
                  <a:cs typeface="Source Han Sans CN Regular"/>
                  <a:sym typeface="Source Han Sans CN Regular"/>
                </a:defRPr>
              </a:lvl1pPr>
            </a:lstStyle>
            <a:p>
              <a:r>
                <a:rPr lang="zh-CN" sz="3800" b="1" dirty="0">
                  <a:solidFill>
                    <a:schemeClr val="tx1"/>
                  </a:solidFill>
                </a:rPr>
                <a:t>项目痛点</a:t>
              </a:r>
              <a:endParaRPr lang="zh-CN" sz="3800" b="1" dirty="0">
                <a:solidFill>
                  <a:schemeClr val="tx1"/>
                </a:solidFill>
              </a:endParaRPr>
            </a:p>
          </p:txBody>
        </p:sp>
      </p:grpSp>
      <p:sp>
        <p:nvSpPr>
          <p:cNvPr id="2" name="文本框 1"/>
          <p:cNvSpPr txBox="1"/>
          <p:nvPr/>
        </p:nvSpPr>
        <p:spPr>
          <a:xfrm>
            <a:off x="10531475" y="11139805"/>
            <a:ext cx="3599815" cy="642620"/>
          </a:xfrm>
          <a:prstGeom prst="rect">
            <a:avLst/>
          </a:prstGeom>
          <a:noFill/>
        </p:spPr>
        <p:txBody>
          <a:bodyPr wrap="square" rtlCol="0">
            <a:noAutofit/>
          </a:bodyPr>
          <a:p>
            <a:r>
              <a:rPr sz="3200" dirty="0">
                <a:ln>
                  <a:noFill/>
                </a:ln>
                <a:effectLst/>
                <a:uFillTx/>
                <a:latin typeface="Source Han Sans" charset="0"/>
                <a:ea typeface="Lato Light"/>
                <a:cs typeface="Source Han Sans" charset="0"/>
              </a:rPr>
              <a:t>任务依赖关系图</a:t>
            </a:r>
            <a:endParaRPr sz="3200" dirty="0">
              <a:ln>
                <a:noFill/>
              </a:ln>
              <a:effectLst/>
              <a:uFillTx/>
              <a:latin typeface="Source Han Sans" charset="0"/>
              <a:ea typeface="Lato Light"/>
              <a:cs typeface="Source Han Sans" charset="0"/>
            </a:endParaRPr>
          </a:p>
        </p:txBody>
      </p:sp>
      <p:pic>
        <p:nvPicPr>
          <p:cNvPr id="4" name="图片 3" descr="Xnip2025-03-18_15-44-54"/>
          <p:cNvPicPr>
            <a:picLocks noChangeAspect="1"/>
          </p:cNvPicPr>
          <p:nvPr/>
        </p:nvPicPr>
        <p:blipFill>
          <a:blip r:embed="rId12"/>
          <a:stretch>
            <a:fillRect/>
          </a:stretch>
        </p:blipFill>
        <p:spPr>
          <a:xfrm>
            <a:off x="5704840" y="3343275"/>
            <a:ext cx="13050520" cy="70288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42010"/>
            <a:ext cx="8392795" cy="975360"/>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猛犸平台任务向DS的高效迁移</a:t>
            </a:r>
            <a:endParaRPr lang="zh-CN" sz="4800" b="1" i="0" spc="256" dirty="0">
              <a:solidFill>
                <a:srgbClr val="333333"/>
              </a:solidFill>
              <a:latin typeface="微软雅黑" panose="020B0503020204020204" charset="-122"/>
              <a:ea typeface="微软雅黑" panose="020B0503020204020204" charset="-122"/>
            </a:endParaRPr>
          </a:p>
        </p:txBody>
      </p:sp>
      <p:pic>
        <p:nvPicPr>
          <p:cNvPr id="10" name="图片 9" descr="DS分享PPT16.drawio"/>
          <p:cNvPicPr>
            <a:picLocks noChangeAspect="1"/>
          </p:cNvPicPr>
          <p:nvPr/>
        </p:nvPicPr>
        <p:blipFill>
          <a:blip r:embed="rId2"/>
          <a:stretch>
            <a:fillRect/>
          </a:stretch>
        </p:blipFill>
        <p:spPr>
          <a:xfrm>
            <a:off x="452120" y="7160895"/>
            <a:ext cx="23480395" cy="5574030"/>
          </a:xfrm>
          <a:prstGeom prst="rect">
            <a:avLst/>
          </a:prstGeom>
        </p:spPr>
      </p:pic>
      <p:sp>
        <p:nvSpPr>
          <p:cNvPr id="31" name="矩形 30"/>
          <p:cNvSpPr/>
          <p:nvPr>
            <p:custDataLst>
              <p:tags r:id="rId3"/>
            </p:custDataLst>
          </p:nvPr>
        </p:nvSpPr>
        <p:spPr>
          <a:xfrm>
            <a:off x="1167765" y="2036445"/>
            <a:ext cx="10326370" cy="4808855"/>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sp>
        <p:nvSpPr>
          <p:cNvPr id="32" name="文本框 31"/>
          <p:cNvSpPr txBox="1"/>
          <p:nvPr>
            <p:custDataLst>
              <p:tags r:id="rId4"/>
            </p:custDataLst>
          </p:nvPr>
        </p:nvSpPr>
        <p:spPr>
          <a:xfrm>
            <a:off x="1402080" y="2249805"/>
            <a:ext cx="10092690" cy="447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L="0" marR="0" indent="0" algn="l" defTabSz="2438400" rtl="0" fontAlgn="auto" latinLnBrk="0" hangingPunct="0">
              <a:lnSpc>
                <a:spcPct val="100000"/>
              </a:lnSpc>
              <a:spcBef>
                <a:spcPts val="0"/>
              </a:spcBef>
              <a:spcAft>
                <a:spcPts val="0"/>
              </a:spcAft>
              <a:buClrTx/>
              <a:buSzTx/>
              <a:buFontTx/>
              <a:buNone/>
            </a:pPr>
            <a:r>
              <a:rPr kumimoji="0" lang="zh-CN" altLang="en-US" sz="4000" b="1"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功能实现</a:t>
            </a:r>
            <a:endParaRPr kumimoji="0" lang="en-US" altLang="zh-CN" sz="4000" b="1" u="none" strike="noStrike" cap="none" spc="0" normalizeH="0" baseline="0" dirty="0">
              <a:ln>
                <a:noFill/>
              </a:ln>
              <a:solidFill>
                <a:srgbClr val="297C8D"/>
              </a:solidFill>
              <a:effectLst/>
              <a:uFillTx/>
              <a:latin typeface="微软雅黑" panose="020B0503020204020204" charset="-122"/>
              <a:ea typeface="微软雅黑" panose="020B0503020204020204" charset="-122"/>
              <a:sym typeface="微软雅黑" panose="020B0503020204020204" charset="-122"/>
            </a:endParaRPr>
          </a:p>
          <a:p>
            <a:pPr marL="0" marR="0" indent="0" algn="l" defTabSz="2438400" rtl="0" fontAlgn="auto" latinLnBrk="0" hangingPunct="0">
              <a:lnSpc>
                <a:spcPct val="100000"/>
              </a:lnSpc>
              <a:spcBef>
                <a:spcPts val="0"/>
              </a:spcBef>
              <a:spcAft>
                <a:spcPts val="0"/>
              </a:spcAft>
              <a:buClrTx/>
              <a:buSzTx/>
              <a:buFontTx/>
              <a:buNone/>
            </a:pPr>
            <a:endParaRPr kumimoji="0" lang="en-US" altLang="zh-CN" sz="2400" u="none" strike="noStrike" cap="none" spc="0" normalizeH="0" baseline="0" dirty="0">
              <a:ln>
                <a:noFill/>
              </a:ln>
              <a:solidFill>
                <a:srgbClr val="00B050"/>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rPr>
              <a:t>采用DolphinScheduler官方提供的SDK工具</a:t>
            </a:r>
            <a:endPar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endParaRPr>
          </a:p>
          <a:p>
            <a:pPr marR="0" indent="457200" algn="l" defTabSz="2438400" rtl="0" fontAlgn="auto" latinLnBrk="0" hangingPunct="0">
              <a:lnSpc>
                <a:spcPct val="100000"/>
              </a:lnSpc>
              <a:spcBef>
                <a:spcPts val="0"/>
              </a:spcBef>
              <a:spcAft>
                <a:spcPts val="0"/>
              </a:spcAft>
              <a:buClrTx/>
              <a:buSzTx/>
              <a:buFont typeface="Arial" panose="020B0604020202090204" pitchFamily="34" charset="0"/>
              <a:buNone/>
            </a:pPr>
            <a:r>
              <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rPr>
              <a:t>——</a:t>
            </a:r>
            <a:r>
              <a:rPr kumimoji="0" sz="3200" b="1"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rPr>
              <a:t>PyDolphinScheduler</a:t>
            </a:r>
            <a:endParaRPr kumimoji="0" sz="3200" b="1"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0" lang="zh-CN" altLang="en-US" sz="2800" u="none" strike="noStrike" cap="none" spc="0" normalizeH="0" baseline="0" dirty="0">
              <a:ln>
                <a:noFill/>
              </a:ln>
              <a:solidFill>
                <a:schemeClr val="tx1"/>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rPr>
              <a:t>通过元数据系统采集猛犸任务的元数据和血缘关系</a:t>
            </a:r>
            <a:r>
              <a:rPr kumimoji="0" lang="zh-CN"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rPr>
              <a:t>。</a:t>
            </a:r>
            <a:endParaRPr kumimoji="0" lang="zh-CN"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rPr>
              <a:t>将猛犸任务批量改写为DolphinScheduler任务，并根据血缘关系自动添加依赖关系节点</a:t>
            </a:r>
            <a:endParaRPr kumimoji="0" sz="3200" u="none" strike="noStrike" cap="none" spc="0" normalizeH="0" baseline="0" dirty="0">
              <a:ln>
                <a:noFill/>
              </a:ln>
              <a:solidFill>
                <a:schemeClr val="tx1"/>
              </a:solidFill>
              <a:effectLst/>
              <a:uFillTx/>
              <a:latin typeface="Source Han Sans" charset="0"/>
              <a:cs typeface="Source Han Sans" charset="0"/>
              <a:sym typeface="微软雅黑" panose="020B0503020204020204" charset="-122"/>
            </a:endParaRPr>
          </a:p>
        </p:txBody>
      </p:sp>
      <p:sp>
        <p:nvSpPr>
          <p:cNvPr id="11" name="矩形 10"/>
          <p:cNvSpPr/>
          <p:nvPr>
            <p:custDataLst>
              <p:tags r:id="rId5"/>
            </p:custDataLst>
          </p:nvPr>
        </p:nvSpPr>
        <p:spPr>
          <a:xfrm>
            <a:off x="12471400" y="2037080"/>
            <a:ext cx="10326370" cy="4714875"/>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sp>
        <p:nvSpPr>
          <p:cNvPr id="12" name="文本框 11"/>
          <p:cNvSpPr txBox="1"/>
          <p:nvPr>
            <p:custDataLst>
              <p:tags r:id="rId6"/>
            </p:custDataLst>
          </p:nvPr>
        </p:nvSpPr>
        <p:spPr>
          <a:xfrm>
            <a:off x="12705718" y="2249677"/>
            <a:ext cx="9659620" cy="34867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p>
            <a:pPr marL="0" marR="0" indent="0" algn="l" defTabSz="2438400" rtl="0" fontAlgn="auto" latinLnBrk="0" hangingPunct="0">
              <a:lnSpc>
                <a:spcPct val="100000"/>
              </a:lnSpc>
              <a:spcBef>
                <a:spcPts val="0"/>
              </a:spcBef>
              <a:spcAft>
                <a:spcPts val="0"/>
              </a:spcAft>
              <a:buClrTx/>
              <a:buSzTx/>
              <a:buFontTx/>
              <a:buNone/>
            </a:pPr>
            <a:r>
              <a:rPr kumimoji="0" lang="zh-CN" altLang="en-US" sz="4000" b="1" u="none" strike="noStrike" cap="none" spc="0" normalizeH="0" baseline="0" dirty="0">
                <a:ln>
                  <a:noFill/>
                </a:ln>
                <a:solidFill>
                  <a:schemeClr val="tx1"/>
                </a:solidFill>
                <a:effectLst/>
                <a:uFillTx/>
                <a:latin typeface="Source Han Sans" charset="0"/>
                <a:ea typeface="Source Han Sans" charset="0"/>
                <a:sym typeface="微软雅黑" panose="020B0503020204020204" charset="-122"/>
              </a:rPr>
              <a:t>效果产出</a:t>
            </a:r>
            <a:endParaRPr kumimoji="0" lang="en-US" altLang="zh-CN" sz="4000" b="1" u="none" strike="noStrike" cap="none" spc="0" normalizeH="0" baseline="0" dirty="0">
              <a:ln>
                <a:noFill/>
              </a:ln>
              <a:solidFill>
                <a:srgbClr val="297C8D"/>
              </a:solidFill>
              <a:effectLst/>
              <a:uFillTx/>
              <a:latin typeface="微软雅黑" panose="020B0503020204020204" charset="-122"/>
              <a:ea typeface="微软雅黑" panose="020B0503020204020204" charset="-122"/>
              <a:sym typeface="微软雅黑" panose="020B0503020204020204" charset="-122"/>
            </a:endParaRPr>
          </a:p>
          <a:p>
            <a:pPr marL="0" marR="0" indent="0" algn="l" defTabSz="2438400" rtl="0" fontAlgn="auto" latinLnBrk="0" hangingPunct="0">
              <a:lnSpc>
                <a:spcPct val="100000"/>
              </a:lnSpc>
              <a:spcBef>
                <a:spcPts val="0"/>
              </a:spcBef>
              <a:spcAft>
                <a:spcPts val="0"/>
              </a:spcAft>
              <a:buClrTx/>
              <a:buSzTx/>
              <a:buFontTx/>
              <a:buNone/>
            </a:pPr>
            <a:endParaRPr kumimoji="0" lang="en-US" altLang="zh-CN" sz="2400" u="none" strike="noStrike" cap="none" spc="0" normalizeH="0" baseline="0" dirty="0">
              <a:ln>
                <a:noFill/>
              </a:ln>
              <a:solidFill>
                <a:srgbClr val="00B050"/>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高效完成</a:t>
            </a:r>
            <a:r>
              <a:rPr kumimoji="1" lang="en-US" altLang="zh-CN" sz="3200" b="1">
                <a:ln w="12700">
                  <a:noFill/>
                </a:ln>
                <a:solidFill>
                  <a:srgbClr val="262626">
                    <a:alpha val="100000"/>
                  </a:srgbClr>
                </a:solidFill>
                <a:latin typeface="Source Han Sans"/>
                <a:ea typeface="Source Han Sans"/>
                <a:cs typeface="Source Han Sans"/>
                <a:sym typeface="+mn-ea"/>
              </a:rPr>
              <a:t>300+</a:t>
            </a:r>
            <a:r>
              <a:rPr kumimoji="1" lang="en-US" altLang="zh-CN" sz="3200">
                <a:ln w="12700">
                  <a:noFill/>
                </a:ln>
                <a:solidFill>
                  <a:srgbClr val="262626">
                    <a:alpha val="100000"/>
                  </a:srgbClr>
                </a:solidFill>
                <a:latin typeface="Source Han Sans"/>
                <a:ea typeface="Source Han Sans"/>
                <a:cs typeface="Source Han Sans"/>
                <a:sym typeface="+mn-ea"/>
              </a:rPr>
              <a:t>猛犸任务迁移，保障业务平稳过渡。</a:t>
            </a:r>
            <a:endParaRPr kumimoji="0" lang="en-US" altLang="zh-CN" sz="3200" u="none" strike="noStrike" cap="none" spc="0" normalizeH="0" baseline="0" dirty="0">
              <a:ln>
                <a:noFill/>
              </a:ln>
              <a:solidFill>
                <a:schemeClr val="tx1"/>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0" lang="zh-CN" altLang="en-US" sz="2800" u="none" strike="noStrike" cap="none" spc="0" normalizeH="0" baseline="0" dirty="0">
              <a:ln>
                <a:noFill/>
              </a:ln>
              <a:solidFill>
                <a:schemeClr val="tx1"/>
              </a:solidFill>
              <a:effectLst/>
              <a:uFillTx/>
              <a:latin typeface="微软雅黑" panose="020B0503020204020204" charset="-122"/>
              <a:ea typeface="微软雅黑" panose="020B0503020204020204" charset="-122"/>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1" lang="en-US" altLang="zh-CN" sz="3200" u="none" strike="noStrike" cap="none" spc="0" normalizeH="0" baseline="0">
                <a:ln w="12700">
                  <a:noFill/>
                </a:ln>
                <a:solidFill>
                  <a:srgbClr val="262626">
                    <a:alpha val="100000"/>
                  </a:srgbClr>
                </a:solidFill>
                <a:latin typeface="Source Han Sans"/>
                <a:ea typeface="Source Han Sans"/>
                <a:cs typeface="Source Han Sans"/>
                <a:sym typeface="微软雅黑" panose="020B0503020204020204" charset="-122"/>
              </a:rPr>
              <a:t>实现一键批量迁移，极大地节省了人力成本</a:t>
            </a:r>
            <a:r>
              <a:rPr kumimoji="1" lang="zh-CN" altLang="en-US" sz="3200" u="none" strike="noStrike" cap="none" spc="0" normalizeH="0" baseline="0">
                <a:ln w="12700">
                  <a:noFill/>
                </a:ln>
                <a:solidFill>
                  <a:srgbClr val="262626">
                    <a:alpha val="100000"/>
                  </a:srgbClr>
                </a:solidFill>
                <a:latin typeface="Source Han Sans"/>
                <a:ea typeface="宋体" charset="0"/>
                <a:cs typeface="Source Han Sans"/>
                <a:sym typeface="微软雅黑" panose="020B0503020204020204" charset="-122"/>
              </a:rPr>
              <a:t>。</a:t>
            </a:r>
            <a:endParaRPr kumimoji="1" lang="zh-CN" altLang="en-US" sz="3200" u="none" strike="noStrike" cap="none" spc="0" normalizeH="0" baseline="0">
              <a:ln w="12700">
                <a:noFill/>
              </a:ln>
              <a:solidFill>
                <a:srgbClr val="262626">
                  <a:alpha val="100000"/>
                </a:srgbClr>
              </a:solidFill>
              <a:latin typeface="Source Han Sans"/>
              <a:ea typeface="宋体" charset="0"/>
              <a:cs typeface="Source Han Sans"/>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endParaRPr kumimoji="1" lang="en-US" altLang="zh-CN" sz="3200" u="none" strike="noStrike" cap="none" spc="0" normalizeH="0" baseline="0" dirty="0">
              <a:ln w="12700">
                <a:noFill/>
              </a:ln>
              <a:solidFill>
                <a:srgbClr val="262626">
                  <a:alpha val="100000"/>
                </a:srgbClr>
              </a:solidFill>
              <a:effectLst/>
              <a:uFillTx/>
              <a:latin typeface="Source Han Sans"/>
              <a:ea typeface="Source Han Sans"/>
              <a:cs typeface="Source Han Sans"/>
              <a:sym typeface="微软雅黑" panose="020B0503020204020204" charset="-122"/>
            </a:endParaRPr>
          </a:p>
          <a:p>
            <a:pPr marL="342900" marR="0" indent="-342900" algn="l" defTabSz="2438400" rtl="0" fontAlgn="auto" latinLnBrk="0" hangingPunct="0">
              <a:lnSpc>
                <a:spcPct val="100000"/>
              </a:lnSpc>
              <a:spcBef>
                <a:spcPts val="0"/>
              </a:spcBef>
              <a:spcAft>
                <a:spcPts val="0"/>
              </a:spcAft>
              <a:buClrTx/>
              <a:buSzTx/>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为后续</a:t>
            </a:r>
            <a:r>
              <a:rPr kumimoji="1" lang="zh-CN" altLang="en-US" sz="3200">
                <a:ln w="12700">
                  <a:noFill/>
                </a:ln>
                <a:solidFill>
                  <a:srgbClr val="262626">
                    <a:alpha val="100000"/>
                  </a:srgbClr>
                </a:solidFill>
                <a:latin typeface="Source Han Sans"/>
                <a:ea typeface="Source Han Sans"/>
                <a:cs typeface="Source Han Sans"/>
                <a:sym typeface="+mn-ea"/>
              </a:rPr>
              <a:t>类似的</a:t>
            </a:r>
            <a:r>
              <a:rPr kumimoji="1" lang="en-US" altLang="zh-CN" sz="3200">
                <a:ln w="12700">
                  <a:noFill/>
                </a:ln>
                <a:solidFill>
                  <a:srgbClr val="262626">
                    <a:alpha val="100000"/>
                  </a:srgbClr>
                </a:solidFill>
                <a:latin typeface="Source Han Sans"/>
                <a:ea typeface="Source Han Sans"/>
                <a:cs typeface="Source Han Sans"/>
                <a:sym typeface="+mn-ea"/>
              </a:rPr>
              <a:t>任务迁移</a:t>
            </a:r>
            <a:r>
              <a:rPr kumimoji="1" lang="zh-CN" altLang="en-US" sz="3200">
                <a:ln w="12700">
                  <a:noFill/>
                </a:ln>
                <a:solidFill>
                  <a:srgbClr val="262626">
                    <a:alpha val="100000"/>
                  </a:srgbClr>
                </a:solidFill>
                <a:latin typeface="Source Han Sans"/>
                <a:ea typeface="Source Han Sans"/>
                <a:cs typeface="Source Han Sans"/>
                <a:sym typeface="+mn-ea"/>
              </a:rPr>
              <a:t>场景</a:t>
            </a:r>
            <a:r>
              <a:rPr kumimoji="1" lang="en-US" altLang="zh-CN" sz="3200">
                <a:ln w="12700">
                  <a:noFill/>
                </a:ln>
                <a:solidFill>
                  <a:srgbClr val="262626">
                    <a:alpha val="100000"/>
                  </a:srgbClr>
                </a:solidFill>
                <a:latin typeface="Source Han Sans"/>
                <a:ea typeface="Source Han Sans"/>
                <a:cs typeface="Source Han Sans"/>
                <a:sym typeface="+mn-ea"/>
              </a:rPr>
              <a:t>提供可借鉴经验</a:t>
            </a:r>
            <a:r>
              <a:rPr kumimoji="1" lang="zh-CN" altLang="en-US" sz="3200">
                <a:ln w="12700">
                  <a:noFill/>
                </a:ln>
                <a:solidFill>
                  <a:srgbClr val="262626">
                    <a:alpha val="100000"/>
                  </a:srgbClr>
                </a:solidFill>
                <a:latin typeface="Source Han Sans"/>
                <a:ea typeface="宋体" charset="0"/>
                <a:cs typeface="Source Han Sans"/>
                <a:sym typeface="+mn-ea"/>
              </a:rPr>
              <a:t>。</a:t>
            </a:r>
            <a:endParaRPr kumimoji="1" lang="zh-CN" altLang="en-US" sz="3200" u="none" strike="noStrike" cap="none" spc="0" normalizeH="0" baseline="0" dirty="0">
              <a:ln w="12700">
                <a:noFill/>
              </a:ln>
              <a:solidFill>
                <a:srgbClr val="262626">
                  <a:alpha val="100000"/>
                </a:srgbClr>
              </a:solidFill>
              <a:effectLst/>
              <a:uFillTx/>
              <a:latin typeface="Source Han Sans"/>
              <a:ea typeface="宋体" charset="0"/>
              <a:cs typeface="Source Han Sans"/>
              <a:sym typeface="+mn-ea"/>
            </a:endParaRPr>
          </a:p>
        </p:txBody>
      </p:sp>
      <p:pic>
        <p:nvPicPr>
          <p:cNvPr id="14" name="图片 13"/>
          <p:cNvPicPr>
            <a:picLocks noChangeAspect="1"/>
          </p:cNvPicPr>
          <p:nvPr>
            <p:custDataLst>
              <p:tags r:id="rId7"/>
            </p:custDataLst>
          </p:nvPr>
        </p:nvPicPr>
        <p:blipFill>
          <a:blip r:embed="rId8"/>
          <a:stretch>
            <a:fillRect/>
          </a:stretch>
        </p:blipFill>
        <p:spPr>
          <a:xfrm>
            <a:off x="14841220" y="2177415"/>
            <a:ext cx="731520" cy="731520"/>
          </a:xfrm>
          <a:prstGeom prst="rect">
            <a:avLst/>
          </a:prstGeom>
        </p:spPr>
      </p:pic>
      <p:pic>
        <p:nvPicPr>
          <p:cNvPr id="15" name="图片 14"/>
          <p:cNvPicPr>
            <a:picLocks noChangeAspect="1"/>
          </p:cNvPicPr>
          <p:nvPr>
            <p:custDataLst>
              <p:tags r:id="rId9"/>
            </p:custDataLst>
          </p:nvPr>
        </p:nvPicPr>
        <p:blipFill>
          <a:blip r:embed="rId10"/>
          <a:stretch>
            <a:fillRect/>
          </a:stretch>
        </p:blipFill>
        <p:spPr>
          <a:xfrm>
            <a:off x="3602990" y="2187575"/>
            <a:ext cx="747395" cy="7473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3730" y="1112520"/>
            <a:ext cx="828040" cy="304800"/>
          </a:xfrm>
          <a:prstGeom prst="rect">
            <a:avLst/>
          </a:prstGeom>
        </p:spPr>
      </p:pic>
      <p:sp>
        <p:nvSpPr>
          <p:cNvPr id="38" name="Object 502"/>
          <p:cNvSpPr txBox="1"/>
          <p:nvPr/>
        </p:nvSpPr>
        <p:spPr>
          <a:xfrm>
            <a:off x="1346200" y="760095"/>
            <a:ext cx="8727440" cy="978535"/>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worker group隔离实践</a:t>
            </a:r>
            <a:endParaRPr lang="zh-CN" sz="4800" b="1" i="0" spc="256" dirty="0">
              <a:solidFill>
                <a:srgbClr val="333333"/>
              </a:solidFill>
              <a:latin typeface="微软雅黑" panose="020B0503020204020204" charset="-122"/>
              <a:ea typeface="微软雅黑" panose="020B0503020204020204" charset="-122"/>
            </a:endParaRPr>
          </a:p>
        </p:txBody>
      </p:sp>
      <p:sp>
        <p:nvSpPr>
          <p:cNvPr id="1343" name="Rectangle 3"/>
          <p:cNvSpPr/>
          <p:nvPr>
            <p:custDataLst>
              <p:tags r:id="rId2"/>
            </p:custDataLst>
          </p:nvPr>
        </p:nvSpPr>
        <p:spPr>
          <a:xfrm>
            <a:off x="1637030" y="4389120"/>
            <a:ext cx="6553200" cy="8277860"/>
          </a:xfrm>
          <a:prstGeom prst="rect">
            <a:avLst/>
          </a:prstGeom>
          <a:solidFill>
            <a:srgbClr val="EFEFEF"/>
          </a:solidFill>
          <a:ln w="12700">
            <a:miter lim="400000"/>
          </a:ln>
        </p:spPr>
        <p:txBody>
          <a:bodyPr lIns="45719" rIns="45719" anchor="ctr"/>
          <a:lstStyle/>
          <a:p>
            <a:pPr algn="ct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344" name="Rectangle 4"/>
          <p:cNvSpPr/>
          <p:nvPr>
            <p:custDataLst>
              <p:tags r:id="rId3"/>
            </p:custDataLst>
          </p:nvPr>
        </p:nvSpPr>
        <p:spPr>
          <a:xfrm>
            <a:off x="1637238" y="4389315"/>
            <a:ext cx="6553201" cy="1274448"/>
          </a:xfrm>
          <a:prstGeom prst="rect">
            <a:avLst/>
          </a:prstGeom>
          <a:solidFill>
            <a:srgbClr val="498190"/>
          </a:solidFill>
          <a:ln w="12700">
            <a:miter lim="400000"/>
          </a:ln>
        </p:spPr>
        <p:txBody>
          <a:bodyPr lIns="45719" rIns="45719" anchor="ctr"/>
          <a:lstStyle/>
          <a:p>
            <a:pPr algn="ct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345" name="TextBox 5"/>
          <p:cNvSpPr txBox="1"/>
          <p:nvPr>
            <p:custDataLst>
              <p:tags r:id="rId4"/>
            </p:custDataLst>
          </p:nvPr>
        </p:nvSpPr>
        <p:spPr>
          <a:xfrm>
            <a:off x="2428063" y="4759839"/>
            <a:ext cx="5100834" cy="645795"/>
          </a:xfrm>
          <a:prstGeom prst="rect">
            <a:avLst/>
          </a:prstGeom>
          <a:ln w="12700">
            <a:miter lim="400000"/>
          </a:ln>
        </p:spPr>
        <p:txBody>
          <a:bodyPr lIns="0" tIns="0" rIns="0" bIns="0">
            <a:spAutoFit/>
          </a:bodyPr>
          <a:lstStyle>
            <a:lvl1pPr algn="ctr">
              <a:defRPr sz="4200">
                <a:solidFill>
                  <a:srgbClr val="FFFFFF"/>
                </a:solidFill>
                <a:latin typeface="Source Han Sans CN Regular"/>
                <a:ea typeface="Source Han Sans CN Regular"/>
                <a:cs typeface="Source Han Sans CN Regular"/>
                <a:sym typeface="Source Han Sans CN Regular"/>
              </a:defRPr>
            </a:lvl1pPr>
          </a:lstStyle>
          <a:p>
            <a:r>
              <a:rPr kumimoji="1" lang="en-US" altLang="zh-CN">
                <a:ln w="12700">
                  <a:noFill/>
                </a:ln>
                <a:solidFill>
                  <a:srgbClr val="000000">
                    <a:alpha val="100000"/>
                  </a:srgbClr>
                </a:solidFill>
                <a:latin typeface="Source Han Sans CN Bold"/>
                <a:ea typeface="Source Han Sans CN Bold"/>
                <a:cs typeface="Source Han Sans CN Bold"/>
                <a:sym typeface="+mn-ea"/>
              </a:rPr>
              <a:t>问题与挑战</a:t>
            </a:r>
            <a:endParaRPr lang="zh-CN" altLang="en-US" dirty="0"/>
          </a:p>
        </p:txBody>
      </p:sp>
      <p:sp>
        <p:nvSpPr>
          <p:cNvPr id="1346" name="Rectangle 15"/>
          <p:cNvSpPr/>
          <p:nvPr>
            <p:custDataLst>
              <p:tags r:id="rId5"/>
            </p:custDataLst>
          </p:nvPr>
        </p:nvSpPr>
        <p:spPr>
          <a:xfrm>
            <a:off x="8863965" y="4389120"/>
            <a:ext cx="6553200" cy="8197215"/>
          </a:xfrm>
          <a:prstGeom prst="rect">
            <a:avLst/>
          </a:prstGeom>
          <a:solidFill>
            <a:srgbClr val="F0F0F0"/>
          </a:solidFill>
          <a:ln w="12700">
            <a:miter lim="400000"/>
          </a:ln>
        </p:spPr>
        <p:txBody>
          <a:bodyPr lIns="45719" rIns="45719" anchor="ctr"/>
          <a:lstStyle/>
          <a:p>
            <a:pPr algn="ct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347" name="Rectangle 16"/>
          <p:cNvSpPr/>
          <p:nvPr>
            <p:custDataLst>
              <p:tags r:id="rId6"/>
            </p:custDataLst>
          </p:nvPr>
        </p:nvSpPr>
        <p:spPr>
          <a:xfrm>
            <a:off x="8864110" y="4389315"/>
            <a:ext cx="6553201" cy="1274448"/>
          </a:xfrm>
          <a:prstGeom prst="rect">
            <a:avLst/>
          </a:prstGeom>
          <a:solidFill>
            <a:srgbClr val="5297A0"/>
          </a:solidFill>
          <a:ln w="12700">
            <a:miter lim="400000"/>
          </a:ln>
        </p:spPr>
        <p:txBody>
          <a:bodyPr lIns="45719" rIns="45719" anchor="ctr"/>
          <a:lstStyle/>
          <a:p>
            <a:pPr algn="ct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348" name="TextBox 17"/>
          <p:cNvSpPr txBox="1"/>
          <p:nvPr>
            <p:custDataLst>
              <p:tags r:id="rId7"/>
            </p:custDataLst>
          </p:nvPr>
        </p:nvSpPr>
        <p:spPr>
          <a:xfrm>
            <a:off x="9657663" y="4759839"/>
            <a:ext cx="4966096" cy="645795"/>
          </a:xfrm>
          <a:prstGeom prst="rect">
            <a:avLst/>
          </a:prstGeom>
          <a:ln w="12700">
            <a:miter lim="400000"/>
          </a:ln>
        </p:spPr>
        <p:txBody>
          <a:bodyPr lIns="0" tIns="0" rIns="0" bIns="0">
            <a:spAutoFit/>
          </a:bodyPr>
          <a:lstStyle>
            <a:lvl1pPr algn="ctr">
              <a:defRPr sz="4200">
                <a:solidFill>
                  <a:srgbClr val="FFFFFF"/>
                </a:solidFill>
                <a:latin typeface="Source Han Sans CN Regular"/>
                <a:ea typeface="Source Han Sans CN Regular"/>
                <a:cs typeface="Source Han Sans CN Regular"/>
                <a:sym typeface="Source Han Sans CN Regular"/>
              </a:defRPr>
            </a:lvl1pPr>
          </a:lstStyle>
          <a:p>
            <a:r>
              <a:rPr kumimoji="1" lang="en-US" altLang="zh-CN">
                <a:ln w="12700">
                  <a:noFill/>
                </a:ln>
                <a:solidFill>
                  <a:srgbClr val="000000">
                    <a:alpha val="100000"/>
                  </a:srgbClr>
                </a:solidFill>
                <a:latin typeface="Source Han Sans CN Bold"/>
                <a:ea typeface="Source Han Sans CN Bold"/>
                <a:cs typeface="Source Han Sans CN Bold"/>
                <a:sym typeface="+mn-ea"/>
              </a:rPr>
              <a:t>隔离方案与实施</a:t>
            </a:r>
            <a:endParaRPr lang="zh-CN" altLang="en-US" dirty="0"/>
          </a:p>
        </p:txBody>
      </p:sp>
      <p:sp>
        <p:nvSpPr>
          <p:cNvPr id="1349" name="Rectangle 24"/>
          <p:cNvSpPr/>
          <p:nvPr>
            <p:custDataLst>
              <p:tags r:id="rId8"/>
            </p:custDataLst>
          </p:nvPr>
        </p:nvSpPr>
        <p:spPr>
          <a:xfrm>
            <a:off x="16090900" y="4389120"/>
            <a:ext cx="6553200" cy="8166100"/>
          </a:xfrm>
          <a:prstGeom prst="rect">
            <a:avLst/>
          </a:prstGeom>
          <a:solidFill>
            <a:srgbClr val="F0F0F0"/>
          </a:solidFill>
          <a:ln w="12700">
            <a:miter lim="400000"/>
          </a:ln>
        </p:spPr>
        <p:txBody>
          <a:bodyPr lIns="45719" rIns="45719" anchor="ctr"/>
          <a:lstStyle/>
          <a:p>
            <a:pPr algn="ct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350" name="Rectangle 25"/>
          <p:cNvSpPr/>
          <p:nvPr>
            <p:custDataLst>
              <p:tags r:id="rId9"/>
            </p:custDataLst>
          </p:nvPr>
        </p:nvSpPr>
        <p:spPr>
          <a:xfrm>
            <a:off x="16090980" y="4389315"/>
            <a:ext cx="6553200" cy="1274448"/>
          </a:xfrm>
          <a:prstGeom prst="rect">
            <a:avLst/>
          </a:prstGeom>
          <a:solidFill>
            <a:srgbClr val="EEB456"/>
          </a:solidFill>
          <a:ln w="12700">
            <a:miter lim="400000"/>
          </a:ln>
        </p:spPr>
        <p:txBody>
          <a:bodyPr lIns="45719" rIns="45719" anchor="ctr"/>
          <a:lstStyle/>
          <a:p>
            <a:pPr algn="ct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351" name="TextBox 22"/>
          <p:cNvSpPr txBox="1"/>
          <p:nvPr>
            <p:custDataLst>
              <p:tags r:id="rId10"/>
            </p:custDataLst>
          </p:nvPr>
        </p:nvSpPr>
        <p:spPr>
          <a:xfrm>
            <a:off x="16884533" y="4759839"/>
            <a:ext cx="4966096" cy="645795"/>
          </a:xfrm>
          <a:prstGeom prst="rect">
            <a:avLst/>
          </a:prstGeom>
          <a:ln w="12700">
            <a:miter lim="400000"/>
          </a:ln>
        </p:spPr>
        <p:txBody>
          <a:bodyPr lIns="0" tIns="0" rIns="0" bIns="0">
            <a:spAutoFit/>
          </a:bodyPr>
          <a:lstStyle>
            <a:lvl1pPr algn="ctr">
              <a:defRPr sz="4200">
                <a:solidFill>
                  <a:srgbClr val="FFFFFF"/>
                </a:solidFill>
                <a:latin typeface="Source Han Sans CN Regular"/>
                <a:ea typeface="Source Han Sans CN Regular"/>
                <a:cs typeface="Source Han Sans CN Regular"/>
                <a:sym typeface="Source Han Sans CN Regular"/>
              </a:defRPr>
            </a:lvl1pPr>
          </a:lstStyle>
          <a:p>
            <a:r>
              <a:rPr kumimoji="1" lang="en-US" altLang="zh-CN">
                <a:ln w="12700">
                  <a:noFill/>
                </a:ln>
                <a:solidFill>
                  <a:srgbClr val="000000">
                    <a:alpha val="100000"/>
                  </a:srgbClr>
                </a:solidFill>
                <a:latin typeface="Source Han Sans CN Bold"/>
                <a:ea typeface="Source Han Sans CN Bold"/>
                <a:cs typeface="Source Han Sans CN Bold"/>
                <a:sym typeface="+mn-ea"/>
              </a:rPr>
              <a:t>实践效果与价值</a:t>
            </a:r>
            <a:endParaRPr lang="zh-CN" altLang="en-US" dirty="0"/>
          </a:p>
        </p:txBody>
      </p:sp>
      <p:sp>
        <p:nvSpPr>
          <p:cNvPr id="1352" name="Freeform 5"/>
          <p:cNvSpPr/>
          <p:nvPr>
            <p:custDataLst>
              <p:tags r:id="rId11"/>
            </p:custDataLst>
          </p:nvPr>
        </p:nvSpPr>
        <p:spPr>
          <a:xfrm>
            <a:off x="18356342" y="6644246"/>
            <a:ext cx="2022476" cy="1581151"/>
          </a:xfrm>
          <a:custGeom>
            <a:avLst/>
            <a:gdLst/>
            <a:ahLst/>
            <a:cxnLst>
              <a:cxn ang="0">
                <a:pos x="wd2" y="hd2"/>
              </a:cxn>
              <a:cxn ang="5400000">
                <a:pos x="wd2" y="hd2"/>
              </a:cxn>
              <a:cxn ang="10800000">
                <a:pos x="wd2" y="hd2"/>
              </a:cxn>
              <a:cxn ang="16200000">
                <a:pos x="wd2" y="hd2"/>
              </a:cxn>
            </a:cxnLst>
            <a:rect l="0" t="0" r="r" b="b"/>
            <a:pathLst>
              <a:path w="21600" h="21600" extrusionOk="0">
                <a:moveTo>
                  <a:pt x="18073" y="2814"/>
                </a:moveTo>
                <a:cubicBezTo>
                  <a:pt x="18073" y="2953"/>
                  <a:pt x="17977" y="3058"/>
                  <a:pt x="17868" y="3058"/>
                </a:cubicBezTo>
                <a:cubicBezTo>
                  <a:pt x="14341" y="3058"/>
                  <a:pt x="14341" y="3058"/>
                  <a:pt x="14341" y="3058"/>
                </a:cubicBezTo>
                <a:cubicBezTo>
                  <a:pt x="14231" y="3058"/>
                  <a:pt x="14136" y="2953"/>
                  <a:pt x="14136" y="2814"/>
                </a:cubicBezTo>
                <a:cubicBezTo>
                  <a:pt x="14136" y="2674"/>
                  <a:pt x="14231" y="2551"/>
                  <a:pt x="14341" y="2551"/>
                </a:cubicBezTo>
                <a:cubicBezTo>
                  <a:pt x="17868" y="2551"/>
                  <a:pt x="17868" y="2551"/>
                  <a:pt x="17868" y="2551"/>
                </a:cubicBezTo>
                <a:cubicBezTo>
                  <a:pt x="17977" y="2551"/>
                  <a:pt x="18073" y="2674"/>
                  <a:pt x="18073" y="2814"/>
                </a:cubicBezTo>
                <a:close/>
                <a:moveTo>
                  <a:pt x="4839" y="2814"/>
                </a:moveTo>
                <a:cubicBezTo>
                  <a:pt x="4839" y="3513"/>
                  <a:pt x="4388" y="4089"/>
                  <a:pt x="3828" y="4089"/>
                </a:cubicBezTo>
                <a:cubicBezTo>
                  <a:pt x="3267" y="4089"/>
                  <a:pt x="2816" y="3513"/>
                  <a:pt x="2816" y="2814"/>
                </a:cubicBezTo>
                <a:cubicBezTo>
                  <a:pt x="2816" y="2097"/>
                  <a:pt x="3267" y="1520"/>
                  <a:pt x="3828" y="1520"/>
                </a:cubicBezTo>
                <a:cubicBezTo>
                  <a:pt x="4388" y="1520"/>
                  <a:pt x="4839" y="2097"/>
                  <a:pt x="4839" y="2814"/>
                </a:cubicBezTo>
                <a:close/>
                <a:moveTo>
                  <a:pt x="4443" y="2814"/>
                </a:moveTo>
                <a:cubicBezTo>
                  <a:pt x="4443" y="2377"/>
                  <a:pt x="4170" y="2027"/>
                  <a:pt x="3828" y="2027"/>
                </a:cubicBezTo>
                <a:cubicBezTo>
                  <a:pt x="3486" y="2027"/>
                  <a:pt x="3213" y="2377"/>
                  <a:pt x="3213" y="2814"/>
                </a:cubicBezTo>
                <a:cubicBezTo>
                  <a:pt x="3213" y="3233"/>
                  <a:pt x="3486" y="3600"/>
                  <a:pt x="3828" y="3600"/>
                </a:cubicBezTo>
                <a:cubicBezTo>
                  <a:pt x="4170" y="3600"/>
                  <a:pt x="4443" y="3233"/>
                  <a:pt x="4443" y="2814"/>
                </a:cubicBezTo>
                <a:close/>
                <a:moveTo>
                  <a:pt x="9870" y="2814"/>
                </a:moveTo>
                <a:cubicBezTo>
                  <a:pt x="9870" y="3513"/>
                  <a:pt x="9419" y="4089"/>
                  <a:pt x="8872" y="4089"/>
                </a:cubicBezTo>
                <a:cubicBezTo>
                  <a:pt x="8312" y="4089"/>
                  <a:pt x="7861" y="3513"/>
                  <a:pt x="7861" y="2814"/>
                </a:cubicBezTo>
                <a:cubicBezTo>
                  <a:pt x="7861" y="2097"/>
                  <a:pt x="8312" y="1520"/>
                  <a:pt x="8872" y="1520"/>
                </a:cubicBezTo>
                <a:cubicBezTo>
                  <a:pt x="9419" y="1520"/>
                  <a:pt x="9870" y="2097"/>
                  <a:pt x="9870" y="2814"/>
                </a:cubicBezTo>
                <a:close/>
                <a:moveTo>
                  <a:pt x="9474" y="2814"/>
                </a:moveTo>
                <a:cubicBezTo>
                  <a:pt x="9474" y="2377"/>
                  <a:pt x="9201" y="2027"/>
                  <a:pt x="8872" y="2027"/>
                </a:cubicBezTo>
                <a:cubicBezTo>
                  <a:pt x="8531" y="2027"/>
                  <a:pt x="8257" y="2377"/>
                  <a:pt x="8257" y="2814"/>
                </a:cubicBezTo>
                <a:cubicBezTo>
                  <a:pt x="8257" y="3233"/>
                  <a:pt x="8531" y="3600"/>
                  <a:pt x="8872" y="3600"/>
                </a:cubicBezTo>
                <a:cubicBezTo>
                  <a:pt x="9201" y="3600"/>
                  <a:pt x="9474" y="3233"/>
                  <a:pt x="9474" y="2814"/>
                </a:cubicBezTo>
                <a:close/>
                <a:moveTo>
                  <a:pt x="7355" y="2814"/>
                </a:moveTo>
                <a:cubicBezTo>
                  <a:pt x="7355" y="3513"/>
                  <a:pt x="6904" y="4089"/>
                  <a:pt x="6343" y="4089"/>
                </a:cubicBezTo>
                <a:cubicBezTo>
                  <a:pt x="5796" y="4089"/>
                  <a:pt x="5345" y="3513"/>
                  <a:pt x="5345" y="2814"/>
                </a:cubicBezTo>
                <a:cubicBezTo>
                  <a:pt x="5345" y="2097"/>
                  <a:pt x="5796" y="1520"/>
                  <a:pt x="6343" y="1520"/>
                </a:cubicBezTo>
                <a:cubicBezTo>
                  <a:pt x="6904" y="1520"/>
                  <a:pt x="7355" y="2097"/>
                  <a:pt x="7355" y="2814"/>
                </a:cubicBezTo>
                <a:close/>
                <a:moveTo>
                  <a:pt x="6958" y="2814"/>
                </a:moveTo>
                <a:cubicBezTo>
                  <a:pt x="6958" y="2377"/>
                  <a:pt x="6685" y="2027"/>
                  <a:pt x="6343" y="2027"/>
                </a:cubicBezTo>
                <a:cubicBezTo>
                  <a:pt x="6015" y="2027"/>
                  <a:pt x="5742" y="2377"/>
                  <a:pt x="5742" y="2814"/>
                </a:cubicBezTo>
                <a:cubicBezTo>
                  <a:pt x="5742" y="3233"/>
                  <a:pt x="6015" y="3600"/>
                  <a:pt x="6343" y="3600"/>
                </a:cubicBezTo>
                <a:cubicBezTo>
                  <a:pt x="6685" y="3600"/>
                  <a:pt x="6958" y="3233"/>
                  <a:pt x="6958" y="2814"/>
                </a:cubicBezTo>
                <a:close/>
                <a:moveTo>
                  <a:pt x="17868" y="8581"/>
                </a:moveTo>
                <a:cubicBezTo>
                  <a:pt x="14341" y="8581"/>
                  <a:pt x="14341" y="8581"/>
                  <a:pt x="14341" y="8581"/>
                </a:cubicBezTo>
                <a:cubicBezTo>
                  <a:pt x="14231" y="8581"/>
                  <a:pt x="14136" y="8703"/>
                  <a:pt x="14136" y="8843"/>
                </a:cubicBezTo>
                <a:cubicBezTo>
                  <a:pt x="14136" y="8983"/>
                  <a:pt x="14231" y="9087"/>
                  <a:pt x="14341" y="9087"/>
                </a:cubicBezTo>
                <a:cubicBezTo>
                  <a:pt x="17868" y="9087"/>
                  <a:pt x="17868" y="9087"/>
                  <a:pt x="17868" y="9087"/>
                </a:cubicBezTo>
                <a:cubicBezTo>
                  <a:pt x="17977" y="9087"/>
                  <a:pt x="18073" y="8983"/>
                  <a:pt x="18073" y="8843"/>
                </a:cubicBezTo>
                <a:cubicBezTo>
                  <a:pt x="18073" y="8703"/>
                  <a:pt x="17977" y="8581"/>
                  <a:pt x="17868" y="8581"/>
                </a:cubicBezTo>
                <a:close/>
                <a:moveTo>
                  <a:pt x="4839" y="8843"/>
                </a:moveTo>
                <a:cubicBezTo>
                  <a:pt x="4839" y="9542"/>
                  <a:pt x="4388" y="10118"/>
                  <a:pt x="3828" y="10118"/>
                </a:cubicBezTo>
                <a:cubicBezTo>
                  <a:pt x="3267" y="10118"/>
                  <a:pt x="2816" y="9542"/>
                  <a:pt x="2816" y="8843"/>
                </a:cubicBezTo>
                <a:cubicBezTo>
                  <a:pt x="2816" y="8126"/>
                  <a:pt x="3267" y="7550"/>
                  <a:pt x="3828" y="7550"/>
                </a:cubicBezTo>
                <a:cubicBezTo>
                  <a:pt x="4388" y="7550"/>
                  <a:pt x="4839" y="8126"/>
                  <a:pt x="4839" y="8843"/>
                </a:cubicBezTo>
                <a:close/>
                <a:moveTo>
                  <a:pt x="4443" y="8843"/>
                </a:moveTo>
                <a:cubicBezTo>
                  <a:pt x="4443" y="8406"/>
                  <a:pt x="4170" y="8056"/>
                  <a:pt x="3828" y="8056"/>
                </a:cubicBezTo>
                <a:cubicBezTo>
                  <a:pt x="3486" y="8056"/>
                  <a:pt x="3213" y="8406"/>
                  <a:pt x="3213" y="8843"/>
                </a:cubicBezTo>
                <a:cubicBezTo>
                  <a:pt x="3213" y="9262"/>
                  <a:pt x="3486" y="9612"/>
                  <a:pt x="3828" y="9612"/>
                </a:cubicBezTo>
                <a:cubicBezTo>
                  <a:pt x="4170" y="9612"/>
                  <a:pt x="4443" y="9262"/>
                  <a:pt x="4443" y="8843"/>
                </a:cubicBezTo>
                <a:close/>
                <a:moveTo>
                  <a:pt x="9870" y="8843"/>
                </a:moveTo>
                <a:cubicBezTo>
                  <a:pt x="9870" y="9542"/>
                  <a:pt x="9419" y="10118"/>
                  <a:pt x="8872" y="10118"/>
                </a:cubicBezTo>
                <a:cubicBezTo>
                  <a:pt x="8312" y="10118"/>
                  <a:pt x="7861" y="9542"/>
                  <a:pt x="7861" y="8843"/>
                </a:cubicBezTo>
                <a:cubicBezTo>
                  <a:pt x="7861" y="8126"/>
                  <a:pt x="8312" y="7550"/>
                  <a:pt x="8872" y="7550"/>
                </a:cubicBezTo>
                <a:cubicBezTo>
                  <a:pt x="9419" y="7550"/>
                  <a:pt x="9870" y="8126"/>
                  <a:pt x="9870" y="8843"/>
                </a:cubicBezTo>
                <a:close/>
                <a:moveTo>
                  <a:pt x="9474" y="8843"/>
                </a:moveTo>
                <a:cubicBezTo>
                  <a:pt x="9474" y="8406"/>
                  <a:pt x="9201" y="8056"/>
                  <a:pt x="8872" y="8056"/>
                </a:cubicBezTo>
                <a:cubicBezTo>
                  <a:pt x="8531" y="8056"/>
                  <a:pt x="8257" y="8406"/>
                  <a:pt x="8257" y="8843"/>
                </a:cubicBezTo>
                <a:cubicBezTo>
                  <a:pt x="8257" y="9262"/>
                  <a:pt x="8531" y="9612"/>
                  <a:pt x="8872" y="9612"/>
                </a:cubicBezTo>
                <a:cubicBezTo>
                  <a:pt x="9201" y="9612"/>
                  <a:pt x="9474" y="9262"/>
                  <a:pt x="9474" y="8843"/>
                </a:cubicBezTo>
                <a:close/>
                <a:moveTo>
                  <a:pt x="7355" y="8843"/>
                </a:moveTo>
                <a:cubicBezTo>
                  <a:pt x="7355" y="9542"/>
                  <a:pt x="6904" y="10118"/>
                  <a:pt x="6343" y="10118"/>
                </a:cubicBezTo>
                <a:cubicBezTo>
                  <a:pt x="5796" y="10118"/>
                  <a:pt x="5345" y="9542"/>
                  <a:pt x="5345" y="8843"/>
                </a:cubicBezTo>
                <a:cubicBezTo>
                  <a:pt x="5345" y="8126"/>
                  <a:pt x="5796" y="7550"/>
                  <a:pt x="6343" y="7550"/>
                </a:cubicBezTo>
                <a:cubicBezTo>
                  <a:pt x="6904" y="7550"/>
                  <a:pt x="7355" y="8126"/>
                  <a:pt x="7355" y="8843"/>
                </a:cubicBezTo>
                <a:close/>
                <a:moveTo>
                  <a:pt x="6958" y="8843"/>
                </a:moveTo>
                <a:cubicBezTo>
                  <a:pt x="6958" y="8406"/>
                  <a:pt x="6685" y="8056"/>
                  <a:pt x="6343" y="8056"/>
                </a:cubicBezTo>
                <a:cubicBezTo>
                  <a:pt x="6015" y="8056"/>
                  <a:pt x="5742" y="8406"/>
                  <a:pt x="5742" y="8843"/>
                </a:cubicBezTo>
                <a:cubicBezTo>
                  <a:pt x="5742" y="9262"/>
                  <a:pt x="6015" y="9612"/>
                  <a:pt x="6343" y="9612"/>
                </a:cubicBezTo>
                <a:cubicBezTo>
                  <a:pt x="6685" y="9612"/>
                  <a:pt x="6958" y="9262"/>
                  <a:pt x="6958" y="8843"/>
                </a:cubicBezTo>
                <a:close/>
                <a:moveTo>
                  <a:pt x="17868" y="14610"/>
                </a:moveTo>
                <a:cubicBezTo>
                  <a:pt x="14341" y="14610"/>
                  <a:pt x="14341" y="14610"/>
                  <a:pt x="14341" y="14610"/>
                </a:cubicBezTo>
                <a:cubicBezTo>
                  <a:pt x="14231" y="14610"/>
                  <a:pt x="14136" y="14715"/>
                  <a:pt x="14136" y="14854"/>
                </a:cubicBezTo>
                <a:cubicBezTo>
                  <a:pt x="14136" y="14994"/>
                  <a:pt x="14231" y="15117"/>
                  <a:pt x="14341" y="15117"/>
                </a:cubicBezTo>
                <a:cubicBezTo>
                  <a:pt x="17868" y="15117"/>
                  <a:pt x="17868" y="15117"/>
                  <a:pt x="17868" y="15117"/>
                </a:cubicBezTo>
                <a:cubicBezTo>
                  <a:pt x="17977" y="15117"/>
                  <a:pt x="18073" y="14994"/>
                  <a:pt x="18073" y="14854"/>
                </a:cubicBezTo>
                <a:cubicBezTo>
                  <a:pt x="18073" y="14715"/>
                  <a:pt x="17977" y="14610"/>
                  <a:pt x="17868" y="14610"/>
                </a:cubicBezTo>
                <a:close/>
                <a:moveTo>
                  <a:pt x="4839" y="14854"/>
                </a:moveTo>
                <a:cubicBezTo>
                  <a:pt x="4839" y="15571"/>
                  <a:pt x="4388" y="16148"/>
                  <a:pt x="3828" y="16148"/>
                </a:cubicBezTo>
                <a:cubicBezTo>
                  <a:pt x="3267" y="16148"/>
                  <a:pt x="2816" y="15571"/>
                  <a:pt x="2816" y="14854"/>
                </a:cubicBezTo>
                <a:cubicBezTo>
                  <a:pt x="2816" y="14155"/>
                  <a:pt x="3267" y="13579"/>
                  <a:pt x="3828" y="13579"/>
                </a:cubicBezTo>
                <a:cubicBezTo>
                  <a:pt x="4388" y="13579"/>
                  <a:pt x="4839" y="14155"/>
                  <a:pt x="4839" y="14854"/>
                </a:cubicBezTo>
                <a:close/>
                <a:moveTo>
                  <a:pt x="4443" y="14854"/>
                </a:moveTo>
                <a:cubicBezTo>
                  <a:pt x="4443" y="14435"/>
                  <a:pt x="4170" y="14085"/>
                  <a:pt x="3828" y="14085"/>
                </a:cubicBezTo>
                <a:cubicBezTo>
                  <a:pt x="3486" y="14085"/>
                  <a:pt x="3213" y="14435"/>
                  <a:pt x="3213" y="14854"/>
                </a:cubicBezTo>
                <a:cubicBezTo>
                  <a:pt x="3213" y="15291"/>
                  <a:pt x="3486" y="15641"/>
                  <a:pt x="3828" y="15641"/>
                </a:cubicBezTo>
                <a:cubicBezTo>
                  <a:pt x="4170" y="15641"/>
                  <a:pt x="4443" y="15291"/>
                  <a:pt x="4443" y="14854"/>
                </a:cubicBezTo>
                <a:close/>
                <a:moveTo>
                  <a:pt x="9870" y="14854"/>
                </a:moveTo>
                <a:cubicBezTo>
                  <a:pt x="9870" y="15571"/>
                  <a:pt x="9419" y="16148"/>
                  <a:pt x="8872" y="16148"/>
                </a:cubicBezTo>
                <a:cubicBezTo>
                  <a:pt x="8312" y="16148"/>
                  <a:pt x="7861" y="15571"/>
                  <a:pt x="7861" y="14854"/>
                </a:cubicBezTo>
                <a:cubicBezTo>
                  <a:pt x="7861" y="14155"/>
                  <a:pt x="8312" y="13579"/>
                  <a:pt x="8872" y="13579"/>
                </a:cubicBezTo>
                <a:cubicBezTo>
                  <a:pt x="9419" y="13579"/>
                  <a:pt x="9870" y="14155"/>
                  <a:pt x="9870" y="14854"/>
                </a:cubicBezTo>
                <a:close/>
                <a:moveTo>
                  <a:pt x="9474" y="14854"/>
                </a:moveTo>
                <a:cubicBezTo>
                  <a:pt x="9474" y="14435"/>
                  <a:pt x="9201" y="14085"/>
                  <a:pt x="8872" y="14085"/>
                </a:cubicBezTo>
                <a:cubicBezTo>
                  <a:pt x="8531" y="14085"/>
                  <a:pt x="8257" y="14435"/>
                  <a:pt x="8257" y="14854"/>
                </a:cubicBezTo>
                <a:cubicBezTo>
                  <a:pt x="8257" y="15291"/>
                  <a:pt x="8531" y="15641"/>
                  <a:pt x="8872" y="15641"/>
                </a:cubicBezTo>
                <a:cubicBezTo>
                  <a:pt x="9201" y="15641"/>
                  <a:pt x="9474" y="15291"/>
                  <a:pt x="9474" y="14854"/>
                </a:cubicBezTo>
                <a:close/>
                <a:moveTo>
                  <a:pt x="7355" y="14854"/>
                </a:moveTo>
                <a:cubicBezTo>
                  <a:pt x="7355" y="15571"/>
                  <a:pt x="6904" y="16148"/>
                  <a:pt x="6343" y="16148"/>
                </a:cubicBezTo>
                <a:cubicBezTo>
                  <a:pt x="5796" y="16148"/>
                  <a:pt x="5345" y="15571"/>
                  <a:pt x="5345" y="14854"/>
                </a:cubicBezTo>
                <a:cubicBezTo>
                  <a:pt x="5345" y="14155"/>
                  <a:pt x="5796" y="13579"/>
                  <a:pt x="6343" y="13579"/>
                </a:cubicBezTo>
                <a:cubicBezTo>
                  <a:pt x="6904" y="13579"/>
                  <a:pt x="7355" y="14155"/>
                  <a:pt x="7355" y="14854"/>
                </a:cubicBezTo>
                <a:close/>
                <a:moveTo>
                  <a:pt x="6958" y="14854"/>
                </a:moveTo>
                <a:cubicBezTo>
                  <a:pt x="6958" y="14435"/>
                  <a:pt x="6685" y="14085"/>
                  <a:pt x="6343" y="14085"/>
                </a:cubicBezTo>
                <a:cubicBezTo>
                  <a:pt x="6015" y="14085"/>
                  <a:pt x="5742" y="14435"/>
                  <a:pt x="5742" y="14854"/>
                </a:cubicBezTo>
                <a:cubicBezTo>
                  <a:pt x="5742" y="15291"/>
                  <a:pt x="6015" y="15641"/>
                  <a:pt x="6343" y="15641"/>
                </a:cubicBezTo>
                <a:cubicBezTo>
                  <a:pt x="6685" y="15641"/>
                  <a:pt x="6958" y="15291"/>
                  <a:pt x="6958" y="14854"/>
                </a:cubicBezTo>
                <a:close/>
                <a:moveTo>
                  <a:pt x="21600" y="19835"/>
                </a:moveTo>
                <a:cubicBezTo>
                  <a:pt x="21600" y="20814"/>
                  <a:pt x="20985" y="21600"/>
                  <a:pt x="20233" y="21600"/>
                </a:cubicBezTo>
                <a:cubicBezTo>
                  <a:pt x="1367" y="21600"/>
                  <a:pt x="1367" y="21600"/>
                  <a:pt x="1367" y="21600"/>
                </a:cubicBezTo>
                <a:cubicBezTo>
                  <a:pt x="615" y="21600"/>
                  <a:pt x="0" y="20814"/>
                  <a:pt x="0" y="19835"/>
                </a:cubicBezTo>
                <a:cubicBezTo>
                  <a:pt x="0" y="18874"/>
                  <a:pt x="615" y="18087"/>
                  <a:pt x="1367" y="18087"/>
                </a:cubicBezTo>
                <a:cubicBezTo>
                  <a:pt x="1531" y="18087"/>
                  <a:pt x="1531" y="18087"/>
                  <a:pt x="1531" y="18087"/>
                </a:cubicBezTo>
                <a:cubicBezTo>
                  <a:pt x="1312" y="17790"/>
                  <a:pt x="1176" y="17388"/>
                  <a:pt x="1176" y="16951"/>
                </a:cubicBezTo>
                <a:cubicBezTo>
                  <a:pt x="1176" y="13683"/>
                  <a:pt x="1176" y="13683"/>
                  <a:pt x="1176" y="13683"/>
                </a:cubicBezTo>
                <a:cubicBezTo>
                  <a:pt x="1176" y="13107"/>
                  <a:pt x="1422" y="12600"/>
                  <a:pt x="1777" y="12303"/>
                </a:cubicBezTo>
                <a:cubicBezTo>
                  <a:pt x="1422" y="12023"/>
                  <a:pt x="1176" y="11517"/>
                  <a:pt x="1176" y="10922"/>
                </a:cubicBezTo>
                <a:cubicBezTo>
                  <a:pt x="1176" y="7672"/>
                  <a:pt x="1176" y="7672"/>
                  <a:pt x="1176" y="7672"/>
                </a:cubicBezTo>
                <a:cubicBezTo>
                  <a:pt x="1176" y="7078"/>
                  <a:pt x="1422" y="6571"/>
                  <a:pt x="1777" y="6291"/>
                </a:cubicBezTo>
                <a:cubicBezTo>
                  <a:pt x="1422" y="5994"/>
                  <a:pt x="1176" y="5487"/>
                  <a:pt x="1176" y="4911"/>
                </a:cubicBezTo>
                <a:cubicBezTo>
                  <a:pt x="1176" y="1643"/>
                  <a:pt x="1176" y="1643"/>
                  <a:pt x="1176" y="1643"/>
                </a:cubicBezTo>
                <a:cubicBezTo>
                  <a:pt x="1176" y="734"/>
                  <a:pt x="1750" y="0"/>
                  <a:pt x="2447" y="0"/>
                </a:cubicBezTo>
                <a:cubicBezTo>
                  <a:pt x="19153" y="0"/>
                  <a:pt x="19153" y="0"/>
                  <a:pt x="19153" y="0"/>
                </a:cubicBezTo>
                <a:cubicBezTo>
                  <a:pt x="19850" y="0"/>
                  <a:pt x="20424" y="734"/>
                  <a:pt x="20424" y="1643"/>
                </a:cubicBezTo>
                <a:cubicBezTo>
                  <a:pt x="20424" y="4911"/>
                  <a:pt x="20424" y="4911"/>
                  <a:pt x="20424" y="4911"/>
                </a:cubicBezTo>
                <a:cubicBezTo>
                  <a:pt x="20424" y="5487"/>
                  <a:pt x="20178" y="5994"/>
                  <a:pt x="19823" y="6291"/>
                </a:cubicBezTo>
                <a:cubicBezTo>
                  <a:pt x="20178" y="6571"/>
                  <a:pt x="20424" y="7078"/>
                  <a:pt x="20424" y="7672"/>
                </a:cubicBezTo>
                <a:cubicBezTo>
                  <a:pt x="20424" y="10922"/>
                  <a:pt x="20424" y="10922"/>
                  <a:pt x="20424" y="10922"/>
                </a:cubicBezTo>
                <a:cubicBezTo>
                  <a:pt x="20424" y="11517"/>
                  <a:pt x="20178" y="12023"/>
                  <a:pt x="19823" y="12303"/>
                </a:cubicBezTo>
                <a:cubicBezTo>
                  <a:pt x="20178" y="12600"/>
                  <a:pt x="20424" y="13107"/>
                  <a:pt x="20424" y="13683"/>
                </a:cubicBezTo>
                <a:cubicBezTo>
                  <a:pt x="20424" y="16951"/>
                  <a:pt x="20424" y="16951"/>
                  <a:pt x="20424" y="16951"/>
                </a:cubicBezTo>
                <a:cubicBezTo>
                  <a:pt x="20424" y="17388"/>
                  <a:pt x="20288" y="17790"/>
                  <a:pt x="20069" y="18087"/>
                </a:cubicBezTo>
                <a:cubicBezTo>
                  <a:pt x="20233" y="18087"/>
                  <a:pt x="20233" y="18087"/>
                  <a:pt x="20233" y="18087"/>
                </a:cubicBezTo>
                <a:cubicBezTo>
                  <a:pt x="20985" y="18087"/>
                  <a:pt x="21600" y="18874"/>
                  <a:pt x="21600" y="19835"/>
                </a:cubicBezTo>
                <a:close/>
                <a:moveTo>
                  <a:pt x="2447" y="6029"/>
                </a:moveTo>
                <a:cubicBezTo>
                  <a:pt x="19153" y="6029"/>
                  <a:pt x="19153" y="6029"/>
                  <a:pt x="19153" y="6029"/>
                </a:cubicBezTo>
                <a:cubicBezTo>
                  <a:pt x="19631" y="6029"/>
                  <a:pt x="20028" y="5522"/>
                  <a:pt x="20028" y="4911"/>
                </a:cubicBezTo>
                <a:cubicBezTo>
                  <a:pt x="20028" y="1643"/>
                  <a:pt x="20028" y="1643"/>
                  <a:pt x="20028" y="1643"/>
                </a:cubicBezTo>
                <a:cubicBezTo>
                  <a:pt x="20028" y="1014"/>
                  <a:pt x="19631" y="507"/>
                  <a:pt x="19153" y="507"/>
                </a:cubicBezTo>
                <a:cubicBezTo>
                  <a:pt x="2447" y="507"/>
                  <a:pt x="2447" y="507"/>
                  <a:pt x="2447" y="507"/>
                </a:cubicBezTo>
                <a:cubicBezTo>
                  <a:pt x="1969" y="507"/>
                  <a:pt x="1572" y="1014"/>
                  <a:pt x="1572" y="1643"/>
                </a:cubicBezTo>
                <a:cubicBezTo>
                  <a:pt x="1572" y="4911"/>
                  <a:pt x="1572" y="4911"/>
                  <a:pt x="1572" y="4911"/>
                </a:cubicBezTo>
                <a:cubicBezTo>
                  <a:pt x="1572" y="5522"/>
                  <a:pt x="1969" y="6029"/>
                  <a:pt x="2447" y="6029"/>
                </a:cubicBezTo>
                <a:close/>
                <a:moveTo>
                  <a:pt x="2447" y="12058"/>
                </a:moveTo>
                <a:cubicBezTo>
                  <a:pt x="19153" y="12058"/>
                  <a:pt x="19153" y="12058"/>
                  <a:pt x="19153" y="12058"/>
                </a:cubicBezTo>
                <a:cubicBezTo>
                  <a:pt x="19631" y="12058"/>
                  <a:pt x="20028" y="11551"/>
                  <a:pt x="20028" y="10922"/>
                </a:cubicBezTo>
                <a:cubicBezTo>
                  <a:pt x="20028" y="7672"/>
                  <a:pt x="20028" y="7672"/>
                  <a:pt x="20028" y="7672"/>
                </a:cubicBezTo>
                <a:cubicBezTo>
                  <a:pt x="20028" y="7043"/>
                  <a:pt x="19631" y="6536"/>
                  <a:pt x="19153" y="6536"/>
                </a:cubicBezTo>
                <a:cubicBezTo>
                  <a:pt x="2447" y="6536"/>
                  <a:pt x="2447" y="6536"/>
                  <a:pt x="2447" y="6536"/>
                </a:cubicBezTo>
                <a:cubicBezTo>
                  <a:pt x="1969" y="6536"/>
                  <a:pt x="1572" y="7043"/>
                  <a:pt x="1572" y="7672"/>
                </a:cubicBezTo>
                <a:cubicBezTo>
                  <a:pt x="1572" y="10922"/>
                  <a:pt x="1572" y="10922"/>
                  <a:pt x="1572" y="10922"/>
                </a:cubicBezTo>
                <a:cubicBezTo>
                  <a:pt x="1572" y="11551"/>
                  <a:pt x="1969" y="12058"/>
                  <a:pt x="2447" y="12058"/>
                </a:cubicBezTo>
                <a:close/>
                <a:moveTo>
                  <a:pt x="2447" y="18087"/>
                </a:moveTo>
                <a:cubicBezTo>
                  <a:pt x="19153" y="18087"/>
                  <a:pt x="19153" y="18087"/>
                  <a:pt x="19153" y="18087"/>
                </a:cubicBezTo>
                <a:cubicBezTo>
                  <a:pt x="19631" y="18087"/>
                  <a:pt x="20028" y="17581"/>
                  <a:pt x="20028" y="16951"/>
                </a:cubicBezTo>
                <a:cubicBezTo>
                  <a:pt x="20028" y="13683"/>
                  <a:pt x="20028" y="13683"/>
                  <a:pt x="20028" y="13683"/>
                </a:cubicBezTo>
                <a:cubicBezTo>
                  <a:pt x="20028" y="13072"/>
                  <a:pt x="19631" y="12565"/>
                  <a:pt x="19153" y="12565"/>
                </a:cubicBezTo>
                <a:cubicBezTo>
                  <a:pt x="2447" y="12565"/>
                  <a:pt x="2447" y="12565"/>
                  <a:pt x="2447" y="12565"/>
                </a:cubicBezTo>
                <a:cubicBezTo>
                  <a:pt x="1969" y="12565"/>
                  <a:pt x="1572" y="13072"/>
                  <a:pt x="1572" y="13683"/>
                </a:cubicBezTo>
                <a:cubicBezTo>
                  <a:pt x="1572" y="16951"/>
                  <a:pt x="1572" y="16951"/>
                  <a:pt x="1572" y="16951"/>
                </a:cubicBezTo>
                <a:cubicBezTo>
                  <a:pt x="1572" y="17581"/>
                  <a:pt x="1969" y="18087"/>
                  <a:pt x="2447" y="18087"/>
                </a:cubicBezTo>
                <a:close/>
                <a:moveTo>
                  <a:pt x="21204" y="19835"/>
                </a:moveTo>
                <a:cubicBezTo>
                  <a:pt x="21204" y="19153"/>
                  <a:pt x="20766" y="18594"/>
                  <a:pt x="20233" y="18594"/>
                </a:cubicBezTo>
                <a:cubicBezTo>
                  <a:pt x="19153" y="18594"/>
                  <a:pt x="19153" y="18594"/>
                  <a:pt x="19153" y="18594"/>
                </a:cubicBezTo>
                <a:cubicBezTo>
                  <a:pt x="2447" y="18594"/>
                  <a:pt x="2447" y="18594"/>
                  <a:pt x="2447" y="18594"/>
                </a:cubicBezTo>
                <a:cubicBezTo>
                  <a:pt x="1367" y="18594"/>
                  <a:pt x="1367" y="18594"/>
                  <a:pt x="1367" y="18594"/>
                </a:cubicBezTo>
                <a:cubicBezTo>
                  <a:pt x="834" y="18594"/>
                  <a:pt x="396" y="19153"/>
                  <a:pt x="396" y="19835"/>
                </a:cubicBezTo>
                <a:cubicBezTo>
                  <a:pt x="396" y="20534"/>
                  <a:pt x="834" y="21093"/>
                  <a:pt x="1367" y="21093"/>
                </a:cubicBezTo>
                <a:cubicBezTo>
                  <a:pt x="20233" y="21093"/>
                  <a:pt x="20233" y="21093"/>
                  <a:pt x="20233" y="21093"/>
                </a:cubicBezTo>
                <a:cubicBezTo>
                  <a:pt x="20766" y="21093"/>
                  <a:pt x="21204" y="20534"/>
                  <a:pt x="21204" y="19835"/>
                </a:cubicBezTo>
                <a:close/>
              </a:path>
            </a:pathLst>
          </a:custGeom>
          <a:solidFill>
            <a:srgbClr val="231F20"/>
          </a:solidFill>
          <a:ln w="12700">
            <a:miter lim="400000"/>
          </a:ln>
        </p:spPr>
        <p:txBody>
          <a:bodyPr lIns="45719" rIns="45719"/>
          <a:lstStyle/>
          <a:p>
            <a:pPr>
              <a:defRPr>
                <a:solidFill>
                  <a:srgbClr val="999999"/>
                </a:solidFill>
                <a:latin typeface="Calibri" panose="020F0502020204030204"/>
                <a:ea typeface="Calibri" panose="020F0502020204030204"/>
                <a:cs typeface="Calibri" panose="020F0502020204030204"/>
                <a:sym typeface="Calibri" panose="020F0502020204030204"/>
              </a:defRPr>
            </a:pPr>
          </a:p>
        </p:txBody>
      </p:sp>
      <p:sp>
        <p:nvSpPr>
          <p:cNvPr id="1353" name="Freeform 112"/>
          <p:cNvSpPr/>
          <p:nvPr>
            <p:custDataLst>
              <p:tags r:id="rId12"/>
            </p:custDataLst>
          </p:nvPr>
        </p:nvSpPr>
        <p:spPr>
          <a:xfrm>
            <a:off x="11247905" y="6665514"/>
            <a:ext cx="1761348" cy="1539447"/>
          </a:xfrm>
          <a:custGeom>
            <a:avLst/>
            <a:gdLst/>
            <a:ahLst/>
            <a:cxnLst>
              <a:cxn ang="0">
                <a:pos x="wd2" y="hd2"/>
              </a:cxn>
              <a:cxn ang="5400000">
                <a:pos x="wd2" y="hd2"/>
              </a:cxn>
              <a:cxn ang="10800000">
                <a:pos x="wd2" y="hd2"/>
              </a:cxn>
              <a:cxn ang="16200000">
                <a:pos x="wd2" y="hd2"/>
              </a:cxn>
            </a:cxnLst>
            <a:rect l="0" t="0" r="r" b="b"/>
            <a:pathLst>
              <a:path w="21600" h="21588" extrusionOk="0">
                <a:moveTo>
                  <a:pt x="16020" y="35"/>
                </a:moveTo>
                <a:cubicBezTo>
                  <a:pt x="8092" y="5007"/>
                  <a:pt x="8092" y="5007"/>
                  <a:pt x="8092" y="5007"/>
                </a:cubicBezTo>
                <a:cubicBezTo>
                  <a:pt x="8010" y="5054"/>
                  <a:pt x="7956" y="5163"/>
                  <a:pt x="7956" y="5271"/>
                </a:cubicBezTo>
                <a:cubicBezTo>
                  <a:pt x="7956" y="13134"/>
                  <a:pt x="7956" y="13134"/>
                  <a:pt x="7956" y="13134"/>
                </a:cubicBezTo>
                <a:cubicBezTo>
                  <a:pt x="7956" y="13243"/>
                  <a:pt x="8010" y="13352"/>
                  <a:pt x="8092" y="13399"/>
                </a:cubicBezTo>
                <a:cubicBezTo>
                  <a:pt x="16020" y="18371"/>
                  <a:pt x="16020" y="18371"/>
                  <a:pt x="16020" y="18371"/>
                </a:cubicBezTo>
                <a:cubicBezTo>
                  <a:pt x="16061" y="18387"/>
                  <a:pt x="16102" y="18402"/>
                  <a:pt x="16142" y="18402"/>
                </a:cubicBezTo>
                <a:cubicBezTo>
                  <a:pt x="16197" y="18402"/>
                  <a:pt x="16237" y="18387"/>
                  <a:pt x="16278" y="18356"/>
                </a:cubicBezTo>
                <a:cubicBezTo>
                  <a:pt x="16360" y="18309"/>
                  <a:pt x="16400" y="18216"/>
                  <a:pt x="16400" y="18107"/>
                </a:cubicBezTo>
                <a:cubicBezTo>
                  <a:pt x="16400" y="299"/>
                  <a:pt x="16400" y="299"/>
                  <a:pt x="16400" y="299"/>
                </a:cubicBezTo>
                <a:cubicBezTo>
                  <a:pt x="16400" y="190"/>
                  <a:pt x="16360" y="97"/>
                  <a:pt x="16278" y="35"/>
                </a:cubicBezTo>
                <a:cubicBezTo>
                  <a:pt x="16197" y="-12"/>
                  <a:pt x="16102" y="-12"/>
                  <a:pt x="16020" y="35"/>
                </a:cubicBezTo>
                <a:close/>
                <a:moveTo>
                  <a:pt x="15898" y="17610"/>
                </a:moveTo>
                <a:cubicBezTo>
                  <a:pt x="8472" y="12964"/>
                  <a:pt x="8472" y="12964"/>
                  <a:pt x="8472" y="12964"/>
                </a:cubicBezTo>
                <a:cubicBezTo>
                  <a:pt x="8472" y="5442"/>
                  <a:pt x="8472" y="5442"/>
                  <a:pt x="8472" y="5442"/>
                </a:cubicBezTo>
                <a:cubicBezTo>
                  <a:pt x="15898" y="796"/>
                  <a:pt x="15898" y="796"/>
                  <a:pt x="15898" y="796"/>
                </a:cubicBezTo>
                <a:lnTo>
                  <a:pt x="15898" y="17610"/>
                </a:lnTo>
                <a:close/>
                <a:moveTo>
                  <a:pt x="2647" y="6639"/>
                </a:moveTo>
                <a:cubicBezTo>
                  <a:pt x="3123" y="6080"/>
                  <a:pt x="3774" y="5769"/>
                  <a:pt x="4453" y="5769"/>
                </a:cubicBezTo>
                <a:cubicBezTo>
                  <a:pt x="7386" y="5769"/>
                  <a:pt x="7386" y="5769"/>
                  <a:pt x="7386" y="5769"/>
                </a:cubicBezTo>
                <a:cubicBezTo>
                  <a:pt x="7535" y="5769"/>
                  <a:pt x="7643" y="5644"/>
                  <a:pt x="7643" y="5473"/>
                </a:cubicBezTo>
                <a:cubicBezTo>
                  <a:pt x="7643" y="5318"/>
                  <a:pt x="7535" y="5178"/>
                  <a:pt x="7386" y="5178"/>
                </a:cubicBezTo>
                <a:cubicBezTo>
                  <a:pt x="4453" y="5178"/>
                  <a:pt x="4453" y="5178"/>
                  <a:pt x="4453" y="5178"/>
                </a:cubicBezTo>
                <a:cubicBezTo>
                  <a:pt x="3638" y="5178"/>
                  <a:pt x="2865" y="5551"/>
                  <a:pt x="2281" y="6219"/>
                </a:cubicBezTo>
                <a:cubicBezTo>
                  <a:pt x="1928" y="6623"/>
                  <a:pt x="1670" y="7105"/>
                  <a:pt x="1521" y="7633"/>
                </a:cubicBezTo>
                <a:cubicBezTo>
                  <a:pt x="1521" y="7633"/>
                  <a:pt x="1507" y="7633"/>
                  <a:pt x="1507" y="7633"/>
                </a:cubicBezTo>
                <a:cubicBezTo>
                  <a:pt x="1113" y="7633"/>
                  <a:pt x="1113" y="7633"/>
                  <a:pt x="1113" y="7633"/>
                </a:cubicBezTo>
                <a:cubicBezTo>
                  <a:pt x="489" y="7633"/>
                  <a:pt x="0" y="8208"/>
                  <a:pt x="0" y="8908"/>
                </a:cubicBezTo>
                <a:cubicBezTo>
                  <a:pt x="0" y="9498"/>
                  <a:pt x="0" y="9498"/>
                  <a:pt x="0" y="9498"/>
                </a:cubicBezTo>
                <a:cubicBezTo>
                  <a:pt x="0" y="10197"/>
                  <a:pt x="489" y="10772"/>
                  <a:pt x="1113" y="10772"/>
                </a:cubicBezTo>
                <a:cubicBezTo>
                  <a:pt x="1507" y="10772"/>
                  <a:pt x="1507" y="10772"/>
                  <a:pt x="1507" y="10772"/>
                </a:cubicBezTo>
                <a:cubicBezTo>
                  <a:pt x="1507" y="10772"/>
                  <a:pt x="1521" y="10772"/>
                  <a:pt x="1521" y="10772"/>
                </a:cubicBezTo>
                <a:cubicBezTo>
                  <a:pt x="1670" y="11301"/>
                  <a:pt x="1928" y="11783"/>
                  <a:pt x="2281" y="12187"/>
                </a:cubicBezTo>
                <a:cubicBezTo>
                  <a:pt x="2865" y="12855"/>
                  <a:pt x="3638" y="13212"/>
                  <a:pt x="4453" y="13212"/>
                </a:cubicBezTo>
                <a:cubicBezTo>
                  <a:pt x="7386" y="13212"/>
                  <a:pt x="7386" y="13212"/>
                  <a:pt x="7386" y="13212"/>
                </a:cubicBezTo>
                <a:cubicBezTo>
                  <a:pt x="7535" y="13212"/>
                  <a:pt x="7643" y="13088"/>
                  <a:pt x="7643" y="12917"/>
                </a:cubicBezTo>
                <a:cubicBezTo>
                  <a:pt x="7643" y="12762"/>
                  <a:pt x="7535" y="12622"/>
                  <a:pt x="7386" y="12622"/>
                </a:cubicBezTo>
                <a:cubicBezTo>
                  <a:pt x="4453" y="12622"/>
                  <a:pt x="4453" y="12622"/>
                  <a:pt x="4453" y="12622"/>
                </a:cubicBezTo>
                <a:cubicBezTo>
                  <a:pt x="3774" y="12622"/>
                  <a:pt x="3123" y="12326"/>
                  <a:pt x="2634" y="11767"/>
                </a:cubicBezTo>
                <a:cubicBezTo>
                  <a:pt x="2159" y="11208"/>
                  <a:pt x="1887" y="10477"/>
                  <a:pt x="1887" y="9685"/>
                </a:cubicBezTo>
                <a:cubicBezTo>
                  <a:pt x="1887" y="8721"/>
                  <a:pt x="1887" y="8721"/>
                  <a:pt x="1887" y="8721"/>
                </a:cubicBezTo>
                <a:cubicBezTo>
                  <a:pt x="1887" y="7929"/>
                  <a:pt x="2159" y="7198"/>
                  <a:pt x="2647" y="6639"/>
                </a:cubicBezTo>
                <a:close/>
                <a:moveTo>
                  <a:pt x="1113" y="10182"/>
                </a:moveTo>
                <a:cubicBezTo>
                  <a:pt x="774" y="10182"/>
                  <a:pt x="516" y="9871"/>
                  <a:pt x="516" y="9498"/>
                </a:cubicBezTo>
                <a:cubicBezTo>
                  <a:pt x="516" y="8908"/>
                  <a:pt x="516" y="8908"/>
                  <a:pt x="516" y="8908"/>
                </a:cubicBezTo>
                <a:cubicBezTo>
                  <a:pt x="516" y="8535"/>
                  <a:pt x="774" y="8224"/>
                  <a:pt x="1113" y="8224"/>
                </a:cubicBezTo>
                <a:cubicBezTo>
                  <a:pt x="1412" y="8224"/>
                  <a:pt x="1412" y="8224"/>
                  <a:pt x="1412" y="8224"/>
                </a:cubicBezTo>
                <a:cubicBezTo>
                  <a:pt x="1385" y="8379"/>
                  <a:pt x="1371" y="8550"/>
                  <a:pt x="1371" y="8721"/>
                </a:cubicBezTo>
                <a:cubicBezTo>
                  <a:pt x="1371" y="9685"/>
                  <a:pt x="1371" y="9685"/>
                  <a:pt x="1371" y="9685"/>
                </a:cubicBezTo>
                <a:cubicBezTo>
                  <a:pt x="1371" y="9856"/>
                  <a:pt x="1385" y="10027"/>
                  <a:pt x="1412" y="10182"/>
                </a:cubicBezTo>
                <a:lnTo>
                  <a:pt x="1113" y="10182"/>
                </a:lnTo>
                <a:close/>
                <a:moveTo>
                  <a:pt x="21600" y="9203"/>
                </a:moveTo>
                <a:cubicBezTo>
                  <a:pt x="21600" y="11006"/>
                  <a:pt x="21247" y="12746"/>
                  <a:pt x="20568" y="14362"/>
                </a:cubicBezTo>
                <a:cubicBezTo>
                  <a:pt x="20514" y="14471"/>
                  <a:pt x="20432" y="14533"/>
                  <a:pt x="20337" y="14533"/>
                </a:cubicBezTo>
                <a:cubicBezTo>
                  <a:pt x="20297" y="14533"/>
                  <a:pt x="20256" y="14517"/>
                  <a:pt x="20215" y="14502"/>
                </a:cubicBezTo>
                <a:cubicBezTo>
                  <a:pt x="20093" y="14440"/>
                  <a:pt x="20039" y="14253"/>
                  <a:pt x="20107" y="14113"/>
                </a:cubicBezTo>
                <a:cubicBezTo>
                  <a:pt x="20758" y="12575"/>
                  <a:pt x="21084" y="10928"/>
                  <a:pt x="21084" y="9203"/>
                </a:cubicBezTo>
                <a:cubicBezTo>
                  <a:pt x="21084" y="7478"/>
                  <a:pt x="20758" y="5831"/>
                  <a:pt x="20107" y="4292"/>
                </a:cubicBezTo>
                <a:cubicBezTo>
                  <a:pt x="20039" y="4153"/>
                  <a:pt x="20093" y="3966"/>
                  <a:pt x="20215" y="3904"/>
                </a:cubicBezTo>
                <a:cubicBezTo>
                  <a:pt x="20351" y="3826"/>
                  <a:pt x="20500" y="3888"/>
                  <a:pt x="20568" y="4044"/>
                </a:cubicBezTo>
                <a:cubicBezTo>
                  <a:pt x="21247" y="5660"/>
                  <a:pt x="21600" y="7385"/>
                  <a:pt x="21600" y="9203"/>
                </a:cubicBezTo>
                <a:close/>
                <a:moveTo>
                  <a:pt x="19088" y="5753"/>
                </a:moveTo>
                <a:cubicBezTo>
                  <a:pt x="19469" y="6856"/>
                  <a:pt x="19645" y="8022"/>
                  <a:pt x="19645" y="9203"/>
                </a:cubicBezTo>
                <a:cubicBezTo>
                  <a:pt x="19645" y="10384"/>
                  <a:pt x="19469" y="11549"/>
                  <a:pt x="19088" y="12653"/>
                </a:cubicBezTo>
                <a:cubicBezTo>
                  <a:pt x="19048" y="12762"/>
                  <a:pt x="18953" y="12839"/>
                  <a:pt x="18844" y="12839"/>
                </a:cubicBezTo>
                <a:cubicBezTo>
                  <a:pt x="18817" y="12839"/>
                  <a:pt x="18790" y="12824"/>
                  <a:pt x="18763" y="12824"/>
                </a:cubicBezTo>
                <a:cubicBezTo>
                  <a:pt x="18627" y="12762"/>
                  <a:pt x="18559" y="12591"/>
                  <a:pt x="18613" y="12435"/>
                </a:cubicBezTo>
                <a:cubicBezTo>
                  <a:pt x="18953" y="11410"/>
                  <a:pt x="19143" y="10322"/>
                  <a:pt x="19143" y="9203"/>
                </a:cubicBezTo>
                <a:cubicBezTo>
                  <a:pt x="19143" y="8084"/>
                  <a:pt x="18953" y="6996"/>
                  <a:pt x="18613" y="5971"/>
                </a:cubicBezTo>
                <a:cubicBezTo>
                  <a:pt x="18559" y="5815"/>
                  <a:pt x="18627" y="5644"/>
                  <a:pt x="18763" y="5582"/>
                </a:cubicBezTo>
                <a:cubicBezTo>
                  <a:pt x="18885" y="5536"/>
                  <a:pt x="19034" y="5598"/>
                  <a:pt x="19088" y="5753"/>
                </a:cubicBezTo>
                <a:close/>
                <a:moveTo>
                  <a:pt x="17541" y="7587"/>
                </a:moveTo>
                <a:cubicBezTo>
                  <a:pt x="17649" y="8115"/>
                  <a:pt x="17704" y="8659"/>
                  <a:pt x="17704" y="9203"/>
                </a:cubicBezTo>
                <a:cubicBezTo>
                  <a:pt x="17704" y="9747"/>
                  <a:pt x="17649" y="10291"/>
                  <a:pt x="17541" y="10819"/>
                </a:cubicBezTo>
                <a:cubicBezTo>
                  <a:pt x="17514" y="10959"/>
                  <a:pt x="17405" y="11052"/>
                  <a:pt x="17296" y="11052"/>
                </a:cubicBezTo>
                <a:cubicBezTo>
                  <a:pt x="17269" y="11052"/>
                  <a:pt x="17256" y="11052"/>
                  <a:pt x="17228" y="11052"/>
                </a:cubicBezTo>
                <a:cubicBezTo>
                  <a:pt x="17093" y="11006"/>
                  <a:pt x="17011" y="10850"/>
                  <a:pt x="17038" y="10695"/>
                </a:cubicBezTo>
                <a:cubicBezTo>
                  <a:pt x="17133" y="10213"/>
                  <a:pt x="17188" y="9700"/>
                  <a:pt x="17188" y="9203"/>
                </a:cubicBezTo>
                <a:cubicBezTo>
                  <a:pt x="17188" y="8706"/>
                  <a:pt x="17133" y="8193"/>
                  <a:pt x="17038" y="7711"/>
                </a:cubicBezTo>
                <a:cubicBezTo>
                  <a:pt x="17011" y="7556"/>
                  <a:pt x="17093" y="7400"/>
                  <a:pt x="17228" y="7354"/>
                </a:cubicBezTo>
                <a:cubicBezTo>
                  <a:pt x="17364" y="7323"/>
                  <a:pt x="17514" y="7416"/>
                  <a:pt x="17541" y="7587"/>
                </a:cubicBezTo>
                <a:close/>
                <a:moveTo>
                  <a:pt x="6775" y="13818"/>
                </a:moveTo>
                <a:cubicBezTo>
                  <a:pt x="6775" y="20298"/>
                  <a:pt x="6775" y="20298"/>
                  <a:pt x="6775" y="20298"/>
                </a:cubicBezTo>
                <a:cubicBezTo>
                  <a:pt x="6775" y="21013"/>
                  <a:pt x="6286" y="21588"/>
                  <a:pt x="5661" y="21588"/>
                </a:cubicBezTo>
                <a:cubicBezTo>
                  <a:pt x="5145" y="21588"/>
                  <a:pt x="5145" y="21588"/>
                  <a:pt x="5145" y="21588"/>
                </a:cubicBezTo>
                <a:cubicBezTo>
                  <a:pt x="4535" y="21588"/>
                  <a:pt x="4032" y="21013"/>
                  <a:pt x="4032" y="20298"/>
                </a:cubicBezTo>
                <a:cubicBezTo>
                  <a:pt x="4032" y="13818"/>
                  <a:pt x="4032" y="13818"/>
                  <a:pt x="4032" y="13818"/>
                </a:cubicBezTo>
                <a:cubicBezTo>
                  <a:pt x="4032" y="13663"/>
                  <a:pt x="4154" y="13523"/>
                  <a:pt x="4290" y="13523"/>
                </a:cubicBezTo>
                <a:cubicBezTo>
                  <a:pt x="4426" y="13523"/>
                  <a:pt x="4548" y="13663"/>
                  <a:pt x="4548" y="13818"/>
                </a:cubicBezTo>
                <a:cubicBezTo>
                  <a:pt x="4548" y="20298"/>
                  <a:pt x="4548" y="20298"/>
                  <a:pt x="4548" y="20298"/>
                </a:cubicBezTo>
                <a:cubicBezTo>
                  <a:pt x="4548" y="20687"/>
                  <a:pt x="4820" y="20997"/>
                  <a:pt x="5145" y="20997"/>
                </a:cubicBezTo>
                <a:cubicBezTo>
                  <a:pt x="5661" y="20997"/>
                  <a:pt x="5661" y="20997"/>
                  <a:pt x="5661" y="20997"/>
                </a:cubicBezTo>
                <a:cubicBezTo>
                  <a:pt x="6001" y="20997"/>
                  <a:pt x="6272" y="20687"/>
                  <a:pt x="6272" y="20298"/>
                </a:cubicBezTo>
                <a:cubicBezTo>
                  <a:pt x="6272" y="13818"/>
                  <a:pt x="6272" y="13818"/>
                  <a:pt x="6272" y="13818"/>
                </a:cubicBezTo>
                <a:cubicBezTo>
                  <a:pt x="6272" y="13663"/>
                  <a:pt x="6381" y="13523"/>
                  <a:pt x="6517" y="13523"/>
                </a:cubicBezTo>
                <a:cubicBezTo>
                  <a:pt x="6666" y="13523"/>
                  <a:pt x="6775" y="13663"/>
                  <a:pt x="6775" y="13818"/>
                </a:cubicBezTo>
                <a:close/>
              </a:path>
            </a:pathLst>
          </a:custGeom>
          <a:solidFill>
            <a:srgbClr val="050A19"/>
          </a:solidFill>
          <a:ln w="12700">
            <a:miter lim="400000"/>
          </a:ln>
        </p:spPr>
        <p:txBody>
          <a:bodyPr lIns="45719" rIns="45719"/>
          <a:lstStyle/>
          <a:p>
            <a:pPr>
              <a:defRPr>
                <a:solidFill>
                  <a:srgbClr val="999999"/>
                </a:solidFill>
                <a:latin typeface="Calibri" panose="020F0502020204030204"/>
                <a:ea typeface="Calibri" panose="020F0502020204030204"/>
                <a:cs typeface="Calibri" panose="020F0502020204030204"/>
                <a:sym typeface="Calibri" panose="020F0502020204030204"/>
              </a:defRPr>
            </a:pPr>
          </a:p>
        </p:txBody>
      </p:sp>
      <p:sp>
        <p:nvSpPr>
          <p:cNvPr id="1354" name="Freeform 18"/>
          <p:cNvSpPr/>
          <p:nvPr>
            <p:custDataLst>
              <p:tags r:id="rId13"/>
            </p:custDataLst>
          </p:nvPr>
        </p:nvSpPr>
        <p:spPr>
          <a:xfrm>
            <a:off x="4007059" y="6528043"/>
            <a:ext cx="1813561" cy="1813558"/>
          </a:xfrm>
          <a:custGeom>
            <a:avLst/>
            <a:gdLst/>
            <a:ahLst/>
            <a:cxnLst>
              <a:cxn ang="0">
                <a:pos x="wd2" y="hd2"/>
              </a:cxn>
              <a:cxn ang="5400000">
                <a:pos x="wd2" y="hd2"/>
              </a:cxn>
              <a:cxn ang="10800000">
                <a:pos x="wd2" y="hd2"/>
              </a:cxn>
              <a:cxn ang="16200000">
                <a:pos x="wd2" y="hd2"/>
              </a:cxn>
            </a:cxnLst>
            <a:rect l="0" t="0" r="r" b="b"/>
            <a:pathLst>
              <a:path w="21600" h="21600" extrusionOk="0">
                <a:moveTo>
                  <a:pt x="20184" y="0"/>
                </a:moveTo>
                <a:cubicBezTo>
                  <a:pt x="1416" y="0"/>
                  <a:pt x="1416" y="0"/>
                  <a:pt x="1416" y="0"/>
                </a:cubicBezTo>
                <a:cubicBezTo>
                  <a:pt x="637" y="0"/>
                  <a:pt x="0" y="629"/>
                  <a:pt x="0" y="1416"/>
                </a:cubicBezTo>
                <a:cubicBezTo>
                  <a:pt x="0" y="16212"/>
                  <a:pt x="0" y="16212"/>
                  <a:pt x="0" y="16212"/>
                </a:cubicBezTo>
                <a:cubicBezTo>
                  <a:pt x="0" y="16991"/>
                  <a:pt x="637" y="17628"/>
                  <a:pt x="1416" y="17628"/>
                </a:cubicBezTo>
                <a:cubicBezTo>
                  <a:pt x="9148" y="17628"/>
                  <a:pt x="9148" y="17628"/>
                  <a:pt x="9148" y="17628"/>
                </a:cubicBezTo>
                <a:cubicBezTo>
                  <a:pt x="8023" y="19869"/>
                  <a:pt x="8023" y="19869"/>
                  <a:pt x="8023" y="19869"/>
                </a:cubicBezTo>
                <a:cubicBezTo>
                  <a:pt x="7488" y="19869"/>
                  <a:pt x="7488" y="19869"/>
                  <a:pt x="7488" y="19869"/>
                </a:cubicBezTo>
                <a:cubicBezTo>
                  <a:pt x="7009" y="19869"/>
                  <a:pt x="6623" y="20263"/>
                  <a:pt x="6623" y="20735"/>
                </a:cubicBezTo>
                <a:cubicBezTo>
                  <a:pt x="6623" y="21215"/>
                  <a:pt x="7009" y="21600"/>
                  <a:pt x="7488" y="21600"/>
                </a:cubicBezTo>
                <a:cubicBezTo>
                  <a:pt x="14112" y="21600"/>
                  <a:pt x="14112" y="21600"/>
                  <a:pt x="14112" y="21600"/>
                </a:cubicBezTo>
                <a:cubicBezTo>
                  <a:pt x="14591" y="21600"/>
                  <a:pt x="14977" y="21215"/>
                  <a:pt x="14977" y="20735"/>
                </a:cubicBezTo>
                <a:cubicBezTo>
                  <a:pt x="14977" y="20263"/>
                  <a:pt x="14591" y="19869"/>
                  <a:pt x="14112" y="19869"/>
                </a:cubicBezTo>
                <a:cubicBezTo>
                  <a:pt x="13577" y="19869"/>
                  <a:pt x="13577" y="19869"/>
                  <a:pt x="13577" y="19869"/>
                </a:cubicBezTo>
                <a:cubicBezTo>
                  <a:pt x="12452" y="17628"/>
                  <a:pt x="12452" y="17628"/>
                  <a:pt x="12452" y="17628"/>
                </a:cubicBezTo>
                <a:cubicBezTo>
                  <a:pt x="20184" y="17628"/>
                  <a:pt x="20184" y="17628"/>
                  <a:pt x="20184" y="17628"/>
                </a:cubicBezTo>
                <a:cubicBezTo>
                  <a:pt x="20963" y="17628"/>
                  <a:pt x="21600" y="16991"/>
                  <a:pt x="21600" y="16212"/>
                </a:cubicBezTo>
                <a:cubicBezTo>
                  <a:pt x="21600" y="1416"/>
                  <a:pt x="21600" y="1416"/>
                  <a:pt x="21600" y="1416"/>
                </a:cubicBezTo>
                <a:cubicBezTo>
                  <a:pt x="21600" y="629"/>
                  <a:pt x="20963" y="0"/>
                  <a:pt x="20184" y="0"/>
                </a:cubicBezTo>
                <a:close/>
                <a:moveTo>
                  <a:pt x="14576" y="20735"/>
                </a:moveTo>
                <a:cubicBezTo>
                  <a:pt x="14576" y="20994"/>
                  <a:pt x="14363" y="21199"/>
                  <a:pt x="14112" y="21199"/>
                </a:cubicBezTo>
                <a:cubicBezTo>
                  <a:pt x="7488" y="21199"/>
                  <a:pt x="7488" y="21199"/>
                  <a:pt x="7488" y="21199"/>
                </a:cubicBezTo>
                <a:cubicBezTo>
                  <a:pt x="7237" y="21199"/>
                  <a:pt x="7024" y="20994"/>
                  <a:pt x="7024" y="20735"/>
                </a:cubicBezTo>
                <a:cubicBezTo>
                  <a:pt x="7024" y="20483"/>
                  <a:pt x="7237" y="20279"/>
                  <a:pt x="7488" y="20279"/>
                </a:cubicBezTo>
                <a:cubicBezTo>
                  <a:pt x="14112" y="20279"/>
                  <a:pt x="14112" y="20279"/>
                  <a:pt x="14112" y="20279"/>
                </a:cubicBezTo>
                <a:cubicBezTo>
                  <a:pt x="14363" y="20279"/>
                  <a:pt x="14576" y="20483"/>
                  <a:pt x="14576" y="20735"/>
                </a:cubicBezTo>
                <a:close/>
                <a:moveTo>
                  <a:pt x="13120" y="19869"/>
                </a:moveTo>
                <a:cubicBezTo>
                  <a:pt x="8480" y="19869"/>
                  <a:pt x="8480" y="19869"/>
                  <a:pt x="8480" y="19869"/>
                </a:cubicBezTo>
                <a:cubicBezTo>
                  <a:pt x="9604" y="17628"/>
                  <a:pt x="9604" y="17628"/>
                  <a:pt x="9604" y="17628"/>
                </a:cubicBezTo>
                <a:cubicBezTo>
                  <a:pt x="12003" y="17628"/>
                  <a:pt x="12003" y="17628"/>
                  <a:pt x="12003" y="17628"/>
                </a:cubicBezTo>
                <a:lnTo>
                  <a:pt x="13120" y="19869"/>
                </a:lnTo>
                <a:close/>
                <a:moveTo>
                  <a:pt x="21199" y="16212"/>
                </a:moveTo>
                <a:cubicBezTo>
                  <a:pt x="21199" y="16770"/>
                  <a:pt x="20743" y="17227"/>
                  <a:pt x="20184" y="17227"/>
                </a:cubicBezTo>
                <a:cubicBezTo>
                  <a:pt x="1416" y="17227"/>
                  <a:pt x="1416" y="17227"/>
                  <a:pt x="1416" y="17227"/>
                </a:cubicBezTo>
                <a:cubicBezTo>
                  <a:pt x="857" y="17227"/>
                  <a:pt x="401" y="16770"/>
                  <a:pt x="401" y="16212"/>
                </a:cubicBezTo>
                <a:cubicBezTo>
                  <a:pt x="401" y="1416"/>
                  <a:pt x="401" y="1416"/>
                  <a:pt x="401" y="1416"/>
                </a:cubicBezTo>
                <a:cubicBezTo>
                  <a:pt x="401" y="857"/>
                  <a:pt x="857" y="401"/>
                  <a:pt x="1416" y="401"/>
                </a:cubicBezTo>
                <a:cubicBezTo>
                  <a:pt x="20184" y="401"/>
                  <a:pt x="20184" y="401"/>
                  <a:pt x="20184" y="401"/>
                </a:cubicBezTo>
                <a:cubicBezTo>
                  <a:pt x="20743" y="401"/>
                  <a:pt x="21199" y="857"/>
                  <a:pt x="21199" y="1416"/>
                </a:cubicBezTo>
                <a:lnTo>
                  <a:pt x="21199" y="16212"/>
                </a:lnTo>
                <a:close/>
                <a:moveTo>
                  <a:pt x="1321" y="14977"/>
                </a:moveTo>
                <a:cubicBezTo>
                  <a:pt x="20279" y="14977"/>
                  <a:pt x="20279" y="14977"/>
                  <a:pt x="20279" y="14977"/>
                </a:cubicBezTo>
                <a:cubicBezTo>
                  <a:pt x="20279" y="1321"/>
                  <a:pt x="20279" y="1321"/>
                  <a:pt x="20279" y="1321"/>
                </a:cubicBezTo>
                <a:cubicBezTo>
                  <a:pt x="1321" y="1321"/>
                  <a:pt x="1321" y="1321"/>
                  <a:pt x="1321" y="1321"/>
                </a:cubicBezTo>
                <a:lnTo>
                  <a:pt x="1321" y="14977"/>
                </a:lnTo>
                <a:close/>
                <a:moveTo>
                  <a:pt x="1731" y="1731"/>
                </a:moveTo>
                <a:cubicBezTo>
                  <a:pt x="19877" y="1731"/>
                  <a:pt x="19877" y="1731"/>
                  <a:pt x="19877" y="1731"/>
                </a:cubicBezTo>
                <a:cubicBezTo>
                  <a:pt x="19877" y="14576"/>
                  <a:pt x="19877" y="14576"/>
                  <a:pt x="19877" y="14576"/>
                </a:cubicBezTo>
                <a:cubicBezTo>
                  <a:pt x="1731" y="14576"/>
                  <a:pt x="1731" y="14576"/>
                  <a:pt x="1731" y="14576"/>
                </a:cubicBezTo>
                <a:lnTo>
                  <a:pt x="1731" y="1731"/>
                </a:lnTo>
                <a:close/>
                <a:moveTo>
                  <a:pt x="10800" y="15331"/>
                </a:moveTo>
                <a:cubicBezTo>
                  <a:pt x="10375" y="15331"/>
                  <a:pt x="10029" y="15677"/>
                  <a:pt x="10029" y="16102"/>
                </a:cubicBezTo>
                <a:cubicBezTo>
                  <a:pt x="10029" y="16526"/>
                  <a:pt x="10375" y="16865"/>
                  <a:pt x="10800" y="16865"/>
                </a:cubicBezTo>
                <a:cubicBezTo>
                  <a:pt x="11225" y="16865"/>
                  <a:pt x="11571" y="16526"/>
                  <a:pt x="11571" y="16102"/>
                </a:cubicBezTo>
                <a:cubicBezTo>
                  <a:pt x="11571" y="15677"/>
                  <a:pt x="11225" y="15331"/>
                  <a:pt x="10800" y="15331"/>
                </a:cubicBezTo>
                <a:close/>
                <a:moveTo>
                  <a:pt x="10800" y="16464"/>
                </a:moveTo>
                <a:cubicBezTo>
                  <a:pt x="10603" y="16464"/>
                  <a:pt x="10438" y="16298"/>
                  <a:pt x="10438" y="16102"/>
                </a:cubicBezTo>
                <a:cubicBezTo>
                  <a:pt x="10438" y="15897"/>
                  <a:pt x="10603" y="15740"/>
                  <a:pt x="10800" y="15740"/>
                </a:cubicBezTo>
                <a:cubicBezTo>
                  <a:pt x="10997" y="15740"/>
                  <a:pt x="11162" y="15897"/>
                  <a:pt x="11162" y="16102"/>
                </a:cubicBezTo>
                <a:cubicBezTo>
                  <a:pt x="11162" y="16298"/>
                  <a:pt x="10997" y="16464"/>
                  <a:pt x="10800" y="16464"/>
                </a:cubicBezTo>
                <a:close/>
                <a:moveTo>
                  <a:pt x="13002" y="6922"/>
                </a:moveTo>
                <a:cubicBezTo>
                  <a:pt x="12774" y="6513"/>
                  <a:pt x="12436" y="6175"/>
                  <a:pt x="12027" y="5947"/>
                </a:cubicBezTo>
                <a:cubicBezTo>
                  <a:pt x="11854" y="5852"/>
                  <a:pt x="11673" y="5774"/>
                  <a:pt x="11492" y="5726"/>
                </a:cubicBezTo>
                <a:cubicBezTo>
                  <a:pt x="11044" y="5601"/>
                  <a:pt x="10556" y="5601"/>
                  <a:pt x="10116" y="5726"/>
                </a:cubicBezTo>
                <a:cubicBezTo>
                  <a:pt x="9927" y="5774"/>
                  <a:pt x="9746" y="5852"/>
                  <a:pt x="9573" y="5947"/>
                </a:cubicBezTo>
                <a:cubicBezTo>
                  <a:pt x="9164" y="6175"/>
                  <a:pt x="8826" y="6513"/>
                  <a:pt x="8598" y="6922"/>
                </a:cubicBezTo>
                <a:cubicBezTo>
                  <a:pt x="8503" y="7095"/>
                  <a:pt x="8424" y="7276"/>
                  <a:pt x="8377" y="7465"/>
                </a:cubicBezTo>
                <a:cubicBezTo>
                  <a:pt x="8314" y="7685"/>
                  <a:pt x="8283" y="7913"/>
                  <a:pt x="8283" y="8149"/>
                </a:cubicBezTo>
                <a:cubicBezTo>
                  <a:pt x="8283" y="8385"/>
                  <a:pt x="8314" y="8613"/>
                  <a:pt x="8377" y="8834"/>
                </a:cubicBezTo>
                <a:cubicBezTo>
                  <a:pt x="8424" y="9022"/>
                  <a:pt x="8503" y="9203"/>
                  <a:pt x="8598" y="9376"/>
                </a:cubicBezTo>
                <a:cubicBezTo>
                  <a:pt x="8826" y="9785"/>
                  <a:pt x="9164" y="10124"/>
                  <a:pt x="9573" y="10352"/>
                </a:cubicBezTo>
                <a:cubicBezTo>
                  <a:pt x="9746" y="10446"/>
                  <a:pt x="9927" y="10525"/>
                  <a:pt x="10116" y="10572"/>
                </a:cubicBezTo>
                <a:cubicBezTo>
                  <a:pt x="10336" y="10635"/>
                  <a:pt x="10564" y="10674"/>
                  <a:pt x="10800" y="10674"/>
                </a:cubicBezTo>
                <a:cubicBezTo>
                  <a:pt x="11036" y="10674"/>
                  <a:pt x="11264" y="10635"/>
                  <a:pt x="11484" y="10572"/>
                </a:cubicBezTo>
                <a:cubicBezTo>
                  <a:pt x="11673" y="10525"/>
                  <a:pt x="11854" y="10446"/>
                  <a:pt x="12027" y="10352"/>
                </a:cubicBezTo>
                <a:cubicBezTo>
                  <a:pt x="12436" y="10124"/>
                  <a:pt x="12774" y="9785"/>
                  <a:pt x="13002" y="9376"/>
                </a:cubicBezTo>
                <a:cubicBezTo>
                  <a:pt x="13097" y="9203"/>
                  <a:pt x="13176" y="9022"/>
                  <a:pt x="13223" y="8841"/>
                </a:cubicBezTo>
                <a:cubicBezTo>
                  <a:pt x="13294" y="8613"/>
                  <a:pt x="13325" y="8385"/>
                  <a:pt x="13325" y="8149"/>
                </a:cubicBezTo>
                <a:cubicBezTo>
                  <a:pt x="13325" y="7913"/>
                  <a:pt x="13294" y="7685"/>
                  <a:pt x="13223" y="7465"/>
                </a:cubicBezTo>
                <a:cubicBezTo>
                  <a:pt x="13176" y="7276"/>
                  <a:pt x="13097" y="7095"/>
                  <a:pt x="13002" y="6922"/>
                </a:cubicBezTo>
                <a:close/>
                <a:moveTo>
                  <a:pt x="12837" y="8731"/>
                </a:moveTo>
                <a:cubicBezTo>
                  <a:pt x="12790" y="8881"/>
                  <a:pt x="12727" y="9038"/>
                  <a:pt x="12649" y="9180"/>
                </a:cubicBezTo>
                <a:cubicBezTo>
                  <a:pt x="12460" y="9526"/>
                  <a:pt x="12177" y="9809"/>
                  <a:pt x="11830" y="9998"/>
                </a:cubicBezTo>
                <a:cubicBezTo>
                  <a:pt x="11689" y="10076"/>
                  <a:pt x="11532" y="10139"/>
                  <a:pt x="11374" y="10186"/>
                </a:cubicBezTo>
                <a:cubicBezTo>
                  <a:pt x="11005" y="10289"/>
                  <a:pt x="10603" y="10297"/>
                  <a:pt x="10226" y="10186"/>
                </a:cubicBezTo>
                <a:cubicBezTo>
                  <a:pt x="10068" y="10139"/>
                  <a:pt x="9911" y="10076"/>
                  <a:pt x="9770" y="9998"/>
                </a:cubicBezTo>
                <a:cubicBezTo>
                  <a:pt x="9423" y="9809"/>
                  <a:pt x="9148" y="9526"/>
                  <a:pt x="8951" y="9180"/>
                </a:cubicBezTo>
                <a:cubicBezTo>
                  <a:pt x="8873" y="9038"/>
                  <a:pt x="8810" y="8881"/>
                  <a:pt x="8771" y="8723"/>
                </a:cubicBezTo>
                <a:cubicBezTo>
                  <a:pt x="8716" y="8542"/>
                  <a:pt x="8684" y="8346"/>
                  <a:pt x="8684" y="8149"/>
                </a:cubicBezTo>
                <a:cubicBezTo>
                  <a:pt x="8684" y="7953"/>
                  <a:pt x="8716" y="7764"/>
                  <a:pt x="8771" y="7567"/>
                </a:cubicBezTo>
                <a:cubicBezTo>
                  <a:pt x="8810" y="7418"/>
                  <a:pt x="8873" y="7268"/>
                  <a:pt x="8951" y="7119"/>
                </a:cubicBezTo>
                <a:cubicBezTo>
                  <a:pt x="9148" y="6780"/>
                  <a:pt x="9423" y="6497"/>
                  <a:pt x="9770" y="6301"/>
                </a:cubicBezTo>
                <a:cubicBezTo>
                  <a:pt x="9919" y="6222"/>
                  <a:pt x="10068" y="6159"/>
                  <a:pt x="10226" y="6112"/>
                </a:cubicBezTo>
                <a:cubicBezTo>
                  <a:pt x="10415" y="6065"/>
                  <a:pt x="10603" y="6033"/>
                  <a:pt x="10800" y="6033"/>
                </a:cubicBezTo>
                <a:cubicBezTo>
                  <a:pt x="10997" y="6033"/>
                  <a:pt x="11193" y="6065"/>
                  <a:pt x="11382" y="6112"/>
                </a:cubicBezTo>
                <a:cubicBezTo>
                  <a:pt x="11532" y="6159"/>
                  <a:pt x="11689" y="6222"/>
                  <a:pt x="11830" y="6301"/>
                </a:cubicBezTo>
                <a:cubicBezTo>
                  <a:pt x="12177" y="6489"/>
                  <a:pt x="12460" y="6773"/>
                  <a:pt x="12649" y="7119"/>
                </a:cubicBezTo>
                <a:cubicBezTo>
                  <a:pt x="12727" y="7260"/>
                  <a:pt x="12790" y="7418"/>
                  <a:pt x="12837" y="7575"/>
                </a:cubicBezTo>
                <a:cubicBezTo>
                  <a:pt x="12892" y="7764"/>
                  <a:pt x="12916" y="7953"/>
                  <a:pt x="12916" y="8149"/>
                </a:cubicBezTo>
                <a:cubicBezTo>
                  <a:pt x="12916" y="8346"/>
                  <a:pt x="12892" y="8542"/>
                  <a:pt x="12837" y="8731"/>
                </a:cubicBezTo>
                <a:close/>
                <a:moveTo>
                  <a:pt x="15087" y="7079"/>
                </a:moveTo>
                <a:cubicBezTo>
                  <a:pt x="14623" y="7079"/>
                  <a:pt x="14623" y="7079"/>
                  <a:pt x="14623" y="7079"/>
                </a:cubicBezTo>
                <a:cubicBezTo>
                  <a:pt x="14623" y="7072"/>
                  <a:pt x="14623" y="7072"/>
                  <a:pt x="14623" y="7072"/>
                </a:cubicBezTo>
                <a:cubicBezTo>
                  <a:pt x="14536" y="6773"/>
                  <a:pt x="14418" y="6489"/>
                  <a:pt x="14269" y="6214"/>
                </a:cubicBezTo>
                <a:cubicBezTo>
                  <a:pt x="14269" y="6214"/>
                  <a:pt x="14261" y="6206"/>
                  <a:pt x="14261" y="6206"/>
                </a:cubicBezTo>
                <a:cubicBezTo>
                  <a:pt x="14591" y="5876"/>
                  <a:pt x="14591" y="5876"/>
                  <a:pt x="14591" y="5876"/>
                </a:cubicBezTo>
                <a:cubicBezTo>
                  <a:pt x="14804" y="5664"/>
                  <a:pt x="14804" y="5310"/>
                  <a:pt x="14591" y="5089"/>
                </a:cubicBezTo>
                <a:cubicBezTo>
                  <a:pt x="13860" y="4366"/>
                  <a:pt x="13860" y="4366"/>
                  <a:pt x="13860" y="4366"/>
                </a:cubicBezTo>
                <a:cubicBezTo>
                  <a:pt x="13640" y="4145"/>
                  <a:pt x="13286" y="4145"/>
                  <a:pt x="13073" y="4366"/>
                </a:cubicBezTo>
                <a:cubicBezTo>
                  <a:pt x="12743" y="4688"/>
                  <a:pt x="12743" y="4688"/>
                  <a:pt x="12743" y="4688"/>
                </a:cubicBezTo>
                <a:cubicBezTo>
                  <a:pt x="12743" y="4688"/>
                  <a:pt x="12743" y="4688"/>
                  <a:pt x="12735" y="4680"/>
                </a:cubicBezTo>
                <a:cubicBezTo>
                  <a:pt x="12460" y="4531"/>
                  <a:pt x="12169" y="4413"/>
                  <a:pt x="11886" y="4334"/>
                </a:cubicBezTo>
                <a:cubicBezTo>
                  <a:pt x="11886" y="4334"/>
                  <a:pt x="11878" y="4334"/>
                  <a:pt x="11878" y="4326"/>
                </a:cubicBezTo>
                <a:cubicBezTo>
                  <a:pt x="11878" y="3870"/>
                  <a:pt x="11878" y="3870"/>
                  <a:pt x="11878" y="3870"/>
                </a:cubicBezTo>
                <a:cubicBezTo>
                  <a:pt x="11878" y="3563"/>
                  <a:pt x="11626" y="3312"/>
                  <a:pt x="11319" y="3312"/>
                </a:cubicBezTo>
                <a:cubicBezTo>
                  <a:pt x="10289" y="3312"/>
                  <a:pt x="10289" y="3312"/>
                  <a:pt x="10289" y="3312"/>
                </a:cubicBezTo>
                <a:cubicBezTo>
                  <a:pt x="9982" y="3312"/>
                  <a:pt x="9730" y="3563"/>
                  <a:pt x="9730" y="3870"/>
                </a:cubicBezTo>
                <a:cubicBezTo>
                  <a:pt x="9730" y="4326"/>
                  <a:pt x="9730" y="4326"/>
                  <a:pt x="9730" y="4326"/>
                </a:cubicBezTo>
                <a:cubicBezTo>
                  <a:pt x="9730" y="4334"/>
                  <a:pt x="9722" y="4334"/>
                  <a:pt x="9722" y="4334"/>
                </a:cubicBezTo>
                <a:cubicBezTo>
                  <a:pt x="9431" y="4413"/>
                  <a:pt x="9140" y="4531"/>
                  <a:pt x="8865" y="4680"/>
                </a:cubicBezTo>
                <a:cubicBezTo>
                  <a:pt x="8865" y="4688"/>
                  <a:pt x="8857" y="4688"/>
                  <a:pt x="8857" y="4688"/>
                </a:cubicBezTo>
                <a:cubicBezTo>
                  <a:pt x="8535" y="4366"/>
                  <a:pt x="8535" y="4366"/>
                  <a:pt x="8535" y="4366"/>
                </a:cubicBezTo>
                <a:cubicBezTo>
                  <a:pt x="8322" y="4153"/>
                  <a:pt x="7953" y="4153"/>
                  <a:pt x="7740" y="4366"/>
                </a:cubicBezTo>
                <a:cubicBezTo>
                  <a:pt x="7016" y="5089"/>
                  <a:pt x="7016" y="5089"/>
                  <a:pt x="7016" y="5089"/>
                </a:cubicBezTo>
                <a:cubicBezTo>
                  <a:pt x="6906" y="5199"/>
                  <a:pt x="6851" y="5333"/>
                  <a:pt x="6851" y="5483"/>
                </a:cubicBezTo>
                <a:cubicBezTo>
                  <a:pt x="6851" y="5632"/>
                  <a:pt x="6906" y="5774"/>
                  <a:pt x="7016" y="5876"/>
                </a:cubicBezTo>
                <a:cubicBezTo>
                  <a:pt x="7339" y="6206"/>
                  <a:pt x="7339" y="6206"/>
                  <a:pt x="7339" y="6206"/>
                </a:cubicBezTo>
                <a:cubicBezTo>
                  <a:pt x="7339" y="6206"/>
                  <a:pt x="7339" y="6214"/>
                  <a:pt x="7339" y="6214"/>
                </a:cubicBezTo>
                <a:cubicBezTo>
                  <a:pt x="7182" y="6489"/>
                  <a:pt x="7064" y="6780"/>
                  <a:pt x="6985" y="7064"/>
                </a:cubicBezTo>
                <a:cubicBezTo>
                  <a:pt x="6985" y="7072"/>
                  <a:pt x="6985" y="7072"/>
                  <a:pt x="6985" y="7079"/>
                </a:cubicBezTo>
                <a:cubicBezTo>
                  <a:pt x="6521" y="7079"/>
                  <a:pt x="6521" y="7079"/>
                  <a:pt x="6521" y="7079"/>
                </a:cubicBezTo>
                <a:cubicBezTo>
                  <a:pt x="6214" y="7079"/>
                  <a:pt x="5962" y="7331"/>
                  <a:pt x="5962" y="7638"/>
                </a:cubicBezTo>
                <a:cubicBezTo>
                  <a:pt x="5962" y="8668"/>
                  <a:pt x="5962" y="8668"/>
                  <a:pt x="5962" y="8668"/>
                </a:cubicBezTo>
                <a:cubicBezTo>
                  <a:pt x="5962" y="8975"/>
                  <a:pt x="6214" y="9219"/>
                  <a:pt x="6521" y="9219"/>
                </a:cubicBezTo>
                <a:cubicBezTo>
                  <a:pt x="6985" y="9219"/>
                  <a:pt x="6985" y="9219"/>
                  <a:pt x="6985" y="9219"/>
                </a:cubicBezTo>
                <a:cubicBezTo>
                  <a:pt x="6985" y="9227"/>
                  <a:pt x="6985" y="9227"/>
                  <a:pt x="6985" y="9227"/>
                </a:cubicBezTo>
                <a:cubicBezTo>
                  <a:pt x="7064" y="9518"/>
                  <a:pt x="7182" y="9809"/>
                  <a:pt x="7339" y="10084"/>
                </a:cubicBezTo>
                <a:cubicBezTo>
                  <a:pt x="7339" y="10084"/>
                  <a:pt x="7339" y="10092"/>
                  <a:pt x="7339" y="10092"/>
                </a:cubicBezTo>
                <a:cubicBezTo>
                  <a:pt x="7016" y="10422"/>
                  <a:pt x="7016" y="10422"/>
                  <a:pt x="7016" y="10422"/>
                </a:cubicBezTo>
                <a:cubicBezTo>
                  <a:pt x="6906" y="10525"/>
                  <a:pt x="6851" y="10666"/>
                  <a:pt x="6851" y="10816"/>
                </a:cubicBezTo>
                <a:cubicBezTo>
                  <a:pt x="6851" y="10965"/>
                  <a:pt x="6906" y="11107"/>
                  <a:pt x="7016" y="11209"/>
                </a:cubicBezTo>
                <a:cubicBezTo>
                  <a:pt x="7740" y="11933"/>
                  <a:pt x="7740" y="11933"/>
                  <a:pt x="7740" y="11933"/>
                </a:cubicBezTo>
                <a:cubicBezTo>
                  <a:pt x="7953" y="12145"/>
                  <a:pt x="8322" y="12145"/>
                  <a:pt x="8535" y="11933"/>
                </a:cubicBezTo>
                <a:cubicBezTo>
                  <a:pt x="8857" y="11610"/>
                  <a:pt x="8857" y="11610"/>
                  <a:pt x="8857" y="11610"/>
                </a:cubicBezTo>
                <a:cubicBezTo>
                  <a:pt x="8857" y="11610"/>
                  <a:pt x="8865" y="11618"/>
                  <a:pt x="8865" y="11618"/>
                </a:cubicBezTo>
                <a:cubicBezTo>
                  <a:pt x="9140" y="11768"/>
                  <a:pt x="9423" y="11886"/>
                  <a:pt x="9714" y="11964"/>
                </a:cubicBezTo>
                <a:cubicBezTo>
                  <a:pt x="9722" y="11964"/>
                  <a:pt x="9722" y="11972"/>
                  <a:pt x="9730" y="11972"/>
                </a:cubicBezTo>
                <a:cubicBezTo>
                  <a:pt x="9730" y="12436"/>
                  <a:pt x="9730" y="12436"/>
                  <a:pt x="9730" y="12436"/>
                </a:cubicBezTo>
                <a:cubicBezTo>
                  <a:pt x="9730" y="12743"/>
                  <a:pt x="9982" y="12987"/>
                  <a:pt x="10289" y="12987"/>
                </a:cubicBezTo>
                <a:cubicBezTo>
                  <a:pt x="11319" y="12987"/>
                  <a:pt x="11319" y="12987"/>
                  <a:pt x="11319" y="12987"/>
                </a:cubicBezTo>
                <a:cubicBezTo>
                  <a:pt x="11626" y="12987"/>
                  <a:pt x="11878" y="12743"/>
                  <a:pt x="11878" y="12436"/>
                </a:cubicBezTo>
                <a:cubicBezTo>
                  <a:pt x="11878" y="11972"/>
                  <a:pt x="11878" y="11972"/>
                  <a:pt x="11878" y="11972"/>
                </a:cubicBezTo>
                <a:cubicBezTo>
                  <a:pt x="11878" y="11972"/>
                  <a:pt x="11878" y="11972"/>
                  <a:pt x="11886" y="11964"/>
                </a:cubicBezTo>
                <a:cubicBezTo>
                  <a:pt x="12169" y="11886"/>
                  <a:pt x="12460" y="11768"/>
                  <a:pt x="12735" y="11618"/>
                </a:cubicBezTo>
                <a:cubicBezTo>
                  <a:pt x="12743" y="11618"/>
                  <a:pt x="12743" y="11610"/>
                  <a:pt x="12743" y="11610"/>
                </a:cubicBezTo>
                <a:cubicBezTo>
                  <a:pt x="13073" y="11941"/>
                  <a:pt x="13073" y="11941"/>
                  <a:pt x="13073" y="11941"/>
                </a:cubicBezTo>
                <a:cubicBezTo>
                  <a:pt x="13294" y="12153"/>
                  <a:pt x="13640" y="12153"/>
                  <a:pt x="13860" y="11933"/>
                </a:cubicBezTo>
                <a:cubicBezTo>
                  <a:pt x="14591" y="11209"/>
                  <a:pt x="14591" y="11209"/>
                  <a:pt x="14591" y="11209"/>
                </a:cubicBezTo>
                <a:cubicBezTo>
                  <a:pt x="14694" y="11107"/>
                  <a:pt x="14749" y="10965"/>
                  <a:pt x="14749" y="10816"/>
                </a:cubicBezTo>
                <a:cubicBezTo>
                  <a:pt x="14749" y="10666"/>
                  <a:pt x="14694" y="10525"/>
                  <a:pt x="14591" y="10422"/>
                </a:cubicBezTo>
                <a:cubicBezTo>
                  <a:pt x="14261" y="10092"/>
                  <a:pt x="14261" y="10092"/>
                  <a:pt x="14261" y="10092"/>
                </a:cubicBezTo>
                <a:cubicBezTo>
                  <a:pt x="14261" y="10092"/>
                  <a:pt x="14269" y="10092"/>
                  <a:pt x="14269" y="10084"/>
                </a:cubicBezTo>
                <a:cubicBezTo>
                  <a:pt x="14418" y="9809"/>
                  <a:pt x="14536" y="9526"/>
                  <a:pt x="14615" y="9235"/>
                </a:cubicBezTo>
                <a:cubicBezTo>
                  <a:pt x="14623" y="9227"/>
                  <a:pt x="14623" y="9227"/>
                  <a:pt x="14623" y="9219"/>
                </a:cubicBezTo>
                <a:cubicBezTo>
                  <a:pt x="15087" y="9219"/>
                  <a:pt x="15087" y="9219"/>
                  <a:pt x="15087" y="9219"/>
                </a:cubicBezTo>
                <a:cubicBezTo>
                  <a:pt x="15394" y="9219"/>
                  <a:pt x="15638" y="8975"/>
                  <a:pt x="15638" y="8668"/>
                </a:cubicBezTo>
                <a:cubicBezTo>
                  <a:pt x="15638" y="7638"/>
                  <a:pt x="15638" y="7638"/>
                  <a:pt x="15638" y="7638"/>
                </a:cubicBezTo>
                <a:cubicBezTo>
                  <a:pt x="15638" y="7331"/>
                  <a:pt x="15394" y="7079"/>
                  <a:pt x="15087" y="7079"/>
                </a:cubicBezTo>
                <a:close/>
                <a:moveTo>
                  <a:pt x="15236" y="8668"/>
                </a:moveTo>
                <a:cubicBezTo>
                  <a:pt x="15236" y="8747"/>
                  <a:pt x="15166" y="8818"/>
                  <a:pt x="15087" y="8818"/>
                </a:cubicBezTo>
                <a:cubicBezTo>
                  <a:pt x="14466" y="8818"/>
                  <a:pt x="14466" y="8818"/>
                  <a:pt x="14466" y="8818"/>
                </a:cubicBezTo>
                <a:cubicBezTo>
                  <a:pt x="14292" y="8849"/>
                  <a:pt x="14292" y="8849"/>
                  <a:pt x="14292" y="8849"/>
                </a:cubicBezTo>
                <a:cubicBezTo>
                  <a:pt x="14261" y="9007"/>
                  <a:pt x="14261" y="9007"/>
                  <a:pt x="14261" y="9007"/>
                </a:cubicBezTo>
                <a:cubicBezTo>
                  <a:pt x="14253" y="9046"/>
                  <a:pt x="14237" y="9085"/>
                  <a:pt x="14230" y="9125"/>
                </a:cubicBezTo>
                <a:cubicBezTo>
                  <a:pt x="14159" y="9384"/>
                  <a:pt x="14049" y="9644"/>
                  <a:pt x="13915" y="9888"/>
                </a:cubicBezTo>
                <a:cubicBezTo>
                  <a:pt x="13899" y="9919"/>
                  <a:pt x="13876" y="9950"/>
                  <a:pt x="13836" y="10021"/>
                </a:cubicBezTo>
                <a:cubicBezTo>
                  <a:pt x="13750" y="10155"/>
                  <a:pt x="13750" y="10155"/>
                  <a:pt x="13750" y="10155"/>
                </a:cubicBezTo>
                <a:cubicBezTo>
                  <a:pt x="14300" y="10706"/>
                  <a:pt x="14300" y="10706"/>
                  <a:pt x="14300" y="10706"/>
                </a:cubicBezTo>
                <a:cubicBezTo>
                  <a:pt x="14332" y="10737"/>
                  <a:pt x="14348" y="10776"/>
                  <a:pt x="14348" y="10816"/>
                </a:cubicBezTo>
                <a:cubicBezTo>
                  <a:pt x="14348" y="10855"/>
                  <a:pt x="14332" y="10894"/>
                  <a:pt x="14300" y="10918"/>
                </a:cubicBezTo>
                <a:cubicBezTo>
                  <a:pt x="13569" y="11650"/>
                  <a:pt x="13569" y="11650"/>
                  <a:pt x="13569" y="11650"/>
                </a:cubicBezTo>
                <a:cubicBezTo>
                  <a:pt x="13514" y="11712"/>
                  <a:pt x="13419" y="11712"/>
                  <a:pt x="13356" y="11650"/>
                </a:cubicBezTo>
                <a:cubicBezTo>
                  <a:pt x="12916" y="11209"/>
                  <a:pt x="12916" y="11209"/>
                  <a:pt x="12916" y="11209"/>
                </a:cubicBezTo>
                <a:cubicBezTo>
                  <a:pt x="12774" y="11115"/>
                  <a:pt x="12774" y="11115"/>
                  <a:pt x="12774" y="11115"/>
                </a:cubicBezTo>
                <a:cubicBezTo>
                  <a:pt x="12641" y="11201"/>
                  <a:pt x="12641" y="11201"/>
                  <a:pt x="12641" y="11201"/>
                </a:cubicBezTo>
                <a:cubicBezTo>
                  <a:pt x="12601" y="11225"/>
                  <a:pt x="12570" y="11240"/>
                  <a:pt x="12538" y="11264"/>
                </a:cubicBezTo>
                <a:cubicBezTo>
                  <a:pt x="12295" y="11398"/>
                  <a:pt x="12035" y="11508"/>
                  <a:pt x="11775" y="11579"/>
                </a:cubicBezTo>
                <a:cubicBezTo>
                  <a:pt x="11736" y="11587"/>
                  <a:pt x="11697" y="11594"/>
                  <a:pt x="11626" y="11618"/>
                </a:cubicBezTo>
                <a:cubicBezTo>
                  <a:pt x="11469" y="11650"/>
                  <a:pt x="11469" y="11650"/>
                  <a:pt x="11469" y="11650"/>
                </a:cubicBezTo>
                <a:cubicBezTo>
                  <a:pt x="11469" y="12436"/>
                  <a:pt x="11469" y="12436"/>
                  <a:pt x="11469" y="12436"/>
                </a:cubicBezTo>
                <a:cubicBezTo>
                  <a:pt x="11469" y="12515"/>
                  <a:pt x="11398" y="12586"/>
                  <a:pt x="11319" y="12586"/>
                </a:cubicBezTo>
                <a:cubicBezTo>
                  <a:pt x="10289" y="12586"/>
                  <a:pt x="10289" y="12586"/>
                  <a:pt x="10289" y="12586"/>
                </a:cubicBezTo>
                <a:cubicBezTo>
                  <a:pt x="10202" y="12586"/>
                  <a:pt x="10131" y="12515"/>
                  <a:pt x="10131" y="12436"/>
                </a:cubicBezTo>
                <a:cubicBezTo>
                  <a:pt x="10131" y="11815"/>
                  <a:pt x="10131" y="11815"/>
                  <a:pt x="10131" y="11815"/>
                </a:cubicBezTo>
                <a:cubicBezTo>
                  <a:pt x="10100" y="11642"/>
                  <a:pt x="10100" y="11642"/>
                  <a:pt x="10100" y="11642"/>
                </a:cubicBezTo>
                <a:cubicBezTo>
                  <a:pt x="9943" y="11610"/>
                  <a:pt x="9943" y="11610"/>
                  <a:pt x="9943" y="11610"/>
                </a:cubicBezTo>
                <a:cubicBezTo>
                  <a:pt x="9911" y="11594"/>
                  <a:pt x="9872" y="11587"/>
                  <a:pt x="9825" y="11579"/>
                </a:cubicBezTo>
                <a:cubicBezTo>
                  <a:pt x="9565" y="11508"/>
                  <a:pt x="9305" y="11398"/>
                  <a:pt x="9062" y="11264"/>
                </a:cubicBezTo>
                <a:cubicBezTo>
                  <a:pt x="9030" y="11240"/>
                  <a:pt x="8999" y="11225"/>
                  <a:pt x="8928" y="11185"/>
                </a:cubicBezTo>
                <a:cubicBezTo>
                  <a:pt x="8794" y="11099"/>
                  <a:pt x="8794" y="11099"/>
                  <a:pt x="8794" y="11099"/>
                </a:cubicBezTo>
                <a:cubicBezTo>
                  <a:pt x="8244" y="11650"/>
                  <a:pt x="8244" y="11650"/>
                  <a:pt x="8244" y="11650"/>
                </a:cubicBezTo>
                <a:cubicBezTo>
                  <a:pt x="8188" y="11705"/>
                  <a:pt x="8086" y="11705"/>
                  <a:pt x="8031" y="11650"/>
                </a:cubicBezTo>
                <a:cubicBezTo>
                  <a:pt x="7300" y="10918"/>
                  <a:pt x="7300" y="10918"/>
                  <a:pt x="7300" y="10918"/>
                </a:cubicBezTo>
                <a:cubicBezTo>
                  <a:pt x="7268" y="10894"/>
                  <a:pt x="7252" y="10855"/>
                  <a:pt x="7252" y="10816"/>
                </a:cubicBezTo>
                <a:cubicBezTo>
                  <a:pt x="7252" y="10776"/>
                  <a:pt x="7268" y="10737"/>
                  <a:pt x="7300" y="10706"/>
                </a:cubicBezTo>
                <a:cubicBezTo>
                  <a:pt x="7740" y="10265"/>
                  <a:pt x="7740" y="10265"/>
                  <a:pt x="7740" y="10265"/>
                </a:cubicBezTo>
                <a:cubicBezTo>
                  <a:pt x="7835" y="10124"/>
                  <a:pt x="7835" y="10124"/>
                  <a:pt x="7835" y="10124"/>
                </a:cubicBezTo>
                <a:cubicBezTo>
                  <a:pt x="7748" y="9982"/>
                  <a:pt x="7748" y="9982"/>
                  <a:pt x="7748" y="9982"/>
                </a:cubicBezTo>
                <a:cubicBezTo>
                  <a:pt x="7724" y="9950"/>
                  <a:pt x="7709" y="9919"/>
                  <a:pt x="7685" y="9888"/>
                </a:cubicBezTo>
                <a:cubicBezTo>
                  <a:pt x="7551" y="9636"/>
                  <a:pt x="7441" y="9384"/>
                  <a:pt x="7370" y="9125"/>
                </a:cubicBezTo>
                <a:cubicBezTo>
                  <a:pt x="7363" y="9085"/>
                  <a:pt x="7355" y="9046"/>
                  <a:pt x="7339" y="8975"/>
                </a:cubicBezTo>
                <a:cubicBezTo>
                  <a:pt x="7300" y="8818"/>
                  <a:pt x="7300" y="8818"/>
                  <a:pt x="7300" y="8818"/>
                </a:cubicBezTo>
                <a:cubicBezTo>
                  <a:pt x="6521" y="8818"/>
                  <a:pt x="6521" y="8818"/>
                  <a:pt x="6521" y="8818"/>
                </a:cubicBezTo>
                <a:cubicBezTo>
                  <a:pt x="6434" y="8818"/>
                  <a:pt x="6364" y="8747"/>
                  <a:pt x="6364" y="8668"/>
                </a:cubicBezTo>
                <a:cubicBezTo>
                  <a:pt x="6364" y="7638"/>
                  <a:pt x="6364" y="7638"/>
                  <a:pt x="6364" y="7638"/>
                </a:cubicBezTo>
                <a:cubicBezTo>
                  <a:pt x="6364" y="7551"/>
                  <a:pt x="6434" y="7481"/>
                  <a:pt x="6521" y="7481"/>
                </a:cubicBezTo>
                <a:cubicBezTo>
                  <a:pt x="7142" y="7481"/>
                  <a:pt x="7142" y="7481"/>
                  <a:pt x="7142" y="7481"/>
                </a:cubicBezTo>
                <a:cubicBezTo>
                  <a:pt x="7308" y="7449"/>
                  <a:pt x="7308" y="7449"/>
                  <a:pt x="7308" y="7449"/>
                </a:cubicBezTo>
                <a:cubicBezTo>
                  <a:pt x="7347" y="7292"/>
                  <a:pt x="7347" y="7292"/>
                  <a:pt x="7347" y="7292"/>
                </a:cubicBezTo>
                <a:cubicBezTo>
                  <a:pt x="7355" y="7252"/>
                  <a:pt x="7363" y="7213"/>
                  <a:pt x="7378" y="7174"/>
                </a:cubicBezTo>
                <a:cubicBezTo>
                  <a:pt x="7441" y="6914"/>
                  <a:pt x="7551" y="6662"/>
                  <a:pt x="7685" y="6411"/>
                </a:cubicBezTo>
                <a:cubicBezTo>
                  <a:pt x="7709" y="6379"/>
                  <a:pt x="7724" y="6348"/>
                  <a:pt x="7772" y="6277"/>
                </a:cubicBezTo>
                <a:cubicBezTo>
                  <a:pt x="7850" y="6143"/>
                  <a:pt x="7850" y="6143"/>
                  <a:pt x="7850" y="6143"/>
                </a:cubicBezTo>
                <a:cubicBezTo>
                  <a:pt x="7300" y="5593"/>
                  <a:pt x="7300" y="5593"/>
                  <a:pt x="7300" y="5593"/>
                </a:cubicBezTo>
                <a:cubicBezTo>
                  <a:pt x="7268" y="5561"/>
                  <a:pt x="7252" y="5522"/>
                  <a:pt x="7252" y="5483"/>
                </a:cubicBezTo>
                <a:cubicBezTo>
                  <a:pt x="7252" y="5443"/>
                  <a:pt x="7268" y="5404"/>
                  <a:pt x="7300" y="5380"/>
                </a:cubicBezTo>
                <a:cubicBezTo>
                  <a:pt x="8031" y="4649"/>
                  <a:pt x="8031" y="4649"/>
                  <a:pt x="8031" y="4649"/>
                </a:cubicBezTo>
                <a:cubicBezTo>
                  <a:pt x="8086" y="4594"/>
                  <a:pt x="8188" y="4594"/>
                  <a:pt x="8244" y="4649"/>
                </a:cubicBezTo>
                <a:cubicBezTo>
                  <a:pt x="8684" y="5089"/>
                  <a:pt x="8684" y="5089"/>
                  <a:pt x="8684" y="5089"/>
                </a:cubicBezTo>
                <a:cubicBezTo>
                  <a:pt x="8826" y="5184"/>
                  <a:pt x="8826" y="5184"/>
                  <a:pt x="8826" y="5184"/>
                </a:cubicBezTo>
                <a:cubicBezTo>
                  <a:pt x="8967" y="5097"/>
                  <a:pt x="8967" y="5097"/>
                  <a:pt x="8967" y="5097"/>
                </a:cubicBezTo>
                <a:cubicBezTo>
                  <a:pt x="8999" y="5074"/>
                  <a:pt x="9030" y="5058"/>
                  <a:pt x="9062" y="5034"/>
                </a:cubicBezTo>
                <a:cubicBezTo>
                  <a:pt x="9305" y="4901"/>
                  <a:pt x="9565" y="4798"/>
                  <a:pt x="9832" y="4720"/>
                </a:cubicBezTo>
                <a:cubicBezTo>
                  <a:pt x="9872" y="4712"/>
                  <a:pt x="9911" y="4704"/>
                  <a:pt x="9982" y="4688"/>
                </a:cubicBezTo>
                <a:cubicBezTo>
                  <a:pt x="10131" y="4649"/>
                  <a:pt x="10131" y="4649"/>
                  <a:pt x="10131" y="4649"/>
                </a:cubicBezTo>
                <a:cubicBezTo>
                  <a:pt x="10131" y="3870"/>
                  <a:pt x="10131" y="3870"/>
                  <a:pt x="10131" y="3870"/>
                </a:cubicBezTo>
                <a:cubicBezTo>
                  <a:pt x="10131" y="3784"/>
                  <a:pt x="10202" y="3713"/>
                  <a:pt x="10289" y="3713"/>
                </a:cubicBezTo>
                <a:cubicBezTo>
                  <a:pt x="11319" y="3713"/>
                  <a:pt x="11319" y="3713"/>
                  <a:pt x="11319" y="3713"/>
                </a:cubicBezTo>
                <a:cubicBezTo>
                  <a:pt x="11398" y="3713"/>
                  <a:pt x="11469" y="3784"/>
                  <a:pt x="11469" y="3870"/>
                </a:cubicBezTo>
                <a:cubicBezTo>
                  <a:pt x="11469" y="4491"/>
                  <a:pt x="11469" y="4491"/>
                  <a:pt x="11469" y="4491"/>
                </a:cubicBezTo>
                <a:cubicBezTo>
                  <a:pt x="11500" y="4657"/>
                  <a:pt x="11500" y="4657"/>
                  <a:pt x="11500" y="4657"/>
                </a:cubicBezTo>
                <a:cubicBezTo>
                  <a:pt x="11657" y="4696"/>
                  <a:pt x="11657" y="4696"/>
                  <a:pt x="11657" y="4696"/>
                </a:cubicBezTo>
                <a:cubicBezTo>
                  <a:pt x="11697" y="4704"/>
                  <a:pt x="11736" y="4712"/>
                  <a:pt x="11775" y="4720"/>
                </a:cubicBezTo>
                <a:cubicBezTo>
                  <a:pt x="12035" y="4790"/>
                  <a:pt x="12295" y="4901"/>
                  <a:pt x="12538" y="5034"/>
                </a:cubicBezTo>
                <a:cubicBezTo>
                  <a:pt x="12570" y="5058"/>
                  <a:pt x="12601" y="5074"/>
                  <a:pt x="12672" y="5113"/>
                </a:cubicBezTo>
                <a:cubicBezTo>
                  <a:pt x="12806" y="5199"/>
                  <a:pt x="12806" y="5199"/>
                  <a:pt x="12806" y="5199"/>
                </a:cubicBezTo>
                <a:cubicBezTo>
                  <a:pt x="13356" y="4649"/>
                  <a:pt x="13356" y="4649"/>
                  <a:pt x="13356" y="4649"/>
                </a:cubicBezTo>
                <a:cubicBezTo>
                  <a:pt x="13419" y="4594"/>
                  <a:pt x="13514" y="4594"/>
                  <a:pt x="13569" y="4649"/>
                </a:cubicBezTo>
                <a:cubicBezTo>
                  <a:pt x="14300" y="5380"/>
                  <a:pt x="14300" y="5380"/>
                  <a:pt x="14300" y="5380"/>
                </a:cubicBezTo>
                <a:cubicBezTo>
                  <a:pt x="14332" y="5404"/>
                  <a:pt x="14348" y="5443"/>
                  <a:pt x="14348" y="5483"/>
                </a:cubicBezTo>
                <a:cubicBezTo>
                  <a:pt x="14348" y="5530"/>
                  <a:pt x="14332" y="5561"/>
                  <a:pt x="14300" y="5593"/>
                </a:cubicBezTo>
                <a:cubicBezTo>
                  <a:pt x="13868" y="6033"/>
                  <a:pt x="13868" y="6033"/>
                  <a:pt x="13868" y="6033"/>
                </a:cubicBezTo>
                <a:cubicBezTo>
                  <a:pt x="13773" y="6175"/>
                  <a:pt x="13773" y="6175"/>
                  <a:pt x="13773" y="6175"/>
                </a:cubicBezTo>
                <a:cubicBezTo>
                  <a:pt x="13852" y="6316"/>
                  <a:pt x="13852" y="6316"/>
                  <a:pt x="13852" y="6316"/>
                </a:cubicBezTo>
                <a:cubicBezTo>
                  <a:pt x="13876" y="6348"/>
                  <a:pt x="13899" y="6379"/>
                  <a:pt x="13915" y="6411"/>
                </a:cubicBezTo>
                <a:cubicBezTo>
                  <a:pt x="14049" y="6655"/>
                  <a:pt x="14159" y="6914"/>
                  <a:pt x="14230" y="7182"/>
                </a:cubicBezTo>
                <a:cubicBezTo>
                  <a:pt x="14237" y="7213"/>
                  <a:pt x="14253" y="7252"/>
                  <a:pt x="14269" y="7331"/>
                </a:cubicBezTo>
                <a:cubicBezTo>
                  <a:pt x="14300" y="7481"/>
                  <a:pt x="14300" y="7481"/>
                  <a:pt x="14300" y="7481"/>
                </a:cubicBezTo>
                <a:cubicBezTo>
                  <a:pt x="15087" y="7481"/>
                  <a:pt x="15087" y="7481"/>
                  <a:pt x="15087" y="7481"/>
                </a:cubicBezTo>
                <a:cubicBezTo>
                  <a:pt x="15166" y="7481"/>
                  <a:pt x="15236" y="7551"/>
                  <a:pt x="15236" y="7638"/>
                </a:cubicBezTo>
                <a:lnTo>
                  <a:pt x="15236" y="8668"/>
                </a:lnTo>
                <a:close/>
              </a:path>
            </a:pathLst>
          </a:custGeom>
          <a:solidFill>
            <a:srgbClr val="050A19"/>
          </a:solidFill>
          <a:ln w="12700">
            <a:miter lim="400000"/>
          </a:ln>
        </p:spPr>
        <p:txBody>
          <a:bodyPr lIns="45719" rIns="45719"/>
          <a:lstStyle/>
          <a:p>
            <a:pPr>
              <a:defRPr>
                <a:solidFill>
                  <a:srgbClr val="999999"/>
                </a:solidFill>
                <a:latin typeface="Calibri" panose="020F0502020204030204"/>
                <a:ea typeface="Calibri" panose="020F0502020204030204"/>
                <a:cs typeface="Calibri" panose="020F0502020204030204"/>
                <a:sym typeface="Calibri" panose="020F0502020204030204"/>
              </a:defRPr>
            </a:pPr>
          </a:p>
        </p:txBody>
      </p:sp>
      <p:sp>
        <p:nvSpPr>
          <p:cNvPr id="2" name="标题 1"/>
          <p:cNvSpPr txBox="1"/>
          <p:nvPr>
            <p:custDataLst>
              <p:tags r:id="rId14"/>
            </p:custDataLst>
          </p:nvPr>
        </p:nvSpPr>
        <p:spPr>
          <a:xfrm>
            <a:off x="1889125" y="8350885"/>
            <a:ext cx="6049645" cy="3752215"/>
          </a:xfrm>
          <a:prstGeom prst="rect">
            <a:avLst/>
          </a:prstGeom>
          <a:noFill/>
          <a:ln cap="sq">
            <a:noFill/>
          </a:ln>
        </p:spPr>
        <p:txBody>
          <a:bodyPr vert="horz" wrap="square" lIns="91440" tIns="45720" rIns="91440" bIns="45720" rtlCol="0" anchor="t"/>
          <a:p>
            <a:pPr algn="ctr">
              <a:lnSpc>
                <a:spcPct val="140000"/>
              </a:lnSpc>
            </a:pPr>
            <a:r>
              <a:rPr kumimoji="1" lang="en-US" altLang="zh-CN" sz="3200">
                <a:ln w="12700">
                  <a:noFill/>
                </a:ln>
                <a:solidFill>
                  <a:srgbClr val="000000">
                    <a:alpha val="100000"/>
                  </a:srgbClr>
                </a:solidFill>
                <a:latin typeface="Source Han Sans"/>
                <a:ea typeface="Source Han Sans"/>
                <a:cs typeface="Source Han Sans"/>
              </a:rPr>
              <a:t>QA监控任务调度频率高，易导致任务阻塞，影响其他任务执行。
</a:t>
            </a:r>
            <a:endParaRPr kumimoji="1" lang="en-US" altLang="zh-CN" sz="3200">
              <a:ln w="12700">
                <a:noFill/>
              </a:ln>
              <a:solidFill>
                <a:srgbClr val="000000">
                  <a:alpha val="100000"/>
                </a:srgbClr>
              </a:solidFill>
              <a:latin typeface="Source Han Sans"/>
              <a:ea typeface="Source Han Sans"/>
              <a:cs typeface="Source Han Sans"/>
            </a:endParaRPr>
          </a:p>
          <a:p>
            <a:pPr algn="ctr">
              <a:lnSpc>
                <a:spcPct val="140000"/>
              </a:lnSpc>
            </a:pPr>
            <a:r>
              <a:rPr kumimoji="1" lang="en-US" altLang="zh-CN" sz="3200">
                <a:ln w="12700">
                  <a:noFill/>
                </a:ln>
                <a:solidFill>
                  <a:srgbClr val="000000">
                    <a:alpha val="100000"/>
                  </a:srgbClr>
                </a:solidFill>
                <a:latin typeface="Source Han Sans"/>
                <a:ea typeface="Source Han Sans"/>
                <a:cs typeface="Source Han Sans"/>
              </a:rPr>
              <a:t>凌晨T+1任务资源需求大，易引发worker节点OOM，影响任务稳定性。</a:t>
            </a:r>
            <a:endParaRPr kumimoji="1" lang="zh-CN" altLang="en-US" sz="3200"/>
          </a:p>
        </p:txBody>
      </p:sp>
      <p:sp>
        <p:nvSpPr>
          <p:cNvPr id="5" name="标题 1"/>
          <p:cNvSpPr txBox="1"/>
          <p:nvPr>
            <p:custDataLst>
              <p:tags r:id="rId15"/>
            </p:custDataLst>
          </p:nvPr>
        </p:nvSpPr>
        <p:spPr>
          <a:xfrm>
            <a:off x="8901430" y="8323580"/>
            <a:ext cx="6443345" cy="3131820"/>
          </a:xfrm>
          <a:prstGeom prst="rect">
            <a:avLst/>
          </a:prstGeom>
          <a:noFill/>
          <a:ln cap="sq">
            <a:noFill/>
          </a:ln>
        </p:spPr>
        <p:txBody>
          <a:bodyPr vert="horz" wrap="square" lIns="91440" tIns="45720" rIns="91440" bIns="45720" rtlCol="0" anchor="t"/>
          <a:p>
            <a:pPr algn="ctr">
              <a:lnSpc>
                <a:spcPct val="140000"/>
              </a:lnSpc>
            </a:pPr>
            <a:r>
              <a:rPr kumimoji="1" lang="en-US" altLang="zh-CN" sz="3200">
                <a:ln w="12700">
                  <a:noFill/>
                </a:ln>
                <a:solidFill>
                  <a:srgbClr val="000000">
                    <a:alpha val="100000"/>
                  </a:srgbClr>
                </a:solidFill>
                <a:latin typeface="Source Han Sans"/>
                <a:ea typeface="Source Han Sans"/>
                <a:cs typeface="Source Han Sans"/>
                <a:sym typeface="+mn-ea"/>
              </a:rPr>
              <a:t>进行worker group划分，将不同优先级与重要度任务隔离开。
避免任务卡死与资源抢占，保障任务稳定执行。</a:t>
            </a:r>
            <a:endParaRPr kumimoji="1" lang="zh-CN" altLang="en-US" sz="3200"/>
          </a:p>
        </p:txBody>
      </p:sp>
      <p:sp>
        <p:nvSpPr>
          <p:cNvPr id="6" name="文本框 5"/>
          <p:cNvSpPr txBox="1"/>
          <p:nvPr/>
        </p:nvSpPr>
        <p:spPr>
          <a:xfrm>
            <a:off x="16166465" y="8427085"/>
            <a:ext cx="6325870" cy="2848610"/>
          </a:xfrm>
          <a:prstGeom prst="rect">
            <a:avLst/>
          </a:prstGeom>
          <a:noFill/>
        </p:spPr>
        <p:txBody>
          <a:bodyPr wrap="square" rtlCol="0" anchor="t">
            <a:spAutoFit/>
          </a:bodyPr>
          <a:p>
            <a:pPr algn="ctr">
              <a:lnSpc>
                <a:spcPct val="140000"/>
              </a:lnSpc>
            </a:pPr>
            <a:r>
              <a:rPr kumimoji="1" lang="en-US" altLang="zh-CN" sz="3200">
                <a:ln w="12700">
                  <a:noFill/>
                </a:ln>
                <a:solidFill>
                  <a:srgbClr val="000000">
                    <a:alpha val="100000"/>
                  </a:srgbClr>
                </a:solidFill>
                <a:latin typeface="Source Han Sans"/>
                <a:ea typeface="Source Han Sans"/>
                <a:cs typeface="Source Han Sans"/>
                <a:sym typeface="+mn-ea"/>
              </a:rPr>
              <a:t>提升任务执行稳定性与可靠性，降低运维风险。
优化资源分配，提升平台整体资源利用率与性能。</a:t>
            </a:r>
            <a:endParaRPr kumimoji="1" lang="en-US" altLang="zh-CN" sz="3200">
              <a:ln w="12700">
                <a:noFill/>
              </a:ln>
              <a:solidFill>
                <a:srgbClr val="000000">
                  <a:alpha val="100000"/>
                </a:srgbClr>
              </a:solidFill>
              <a:latin typeface="Source Han Sans"/>
              <a:ea typeface="Source Han Sans"/>
              <a:cs typeface="Source Han Sans"/>
              <a:sym typeface="+mn-ea"/>
            </a:endParaRPr>
          </a:p>
        </p:txBody>
      </p:sp>
      <p:sp>
        <p:nvSpPr>
          <p:cNvPr id="7" name="标题 1"/>
          <p:cNvSpPr txBox="1"/>
          <p:nvPr>
            <p:custDataLst>
              <p:tags r:id="rId16"/>
            </p:custDataLst>
          </p:nvPr>
        </p:nvSpPr>
        <p:spPr>
          <a:xfrm>
            <a:off x="2850515" y="2232660"/>
            <a:ext cx="17527905" cy="1661795"/>
          </a:xfrm>
          <a:prstGeom prst="rect">
            <a:avLst/>
          </a:prstGeom>
          <a:noFill/>
          <a:ln>
            <a:noFill/>
          </a:ln>
        </p:spPr>
        <p:txBody>
          <a:bodyPr vert="horz" wrap="square" lIns="0" tIns="0" rIns="0" bIns="0" rtlCol="0" anchor="t"/>
          <a:p>
            <a:pPr algn="l">
              <a:lnSpc>
                <a:spcPct val="150000"/>
              </a:lnSpc>
            </a:pPr>
            <a:r>
              <a:rPr kumimoji="1" lang="zh-CN" altLang="en-US" sz="3400">
                <a:latin typeface="Source Han Sans" charset="0"/>
                <a:ea typeface="Source Han Sans" charset="0"/>
                <a:cs typeface="Source Han Sans" charset="0"/>
              </a:rPr>
              <a:t>通过</a:t>
            </a:r>
            <a:r>
              <a:rPr kumimoji="1" lang="en-US" altLang="zh-CN" sz="3400">
                <a:latin typeface="Source Han Sans" charset="0"/>
                <a:cs typeface="Source Han Sans" charset="0"/>
              </a:rPr>
              <a:t>Worker group</a:t>
            </a:r>
            <a:r>
              <a:rPr kumimoji="1" lang="zh-CN" altLang="en-US" sz="3400">
                <a:latin typeface="Source Han Sans" charset="0"/>
                <a:ea typeface="Source Han Sans" charset="0"/>
                <a:cs typeface="Source Han Sans" charset="0"/>
              </a:rPr>
              <a:t>隔离，隔离了实时监控等高频率调度任务对其他任务的影响，保障了核心</a:t>
            </a:r>
            <a:r>
              <a:rPr kumimoji="1" lang="en-US" altLang="zh-CN" sz="3400">
                <a:latin typeface="Source Han Sans" charset="0"/>
                <a:cs typeface="Source Han Sans" charset="0"/>
              </a:rPr>
              <a:t>OKR</a:t>
            </a:r>
            <a:r>
              <a:rPr kumimoji="1" lang="zh-CN" altLang="en-US" sz="3400">
                <a:latin typeface="Source Han Sans" charset="0"/>
                <a:ea typeface="Source Han Sans" charset="0"/>
                <a:cs typeface="Source Han Sans" charset="0"/>
              </a:rPr>
              <a:t>相关调度的稳定执行，</a:t>
            </a:r>
            <a:r>
              <a:rPr kumimoji="1" lang="zh-CN" altLang="en-US" sz="3400">
                <a:latin typeface="Source Han Sans" charset="0"/>
                <a:ea typeface="Source Han Sans" charset="0"/>
                <a:cs typeface="Source Han Sans" charset="0"/>
                <a:sym typeface="+mn-ea"/>
              </a:rPr>
              <a:t>提升了整体任务执行的稳定性与可靠性。</a:t>
            </a:r>
            <a:endParaRPr kumimoji="1" lang="en-US" altLang="zh-CN" sz="3400">
              <a:latin typeface="Source Han Sans" charset="0"/>
              <a:ea typeface="Source Han Sans" charset="0"/>
              <a:cs typeface="Source Han Sans"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custDataLst>
              <p:tags r:id="rId1"/>
            </p:custDataLst>
          </p:nvPr>
        </p:nvSpPr>
        <p:spPr>
          <a:xfrm>
            <a:off x="2998470" y="2230120"/>
            <a:ext cx="18809335" cy="228981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pic>
        <p:nvPicPr>
          <p:cNvPr id="501" name="image 501"/>
          <p:cNvPicPr>
            <a:picLocks noChangeAspect="1"/>
          </p:cNvPicPr>
          <p:nvPr/>
        </p:nvPicPr>
        <p:blipFill>
          <a:blip r:embed="rId2"/>
          <a:srcRect/>
          <a:stretch>
            <a:fillRect/>
          </a:stretch>
        </p:blipFill>
        <p:spPr>
          <a:xfrm rot="-5400000">
            <a:off x="633730" y="1112520"/>
            <a:ext cx="828040" cy="304800"/>
          </a:xfrm>
          <a:prstGeom prst="rect">
            <a:avLst/>
          </a:prstGeom>
        </p:spPr>
      </p:pic>
      <p:sp>
        <p:nvSpPr>
          <p:cNvPr id="38" name="Object 502"/>
          <p:cNvSpPr txBox="1"/>
          <p:nvPr/>
        </p:nvSpPr>
        <p:spPr>
          <a:xfrm>
            <a:off x="1346200" y="760095"/>
            <a:ext cx="9469755" cy="978535"/>
          </a:xfrm>
          <a:prstGeom prst="rect">
            <a:avLst/>
          </a:prstGeom>
        </p:spPr>
        <p:txBody>
          <a:bodyPr vert="horz" rtlCol="0" anchor="t" anchorCtr="0">
            <a:noAutofit/>
          </a:bodyPr>
          <a:lstStyle/>
          <a:p>
            <a:pPr fontAlgn="auto">
              <a:lnSpc>
                <a:spcPct val="10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worker group隔离实践</a:t>
            </a:r>
            <a:endParaRPr lang="zh-CN" sz="4800" b="1" i="0" spc="256" dirty="0">
              <a:solidFill>
                <a:srgbClr val="333333"/>
              </a:solidFill>
              <a:latin typeface="微软雅黑" panose="020B0503020204020204" charset="-122"/>
              <a:ea typeface="微软雅黑" panose="020B0503020204020204" charset="-122"/>
            </a:endParaRPr>
          </a:p>
        </p:txBody>
      </p:sp>
      <p:pic>
        <p:nvPicPr>
          <p:cNvPr id="49" name="图片 48" descr="DS分享ppt4.drawio"/>
          <p:cNvPicPr>
            <a:picLocks noChangeAspect="1"/>
          </p:cNvPicPr>
          <p:nvPr/>
        </p:nvPicPr>
        <p:blipFill>
          <a:blip r:embed="rId3"/>
          <a:stretch>
            <a:fillRect/>
          </a:stretch>
        </p:blipFill>
        <p:spPr>
          <a:xfrm>
            <a:off x="4229100" y="5297805"/>
            <a:ext cx="12236450" cy="8220075"/>
          </a:xfrm>
          <a:prstGeom prst="rect">
            <a:avLst/>
          </a:prstGeom>
        </p:spPr>
      </p:pic>
      <p:sp>
        <p:nvSpPr>
          <p:cNvPr id="50" name="标题 1"/>
          <p:cNvSpPr txBox="1"/>
          <p:nvPr>
            <p:custDataLst>
              <p:tags r:id="rId4"/>
            </p:custDataLst>
          </p:nvPr>
        </p:nvSpPr>
        <p:spPr>
          <a:xfrm>
            <a:off x="3367405" y="2230120"/>
            <a:ext cx="17640935" cy="2331085"/>
          </a:xfrm>
          <a:prstGeom prst="rect">
            <a:avLst/>
          </a:prstGeom>
          <a:noFill/>
          <a:ln>
            <a:noFill/>
          </a:ln>
        </p:spPr>
        <p:txBody>
          <a:bodyPr vert="horz" wrap="square" lIns="0" tIns="0" rIns="0" bIns="0" rtlCol="0" anchor="t"/>
          <a:p>
            <a:pPr algn="l">
              <a:lnSpc>
                <a:spcPct val="150000"/>
              </a:lnSpc>
            </a:pPr>
            <a:r>
              <a:rPr kumimoji="1" lang="zh-CN" altLang="en-US" sz="3200">
                <a:latin typeface="Source Han Sans" charset="0"/>
                <a:ea typeface="Source Han Sans" charset="0"/>
              </a:rPr>
              <a:t>在平台创建不同的</a:t>
            </a:r>
            <a:r>
              <a:rPr kumimoji="1" lang="en-US" altLang="zh-CN" sz="3200">
                <a:latin typeface="Source Han Sans" charset="0"/>
                <a:cs typeface="Source Han Sans" charset="0"/>
              </a:rPr>
              <a:t>Worker</a:t>
            </a:r>
            <a:r>
              <a:rPr kumimoji="1" lang="zh-CN" altLang="en-US" sz="3200">
                <a:latin typeface="Source Han Sans" charset="0"/>
                <a:cs typeface="Source Han Sans" charset="0"/>
              </a:rPr>
              <a:t>分组包含不同的</a:t>
            </a:r>
            <a:r>
              <a:rPr kumimoji="1" lang="en-US" altLang="zh-CN" sz="3200">
                <a:latin typeface="Source Han Sans" charset="0"/>
                <a:cs typeface="Source Han Sans" charset="0"/>
              </a:rPr>
              <a:t>Worker</a:t>
            </a:r>
            <a:r>
              <a:rPr kumimoji="1" lang="zh-CN" altLang="en-US" sz="3200">
                <a:latin typeface="Source Han Sans" charset="0"/>
                <a:cs typeface="Source Han Sans" charset="0"/>
              </a:rPr>
              <a:t>节点。</a:t>
            </a:r>
            <a:r>
              <a:rPr kumimoji="1" lang="zh-CN" altLang="en-US" sz="3200">
                <a:latin typeface="Source Han Sans" charset="0"/>
                <a:ea typeface="Source Han Sans" charset="0"/>
                <a:cs typeface="Source Han Sans" charset="0"/>
              </a:rPr>
              <a:t>我们定义了</a:t>
            </a:r>
            <a:r>
              <a:rPr kumimoji="1" lang="en-US" altLang="zh-CN" sz="3200">
                <a:latin typeface="Source Han Sans" charset="0"/>
                <a:cs typeface="Source Han Sans" charset="0"/>
              </a:rPr>
              <a:t>Default</a:t>
            </a:r>
            <a:r>
              <a:rPr kumimoji="1" lang="zh-CN" altLang="en-US" sz="3200">
                <a:latin typeface="Source Han Sans" charset="0"/>
                <a:cs typeface="Source Han Sans" charset="0"/>
              </a:rPr>
              <a:t>、</a:t>
            </a:r>
            <a:r>
              <a:rPr kumimoji="1" lang="en-US" altLang="zh-CN" sz="3200">
                <a:latin typeface="Source Han Sans" charset="0"/>
                <a:cs typeface="Source Han Sans" charset="0"/>
              </a:rPr>
              <a:t>AI、</a:t>
            </a:r>
            <a:r>
              <a:rPr kumimoji="1" lang="zh-CN" altLang="en-US" sz="3200">
                <a:latin typeface="Source Han Sans" charset="0"/>
                <a:cs typeface="Source Han Sans" charset="0"/>
              </a:rPr>
              <a:t>监控、</a:t>
            </a:r>
            <a:r>
              <a:rPr kumimoji="1" lang="en-US" altLang="zh-CN" sz="3200">
                <a:latin typeface="Source Han Sans" charset="0"/>
                <a:cs typeface="Source Han Sans" charset="0"/>
              </a:rPr>
              <a:t>Hadoop</a:t>
            </a:r>
            <a:r>
              <a:rPr kumimoji="1" lang="zh-CN" altLang="en-US" sz="3200">
                <a:latin typeface="Source Han Sans" charset="0"/>
                <a:cs typeface="Source Han Sans" charset="0"/>
              </a:rPr>
              <a:t>、</a:t>
            </a:r>
            <a:r>
              <a:rPr kumimoji="1" lang="zh-CN" altLang="en-US" sz="3200">
                <a:latin typeface="Source Han Sans" charset="0"/>
                <a:ea typeface="Source Han Sans" charset="0"/>
                <a:cs typeface="Source Han Sans" charset="0"/>
              </a:rPr>
              <a:t>大资源任务等多个分组</a:t>
            </a:r>
            <a:r>
              <a:rPr kumimoji="1" lang="zh-CN" altLang="en-US" sz="3200">
                <a:latin typeface="Source Han Sans" charset="0"/>
                <a:cs typeface="Source Han Sans" charset="0"/>
              </a:rPr>
              <a:t>，</a:t>
            </a:r>
            <a:r>
              <a:rPr kumimoji="1" lang="zh-CN" altLang="en-US" sz="3200">
                <a:latin typeface="Source Han Sans" charset="0"/>
                <a:ea typeface="Source Han Sans" charset="0"/>
                <a:cs typeface="Source Han Sans" charset="0"/>
              </a:rPr>
              <a:t>实现将某些不同场景的调度任务隔离开</a:t>
            </a:r>
            <a:r>
              <a:rPr kumimoji="1" lang="zh-CN" altLang="en-US" sz="3200">
                <a:latin typeface="Source Han Sans" charset="0"/>
                <a:cs typeface="Source Han Sans" charset="0"/>
              </a:rPr>
              <a:t>，</a:t>
            </a:r>
            <a:r>
              <a:rPr kumimoji="1" lang="zh-CN" altLang="en-US" sz="3200">
                <a:latin typeface="Source Han Sans" charset="0"/>
                <a:ea typeface="Source Han Sans" charset="0"/>
                <a:cs typeface="Source Han Sans" charset="0"/>
              </a:rPr>
              <a:t>保障核心</a:t>
            </a:r>
            <a:r>
              <a:rPr kumimoji="1" lang="en-US" altLang="zh-CN" sz="3200">
                <a:latin typeface="Source Han Sans" charset="0"/>
                <a:cs typeface="Source Han Sans" charset="0"/>
              </a:rPr>
              <a:t>OKR</a:t>
            </a:r>
            <a:r>
              <a:rPr kumimoji="1" lang="zh-CN" altLang="en-US" sz="3200">
                <a:latin typeface="Source Han Sans" charset="0"/>
                <a:ea typeface="Source Han Sans" charset="0"/>
                <a:cs typeface="Source Han Sans" charset="0"/>
              </a:rPr>
              <a:t>调度任务的稳定</a:t>
            </a:r>
            <a:r>
              <a:rPr kumimoji="1" lang="zh-CN" altLang="en-US" sz="3200">
                <a:latin typeface="Source Han Sans" charset="0"/>
                <a:cs typeface="Source Han Sans" charset="0"/>
              </a:rPr>
              <a:t>，</a:t>
            </a:r>
            <a:r>
              <a:rPr kumimoji="1" lang="zh-CN" altLang="en-US" sz="3200">
                <a:latin typeface="Source Han Sans" charset="0"/>
                <a:ea typeface="Source Han Sans" charset="0"/>
                <a:cs typeface="Source Han Sans" charset="0"/>
              </a:rPr>
              <a:t>以及整个平台调度任务的稳定</a:t>
            </a:r>
            <a:r>
              <a:rPr kumimoji="1" lang="zh-CN" altLang="en-US" sz="3200">
                <a:latin typeface="Source Han Sans" charset="0"/>
                <a:cs typeface="Source Han Sans" charset="0"/>
              </a:rPr>
              <a:t>。</a:t>
            </a:r>
            <a:endParaRPr kumimoji="1" lang="zh-CN" altLang="en-US" sz="3200">
              <a:latin typeface="Source Han Sans" charset="0"/>
              <a:cs typeface="Source Han Sans"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1" name="image 401"/>
          <p:cNvPicPr>
            <a:picLocks noChangeAspect="1"/>
          </p:cNvPicPr>
          <p:nvPr/>
        </p:nvPicPr>
        <p:blipFill>
          <a:blip r:embed="rId1"/>
          <a:srcRect/>
          <a:stretch>
            <a:fillRect/>
          </a:stretch>
        </p:blipFill>
        <p:spPr>
          <a:xfrm>
            <a:off x="1092200" y="0"/>
            <a:ext cx="22542500" cy="13779500"/>
          </a:xfrm>
          <a:prstGeom prst="rect">
            <a:avLst/>
          </a:prstGeom>
        </p:spPr>
      </p:pic>
      <p:pic>
        <p:nvPicPr>
          <p:cNvPr id="402" name="image 402"/>
          <p:cNvPicPr>
            <a:picLocks noChangeAspect="1"/>
          </p:cNvPicPr>
          <p:nvPr/>
        </p:nvPicPr>
        <p:blipFill>
          <a:blip r:embed="rId2"/>
          <a:srcRect/>
          <a:stretch>
            <a:fillRect/>
          </a:stretch>
        </p:blipFill>
        <p:spPr>
          <a:xfrm>
            <a:off x="21894800" y="2476500"/>
            <a:ext cx="1955800" cy="1955800"/>
          </a:xfrm>
          <a:prstGeom prst="rect">
            <a:avLst/>
          </a:prstGeom>
        </p:spPr>
      </p:pic>
      <p:pic>
        <p:nvPicPr>
          <p:cNvPr id="403" name="image 403"/>
          <p:cNvPicPr>
            <a:picLocks noChangeAspect="1"/>
          </p:cNvPicPr>
          <p:nvPr/>
        </p:nvPicPr>
        <p:blipFill>
          <a:blip r:embed="rId3"/>
          <a:srcRect/>
          <a:stretch>
            <a:fillRect/>
          </a:stretch>
        </p:blipFill>
        <p:spPr>
          <a:xfrm>
            <a:off x="920750" y="1332162"/>
            <a:ext cx="22542500" cy="11453958"/>
          </a:xfrm>
          <a:prstGeom prst="rect">
            <a:avLst/>
          </a:prstGeom>
        </p:spPr>
      </p:pic>
      <p:pic>
        <p:nvPicPr>
          <p:cNvPr id="404" name="image 404"/>
          <p:cNvPicPr>
            <a:picLocks noChangeAspect="1"/>
          </p:cNvPicPr>
          <p:nvPr/>
        </p:nvPicPr>
        <p:blipFill>
          <a:blip r:embed="rId4"/>
          <a:srcRect/>
          <a:stretch>
            <a:fillRect/>
          </a:stretch>
        </p:blipFill>
        <p:spPr>
          <a:xfrm>
            <a:off x="1397000" y="10375900"/>
            <a:ext cx="3632200" cy="1905000"/>
          </a:xfrm>
          <a:prstGeom prst="rect">
            <a:avLst/>
          </a:prstGeom>
        </p:spPr>
      </p:pic>
      <p:pic>
        <p:nvPicPr>
          <p:cNvPr id="405" name="image 405"/>
          <p:cNvPicPr>
            <a:picLocks noChangeAspect="1"/>
          </p:cNvPicPr>
          <p:nvPr/>
        </p:nvPicPr>
        <p:blipFill>
          <a:blip r:embed="rId5"/>
          <a:srcRect/>
          <a:stretch>
            <a:fillRect/>
          </a:stretch>
        </p:blipFill>
        <p:spPr>
          <a:xfrm>
            <a:off x="8686800" y="8737600"/>
            <a:ext cx="1003300" cy="241300"/>
          </a:xfrm>
          <a:prstGeom prst="rect">
            <a:avLst/>
          </a:prstGeom>
        </p:spPr>
      </p:pic>
      <p:pic>
        <p:nvPicPr>
          <p:cNvPr id="406" name="image 406"/>
          <p:cNvPicPr>
            <a:picLocks noChangeAspect="1"/>
          </p:cNvPicPr>
          <p:nvPr/>
        </p:nvPicPr>
        <p:blipFill>
          <a:blip r:embed="rId6"/>
          <a:srcRect/>
          <a:stretch>
            <a:fillRect/>
          </a:stretch>
        </p:blipFill>
        <p:spPr>
          <a:xfrm>
            <a:off x="10414000" y="4559300"/>
            <a:ext cx="50800" cy="4597400"/>
          </a:xfrm>
          <a:prstGeom prst="rect">
            <a:avLst/>
          </a:prstGeom>
        </p:spPr>
      </p:pic>
      <p:sp>
        <p:nvSpPr>
          <p:cNvPr id="408" name="Object 408"/>
          <p:cNvSpPr txBox="1"/>
          <p:nvPr/>
        </p:nvSpPr>
        <p:spPr>
          <a:xfrm>
            <a:off x="4147457" y="4103687"/>
            <a:ext cx="5702300" cy="1917700"/>
          </a:xfrm>
          <a:prstGeom prst="rect">
            <a:avLst/>
          </a:prstGeom>
        </p:spPr>
        <p:txBody>
          <a:bodyPr vert="horz" rtlCol="0" anchor="t" anchorCtr="0">
            <a:noAutofit/>
          </a:bodyPr>
          <a:lstStyle/>
          <a:p>
            <a:pPr algn="r">
              <a:lnSpc>
                <a:spcPct val="108000"/>
              </a:lnSpc>
            </a:pPr>
            <a:r>
              <a:rPr lang="zh-CN" sz="11600" b="0" i="0" spc="371" dirty="0">
                <a:solidFill>
                  <a:srgbClr val="333333"/>
                </a:solidFill>
                <a:latin typeface="YouSheBiaoTiHei" panose="00000500000000000000" charset="-122"/>
                <a:ea typeface="YouSheBiaoTiHei" panose="00000500000000000000" charset="-122"/>
              </a:rPr>
              <a:t>0</a:t>
            </a:r>
            <a:r>
              <a:rPr lang="en-US" altLang="zh-CN" sz="11600" b="0" i="0" spc="371" dirty="0">
                <a:solidFill>
                  <a:srgbClr val="333333"/>
                </a:solidFill>
                <a:latin typeface="YouSheBiaoTiHei" panose="00000500000000000000" charset="-122"/>
                <a:ea typeface="YouSheBiaoTiHei" panose="00000500000000000000" charset="-122"/>
              </a:rPr>
              <a:t>5</a:t>
            </a:r>
            <a:endParaRPr lang="en-US" altLang="zh-CN" sz="11600" b="0" i="0" spc="371" dirty="0">
              <a:solidFill>
                <a:srgbClr val="333333"/>
              </a:solidFill>
              <a:latin typeface="YouSheBiaoTiHei" panose="00000500000000000000" charset="-122"/>
              <a:ea typeface="YouSheBiaoTiHei" panose="00000500000000000000" charset="-122"/>
            </a:endParaRPr>
          </a:p>
        </p:txBody>
      </p:sp>
      <p:sp>
        <p:nvSpPr>
          <p:cNvPr id="409" name="Object 409"/>
          <p:cNvSpPr txBox="1"/>
          <p:nvPr/>
        </p:nvSpPr>
        <p:spPr>
          <a:xfrm>
            <a:off x="2173514" y="5664200"/>
            <a:ext cx="7734300" cy="1879600"/>
          </a:xfrm>
          <a:prstGeom prst="rect">
            <a:avLst/>
          </a:prstGeom>
        </p:spPr>
        <p:txBody>
          <a:bodyPr vert="horz" rtlCol="0" anchor="t" anchorCtr="0">
            <a:noAutofit/>
          </a:bodyPr>
          <a:lstStyle/>
          <a:p>
            <a:pPr algn="r">
              <a:lnSpc>
                <a:spcPct val="123000"/>
              </a:lnSpc>
            </a:pPr>
            <a:r>
              <a:rPr kumimoji="1" lang="en-US" altLang="zh-CN" sz="6000">
                <a:ln w="12700">
                  <a:noFill/>
                </a:ln>
                <a:solidFill>
                  <a:schemeClr val="tx1">
                    <a:alpha val="100000"/>
                  </a:schemeClr>
                </a:solidFill>
                <a:latin typeface="Source Han Sans CN Bold"/>
                <a:ea typeface="Source Han Sans CN Bold"/>
                <a:cs typeface="Source Han Sans CN Bold"/>
                <a:sym typeface="+mn-ea"/>
              </a:rPr>
              <a:t>总结与未来展望</a:t>
            </a:r>
            <a:endParaRPr kumimoji="1" lang="zh-CN" altLang="en-US" sz="5000">
              <a:solidFill>
                <a:schemeClr val="tx1"/>
              </a:solidFill>
            </a:endParaRPr>
          </a:p>
          <a:p>
            <a:pPr algn="r">
              <a:lnSpc>
                <a:spcPct val="123000"/>
              </a:lnSpc>
            </a:pPr>
            <a:endParaRPr kumimoji="1" lang="zh-CN" altLang="en-US" sz="5000" dirty="0">
              <a:solidFill>
                <a:schemeClr val="tx1"/>
              </a:solidFill>
              <a:latin typeface="微软雅黑" panose="020B0503020204020204" charset="-122"/>
              <a:ea typeface="微软雅黑" panose="020B0503020204020204" charset="-122"/>
            </a:endParaRPr>
          </a:p>
        </p:txBody>
      </p:sp>
      <p:sp>
        <p:nvSpPr>
          <p:cNvPr id="4010" name="Object 4010"/>
          <p:cNvSpPr txBox="1"/>
          <p:nvPr/>
        </p:nvSpPr>
        <p:spPr>
          <a:xfrm>
            <a:off x="10970895" y="5295265"/>
            <a:ext cx="11473815" cy="3124835"/>
          </a:xfrm>
          <a:prstGeom prst="rect">
            <a:avLst/>
          </a:prstGeom>
        </p:spPr>
        <p:txBody>
          <a:bodyPr vert="horz" rtlCol="0" anchor="t" anchorCtr="0">
            <a:noAutofit/>
          </a:bodyPr>
          <a:lstStyle/>
          <a:p>
            <a:pPr fontAlgn="auto">
              <a:lnSpc>
                <a:spcPct val="100000"/>
              </a:lnSpc>
            </a:pPr>
            <a:r>
              <a:rPr lang="zh-CN" altLang="en-US" sz="4400" b="1" dirty="0">
                <a:sym typeface="+mn-ea"/>
              </a:rPr>
              <a:t>总结</a:t>
            </a:r>
            <a:endParaRPr lang="zh-CN" altLang="en-US" sz="4400" b="1" dirty="0">
              <a:sym typeface="+mn-ea"/>
            </a:endParaRPr>
          </a:p>
          <a:p>
            <a:pPr fontAlgn="auto">
              <a:lnSpc>
                <a:spcPct val="100000"/>
              </a:lnSpc>
            </a:pPr>
            <a:endParaRPr lang="zh-CN" altLang="en-US" sz="4400" b="1" dirty="0">
              <a:sym typeface="+mn-ea"/>
            </a:endParaRPr>
          </a:p>
          <a:p>
            <a:pPr fontAlgn="auto">
              <a:lnSpc>
                <a:spcPct val="100000"/>
              </a:lnSpc>
            </a:pPr>
            <a:endParaRPr lang="zh-CN" altLang="en-US" sz="4400" b="1" dirty="0">
              <a:sym typeface="+mn-ea"/>
            </a:endParaRPr>
          </a:p>
          <a:p>
            <a:pPr fontAlgn="auto">
              <a:lnSpc>
                <a:spcPct val="100000"/>
              </a:lnSpc>
            </a:pPr>
            <a:r>
              <a:rPr lang="zh-CN" altLang="en-US" sz="4400" b="1" dirty="0">
                <a:solidFill>
                  <a:srgbClr val="262626"/>
                </a:solidFill>
                <a:sym typeface="+mn-ea"/>
              </a:rPr>
              <a:t>未来展望</a:t>
            </a:r>
            <a:endParaRPr lang="zh-CN" altLang="en-US" sz="4400" b="1" dirty="0">
              <a:sym typeface="+mn-ea"/>
            </a:endParaRPr>
          </a:p>
          <a:p>
            <a:pPr fontAlgn="auto">
              <a:lnSpc>
                <a:spcPct val="100000"/>
              </a:lnSpc>
            </a:pPr>
            <a:endParaRPr lang="en-US" altLang="zh-CN" sz="4400" b="1" dirty="0">
              <a:sym typeface="+mn-ea"/>
            </a:endParaRPr>
          </a:p>
          <a:p>
            <a:pPr fontAlgn="auto">
              <a:lnSpc>
                <a:spcPct val="100000"/>
              </a:lnSpc>
            </a:pPr>
            <a:endParaRPr lang="zh-CN" altLang="en-US" sz="4400" b="1" dirty="0">
              <a:solidFill>
                <a:srgbClr val="262626"/>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760095"/>
            <a:ext cx="16447530" cy="975360"/>
          </a:xfrm>
          <a:prstGeom prst="rect">
            <a:avLst/>
          </a:prstGeom>
        </p:spPr>
        <p:txBody>
          <a:bodyPr vert="horz" rtlCol="0" anchor="t" anchorCtr="0">
            <a:noAutofit/>
          </a:bodyPr>
          <a:lstStyle/>
          <a:p>
            <a:pPr algn="l">
              <a:lnSpc>
                <a:spcPct val="11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实践总结</a:t>
            </a:r>
            <a:endParaRPr lang="zh-CN" sz="4800" b="1" i="0" spc="256" dirty="0">
              <a:solidFill>
                <a:srgbClr val="333333"/>
              </a:solidFill>
              <a:latin typeface="微软雅黑" panose="020B0503020204020204" charset="-122"/>
              <a:ea typeface="微软雅黑" panose="020B0503020204020204" charset="-122"/>
            </a:endParaRPr>
          </a:p>
        </p:txBody>
      </p:sp>
      <p:sp>
        <p:nvSpPr>
          <p:cNvPr id="8" name="标题 1"/>
          <p:cNvSpPr txBox="1"/>
          <p:nvPr>
            <p:custDataLst>
              <p:tags r:id="rId2"/>
            </p:custDataLst>
          </p:nvPr>
        </p:nvSpPr>
        <p:spPr>
          <a:xfrm>
            <a:off x="1960245" y="4932680"/>
            <a:ext cx="1114425" cy="975995"/>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accent1">
              <a:lumMod val="50000"/>
            </a:schemeClr>
          </a:solidFill>
          <a:ln cap="flat">
            <a:noFill/>
            <a:prstDash val="solid"/>
            <a:miter/>
          </a:ln>
        </p:spPr>
        <p:txBody>
          <a:bodyPr vert="horz" wrap="square" lIns="91440" tIns="45720" rIns="91440" bIns="45720" rtlCol="0" anchor="ctr"/>
          <a:p>
            <a:pPr algn="ctr">
              <a:lnSpc>
                <a:spcPct val="110000"/>
              </a:lnSpc>
            </a:pPr>
            <a:endParaRPr kumimoji="1" lang="zh-CN" altLang="en-US"/>
          </a:p>
        </p:txBody>
      </p:sp>
      <p:sp>
        <p:nvSpPr>
          <p:cNvPr id="9" name="标题 1"/>
          <p:cNvSpPr txBox="1"/>
          <p:nvPr>
            <p:custDataLst>
              <p:tags r:id="rId3"/>
            </p:custDataLst>
          </p:nvPr>
        </p:nvSpPr>
        <p:spPr>
          <a:xfrm>
            <a:off x="1960277" y="6375328"/>
            <a:ext cx="4683426" cy="597361"/>
          </a:xfrm>
          <a:prstGeom prst="rect">
            <a:avLst/>
          </a:prstGeom>
          <a:noFill/>
          <a:ln cap="sq">
            <a:noFill/>
          </a:ln>
          <a:effectLst/>
        </p:spPr>
        <p:txBody>
          <a:bodyPr vert="horz" wrap="square" lIns="0" tIns="0" rIns="0" bIns="0" rtlCol="0" anchor="ctr"/>
          <a:p>
            <a:pPr algn="l">
              <a:lnSpc>
                <a:spcPct val="130000"/>
              </a:lnSpc>
            </a:pPr>
            <a:r>
              <a:rPr kumimoji="1" lang="en-US" altLang="zh-CN" sz="3800">
                <a:ln w="12700">
                  <a:noFill/>
                </a:ln>
                <a:solidFill>
                  <a:srgbClr val="000000">
                    <a:alpha val="100000"/>
                  </a:srgbClr>
                </a:solidFill>
                <a:latin typeface="Source Han Sans CN Bold"/>
                <a:ea typeface="Source Han Sans CN Bold"/>
                <a:cs typeface="Source Han Sans CN Bold"/>
              </a:rPr>
              <a:t>平台价值与效益</a:t>
            </a:r>
            <a:endParaRPr kumimoji="1" lang="zh-CN" altLang="en-US" sz="3800"/>
          </a:p>
        </p:txBody>
      </p:sp>
      <p:sp>
        <p:nvSpPr>
          <p:cNvPr id="10" name="标题 1"/>
          <p:cNvSpPr txBox="1"/>
          <p:nvPr>
            <p:custDataLst>
              <p:tags r:id="rId4"/>
            </p:custDataLst>
          </p:nvPr>
        </p:nvSpPr>
        <p:spPr>
          <a:xfrm>
            <a:off x="1960245" y="7294245"/>
            <a:ext cx="7998460" cy="3202305"/>
          </a:xfrm>
          <a:prstGeom prst="rect">
            <a:avLst/>
          </a:prstGeom>
          <a:noFill/>
          <a:ln>
            <a:noFill/>
          </a:ln>
        </p:spPr>
        <p:txBody>
          <a:bodyPr vert="horz" wrap="square" lIns="0" tIns="0" rIns="0" bIns="0" rtlCol="0" anchor="t"/>
          <a:p>
            <a:pPr algn="l">
              <a:lnSpc>
                <a:spcPct val="150000"/>
              </a:lnSpc>
            </a:pPr>
            <a:r>
              <a:rPr kumimoji="1" lang="en-US" altLang="zh-CN" sz="3200">
                <a:ln w="12700">
                  <a:noFill/>
                </a:ln>
                <a:solidFill>
                  <a:srgbClr val="000000">
                    <a:alpha val="100000"/>
                  </a:srgbClr>
                </a:solidFill>
                <a:latin typeface="Source Han Sans"/>
                <a:ea typeface="Source Han Sans"/>
                <a:cs typeface="Source Han Sans"/>
              </a:rPr>
              <a:t>DolphinScheduler平台在网易邮箱业务中发挥重要作用，提升数据开发效率与稳定性。
通过二次开发与优化，满足业务需求，保障数据产出，推动业务发展。</a:t>
            </a:r>
            <a:endParaRPr kumimoji="1" lang="zh-CN" altLang="en-US" sz="3200"/>
          </a:p>
        </p:txBody>
      </p:sp>
      <p:sp>
        <p:nvSpPr>
          <p:cNvPr id="11" name="标题 1"/>
          <p:cNvSpPr txBox="1"/>
          <p:nvPr>
            <p:custDataLst>
              <p:tags r:id="rId5"/>
            </p:custDataLst>
          </p:nvPr>
        </p:nvSpPr>
        <p:spPr>
          <a:xfrm>
            <a:off x="11409045" y="4762500"/>
            <a:ext cx="11304270" cy="5734050"/>
          </a:xfrm>
          <a:prstGeom prst="roundRect">
            <a:avLst>
              <a:gd name="adj" fmla="val 8629"/>
            </a:avLst>
          </a:prstGeom>
          <a:solidFill>
            <a:schemeClr val="accent1"/>
          </a:solidFill>
          <a:ln cap="rnd">
            <a:noFill/>
            <a:prstDash val="solid"/>
            <a:round/>
          </a:ln>
          <a:effectLst/>
        </p:spPr>
        <p:txBody>
          <a:bodyPr vert="horz" wrap="square" lIns="91440" tIns="45720" rIns="91440" bIns="45720" rtlCol="0" anchor="ctr"/>
          <a:p>
            <a:pPr algn="ctr">
              <a:lnSpc>
                <a:spcPct val="110000"/>
              </a:lnSpc>
            </a:pPr>
            <a:endParaRPr kumimoji="1" lang="zh-CN" altLang="en-US"/>
          </a:p>
        </p:txBody>
      </p:sp>
      <p:sp>
        <p:nvSpPr>
          <p:cNvPr id="12" name="标题 1"/>
          <p:cNvSpPr txBox="1"/>
          <p:nvPr>
            <p:custDataLst>
              <p:tags r:id="rId6"/>
            </p:custDataLst>
          </p:nvPr>
        </p:nvSpPr>
        <p:spPr>
          <a:xfrm>
            <a:off x="12733020" y="5330825"/>
            <a:ext cx="966470" cy="875030"/>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cap="flat">
            <a:noFill/>
            <a:prstDash val="solid"/>
            <a:miter/>
          </a:ln>
        </p:spPr>
        <p:txBody>
          <a:bodyPr vert="horz" wrap="square" lIns="91440" tIns="45720" rIns="91440" bIns="45720" rtlCol="0" anchor="ctr"/>
          <a:p>
            <a:pPr algn="ctr">
              <a:lnSpc>
                <a:spcPct val="110000"/>
              </a:lnSpc>
            </a:pPr>
            <a:endParaRPr kumimoji="1" lang="zh-CN" altLang="en-US"/>
          </a:p>
        </p:txBody>
      </p:sp>
      <p:sp>
        <p:nvSpPr>
          <p:cNvPr id="13" name="标题 1"/>
          <p:cNvSpPr txBox="1"/>
          <p:nvPr>
            <p:custDataLst>
              <p:tags r:id="rId7"/>
            </p:custDataLst>
          </p:nvPr>
        </p:nvSpPr>
        <p:spPr>
          <a:xfrm>
            <a:off x="12732705" y="6439463"/>
            <a:ext cx="4683426" cy="597361"/>
          </a:xfrm>
          <a:prstGeom prst="rect">
            <a:avLst/>
          </a:prstGeom>
          <a:noFill/>
          <a:ln cap="sq">
            <a:noFill/>
          </a:ln>
          <a:effectLst/>
        </p:spPr>
        <p:txBody>
          <a:bodyPr vert="horz" wrap="square" lIns="0" tIns="0" rIns="0" bIns="0" rtlCol="0" anchor="ctr"/>
          <a:p>
            <a:pPr algn="l">
              <a:lnSpc>
                <a:spcPct val="130000"/>
              </a:lnSpc>
            </a:pPr>
            <a:r>
              <a:rPr kumimoji="1" lang="en-US" altLang="zh-CN" sz="3800">
                <a:ln w="12700">
                  <a:noFill/>
                </a:ln>
                <a:solidFill>
                  <a:srgbClr val="FFFFFF">
                    <a:alpha val="100000"/>
                  </a:srgbClr>
                </a:solidFill>
                <a:latin typeface="Source Han Sans CN Bold"/>
                <a:ea typeface="Source Han Sans CN Bold"/>
                <a:cs typeface="Source Han Sans CN Bold"/>
              </a:rPr>
              <a:t>经验分享与启示</a:t>
            </a:r>
            <a:endParaRPr kumimoji="1" lang="zh-CN" altLang="en-US" sz="3800"/>
          </a:p>
        </p:txBody>
      </p:sp>
      <p:sp>
        <p:nvSpPr>
          <p:cNvPr id="14" name="标题 1"/>
          <p:cNvSpPr txBox="1"/>
          <p:nvPr>
            <p:custDataLst>
              <p:tags r:id="rId8"/>
            </p:custDataLst>
          </p:nvPr>
        </p:nvSpPr>
        <p:spPr>
          <a:xfrm>
            <a:off x="12733020" y="7195820"/>
            <a:ext cx="9118600" cy="3079115"/>
          </a:xfrm>
          <a:prstGeom prst="rect">
            <a:avLst/>
          </a:prstGeom>
          <a:noFill/>
          <a:ln>
            <a:noFill/>
          </a:ln>
        </p:spPr>
        <p:txBody>
          <a:bodyPr vert="horz" wrap="square" lIns="0" tIns="0" rIns="0" bIns="0" rtlCol="0" anchor="t"/>
          <a:p>
            <a:pPr algn="l">
              <a:lnSpc>
                <a:spcPct val="150000"/>
              </a:lnSpc>
            </a:pPr>
            <a:r>
              <a:rPr kumimoji="1" lang="en-US" altLang="zh-CN" sz="3200">
                <a:ln w="12700">
                  <a:noFill/>
                </a:ln>
                <a:solidFill>
                  <a:srgbClr val="FFFFFF">
                    <a:alpha val="100000"/>
                  </a:srgbClr>
                </a:solidFill>
                <a:latin typeface="Source Han Sans"/>
                <a:ea typeface="Source Han Sans"/>
                <a:cs typeface="Source Han Sans"/>
              </a:rPr>
              <a:t>二次开发需紧密结合业务需求，注重用户体验与开发效率提升。
持续关注平台优化与改进，积极贡献社区，推动平台发展。</a:t>
            </a:r>
            <a:endParaRPr kumimoji="1" lang="zh-CN" alt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ound Same-side Corner of Rectangle 55"/>
          <p:cNvSpPr/>
          <p:nvPr>
            <p:custDataLst>
              <p:tags r:id="rId1"/>
            </p:custDataLst>
          </p:nvPr>
        </p:nvSpPr>
        <p:spPr>
          <a:xfrm>
            <a:off x="-1117600" y="1994535"/>
            <a:ext cx="25501600" cy="10870565"/>
          </a:xfrm>
          <a:prstGeom prst="rect">
            <a:avLst/>
          </a:prstGeom>
          <a:solidFill>
            <a:srgbClr val="E7E6E6">
              <a:alpha val="22000"/>
            </a:srgbClr>
          </a:solidFill>
          <a:ln w="12700">
            <a:solidFill>
              <a:srgbClr val="E7E6E6">
                <a:alpha val="62000"/>
              </a:srgbClr>
            </a:solidFill>
            <a:miter/>
          </a:ln>
        </p:spPr>
        <p:txBody>
          <a:bodyPr lIns="45719" rIns="45719" anchor="ctr"/>
          <a:p>
            <a:pPr algn="ctr" defTabSz="914400">
              <a:defRPr sz="1800">
                <a:solidFill>
                  <a:srgbClr val="FFFFFF"/>
                </a:solidFill>
                <a:latin typeface="Calibri" panose="020F0502020204030204"/>
                <a:ea typeface="Calibri" panose="020F0502020204030204"/>
                <a:cs typeface="Calibri" panose="020F0502020204030204"/>
                <a:sym typeface="Calibri" panose="020F0502020204030204"/>
              </a:defRPr>
            </a:pPr>
          </a:p>
        </p:txBody>
      </p:sp>
      <p:pic>
        <p:nvPicPr>
          <p:cNvPr id="501" name="image 501"/>
          <p:cNvPicPr>
            <a:picLocks noChangeAspect="1"/>
          </p:cNvPicPr>
          <p:nvPr/>
        </p:nvPicPr>
        <p:blipFill>
          <a:blip r:embed="rId2"/>
          <a:srcRect/>
          <a:stretch>
            <a:fillRect/>
          </a:stretch>
        </p:blipFill>
        <p:spPr>
          <a:xfrm rot="-5400000">
            <a:off x="635000" y="1111250"/>
            <a:ext cx="825500" cy="304800"/>
          </a:xfrm>
          <a:prstGeom prst="rect">
            <a:avLst/>
          </a:prstGeom>
        </p:spPr>
      </p:pic>
      <p:sp>
        <p:nvSpPr>
          <p:cNvPr id="38" name="Object 502"/>
          <p:cNvSpPr txBox="1"/>
          <p:nvPr/>
        </p:nvSpPr>
        <p:spPr>
          <a:xfrm>
            <a:off x="1346200" y="760095"/>
            <a:ext cx="3167380" cy="975360"/>
          </a:xfrm>
          <a:prstGeom prst="rect">
            <a:avLst/>
          </a:prstGeom>
        </p:spPr>
        <p:txBody>
          <a:bodyPr vert="horz" rtlCol="0" anchor="t" anchorCtr="0">
            <a:noAutofit/>
          </a:bodyPr>
          <a:lstStyle/>
          <a:p>
            <a:pPr algn="l">
              <a:lnSpc>
                <a:spcPct val="110000"/>
              </a:lnSpc>
            </a:pPr>
            <a:r>
              <a:rPr kumimoji="1" lang="en-US" altLang="zh-CN" sz="4800">
                <a:ln w="12700">
                  <a:noFill/>
                </a:ln>
                <a:solidFill>
                  <a:srgbClr val="262626">
                    <a:alpha val="100000"/>
                  </a:srgbClr>
                </a:solidFill>
                <a:latin typeface="Source Han Sans CN Bold"/>
                <a:ea typeface="Source Han Sans CN Bold"/>
                <a:cs typeface="Source Han Sans CN Bold"/>
                <a:sym typeface="+mn-ea"/>
              </a:rPr>
              <a:t>未来展望</a:t>
            </a:r>
            <a:endParaRPr lang="zh-CN" sz="4800" b="1" i="0" spc="256" dirty="0">
              <a:solidFill>
                <a:srgbClr val="333333"/>
              </a:solidFill>
              <a:latin typeface="微软雅黑" panose="020B0503020204020204" charset="-122"/>
              <a:ea typeface="微软雅黑" panose="020B0503020204020204" charset="-122"/>
            </a:endParaRPr>
          </a:p>
        </p:txBody>
      </p:sp>
      <p:grpSp>
        <p:nvGrpSpPr>
          <p:cNvPr id="6" name="Group 129"/>
          <p:cNvGrpSpPr/>
          <p:nvPr/>
        </p:nvGrpSpPr>
        <p:grpSpPr>
          <a:xfrm>
            <a:off x="1999319" y="4547271"/>
            <a:ext cx="3965960" cy="4806164"/>
            <a:chOff x="7146332" y="2245342"/>
            <a:chExt cx="1880262" cy="2278603"/>
          </a:xfrm>
          <a:effectLst>
            <a:outerShdw blurRad="368300" dir="13500000" sy="23000" kx="1200000" algn="br" rotWithShape="0">
              <a:prstClr val="black">
                <a:alpha val="25000"/>
              </a:prstClr>
            </a:outerShdw>
          </a:effectLst>
        </p:grpSpPr>
        <p:sp>
          <p:nvSpPr>
            <p:cNvPr id="2" name="Freeform 130"/>
            <p:cNvSpPr/>
            <p:nvPr>
              <p:custDataLst>
                <p:tags r:id="rId3"/>
              </p:custDataLst>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EEB456"/>
            </a:solidFill>
            <a:ln>
              <a:noFill/>
            </a:ln>
          </p:spPr>
          <p:txBody>
            <a:bodyPr vert="horz" wrap="square" lIns="192870" tIns="96436" rIns="192870" bIns="96436" numCol="1" anchor="t" anchorCtr="0" compatLnSpc="1"/>
            <a:p>
              <a:pPr algn="just">
                <a:lnSpc>
                  <a:spcPct val="120000"/>
                </a:lnSpc>
              </a:pPr>
              <a:endParaRPr lang="id-ID" sz="1600">
                <a:latin typeface="微软雅黑" panose="020B0503020204020204" charset="-122"/>
                <a:ea typeface="微软雅黑" panose="020B0503020204020204" charset="-122"/>
                <a:cs typeface="+mn-ea"/>
                <a:sym typeface="微软雅黑" panose="020B0503020204020204" charset="-122"/>
              </a:endParaRPr>
            </a:p>
          </p:txBody>
        </p:sp>
        <p:sp>
          <p:nvSpPr>
            <p:cNvPr id="3" name="Oval 6"/>
            <p:cNvSpPr>
              <a:spLocks noChangeArrowheads="1"/>
            </p:cNvSpPr>
            <p:nvPr>
              <p:custDataLst>
                <p:tags r:id="rId4"/>
              </p:custDataLst>
            </p:nvPr>
          </p:nvSpPr>
          <p:spPr bwMode="auto">
            <a:xfrm>
              <a:off x="7146332" y="2245342"/>
              <a:ext cx="1880262" cy="610552"/>
            </a:xfrm>
            <a:prstGeom prst="ellipse">
              <a:avLst/>
            </a:prstGeom>
            <a:solidFill>
              <a:schemeClr val="tx1"/>
            </a:solidFill>
            <a:ln>
              <a:solidFill>
                <a:schemeClr val="bg1"/>
              </a:solidFill>
            </a:ln>
          </p:spPr>
          <p:txBody>
            <a:bodyPr vert="horz" wrap="square" lIns="192870" tIns="96436" rIns="192870" bIns="96436" numCol="1" anchor="t" anchorCtr="0" compatLnSpc="1"/>
            <a:p>
              <a:pPr algn="just">
                <a:lnSpc>
                  <a:spcPct val="120000"/>
                </a:lnSpc>
              </a:pPr>
              <a:endParaRPr lang="id-ID" sz="1600">
                <a:latin typeface="微软雅黑" panose="020B0503020204020204" charset="-122"/>
                <a:ea typeface="微软雅黑" panose="020B0503020204020204" charset="-122"/>
                <a:cs typeface="+mn-ea"/>
                <a:sym typeface="微软雅黑" panose="020B0503020204020204" charset="-122"/>
              </a:endParaRPr>
            </a:p>
          </p:txBody>
        </p:sp>
      </p:grpSp>
      <p:sp>
        <p:nvSpPr>
          <p:cNvPr id="7" name="TextBox 132"/>
          <p:cNvSpPr txBox="1"/>
          <p:nvPr>
            <p:custDataLst>
              <p:tags r:id="rId5"/>
            </p:custDataLst>
          </p:nvPr>
        </p:nvSpPr>
        <p:spPr>
          <a:xfrm>
            <a:off x="3195063" y="4749977"/>
            <a:ext cx="1605280" cy="607695"/>
          </a:xfrm>
          <a:prstGeom prst="rect">
            <a:avLst/>
          </a:prstGeom>
          <a:noFill/>
          <a:effectLst/>
        </p:spPr>
        <p:txBody>
          <a:bodyPr wrap="none" rtlCol="0">
            <a:spAutoFit/>
          </a:bodyPr>
          <a:p>
            <a:pPr>
              <a:lnSpc>
                <a:spcPct val="120000"/>
              </a:lnSpc>
            </a:pPr>
            <a:r>
              <a:rPr lang="zh-CN" altLang="id-ID" sz="2800" dirty="0">
                <a:solidFill>
                  <a:schemeClr val="bg1"/>
                </a:solidFill>
                <a:latin typeface="微软雅黑" panose="020B0503020204020204" charset="-122"/>
                <a:ea typeface="微软雅黑" panose="020B0503020204020204" charset="-122"/>
                <a:cs typeface="+mn-ea"/>
                <a:sym typeface="微软雅黑" panose="020B0503020204020204" charset="-122"/>
              </a:rPr>
              <a:t>平台</a:t>
            </a:r>
            <a:r>
              <a:rPr lang="zh-CN" altLang="id-ID" sz="2800" dirty="0">
                <a:solidFill>
                  <a:schemeClr val="bg1"/>
                </a:solidFill>
                <a:latin typeface="微软雅黑" panose="020B0503020204020204" charset="-122"/>
                <a:ea typeface="微软雅黑" panose="020B0503020204020204" charset="-122"/>
                <a:cs typeface="+mn-ea"/>
                <a:sym typeface="微软雅黑" panose="020B0503020204020204" charset="-122"/>
              </a:rPr>
              <a:t>优化</a:t>
            </a:r>
            <a:endParaRPr lang="zh-CN" altLang="id-ID" sz="28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nvGrpSpPr>
          <p:cNvPr id="12" name="Group 137"/>
          <p:cNvGrpSpPr/>
          <p:nvPr/>
        </p:nvGrpSpPr>
        <p:grpSpPr>
          <a:xfrm flipH="1">
            <a:off x="3518191" y="6752767"/>
            <a:ext cx="829708" cy="841492"/>
            <a:chOff x="1909763" y="950913"/>
            <a:chExt cx="782637" cy="793750"/>
          </a:xfrm>
          <a:solidFill>
            <a:schemeClr val="bg1"/>
          </a:solidFill>
        </p:grpSpPr>
        <p:sp>
          <p:nvSpPr>
            <p:cNvPr id="22" name="Freeform 59"/>
            <p:cNvSpPr>
              <a:spLocks noEditPoints="1"/>
            </p:cNvSpPr>
            <p:nvPr>
              <p:custDataLst>
                <p:tags r:id="rId6"/>
              </p:custDataLst>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92870" tIns="96436" rIns="192870" bIns="96436" numCol="1" anchor="t" anchorCtr="0" compatLnSpc="1"/>
            <a:p>
              <a:pPr algn="just">
                <a:lnSpc>
                  <a:spcPct val="120000"/>
                </a:lnSpc>
              </a:pPr>
              <a:endParaRPr lang="id-ID" sz="2800">
                <a:latin typeface="微软雅黑" panose="020B0503020204020204" charset="-122"/>
                <a:ea typeface="微软雅黑" panose="020B0503020204020204" charset="-122"/>
                <a:cs typeface="+mn-ea"/>
                <a:sym typeface="微软雅黑" panose="020B0503020204020204" charset="-122"/>
              </a:endParaRPr>
            </a:p>
          </p:txBody>
        </p:sp>
        <p:sp>
          <p:nvSpPr>
            <p:cNvPr id="4" name="Freeform 60"/>
            <p:cNvSpPr/>
            <p:nvPr>
              <p:custDataLst>
                <p:tags r:id="rId7"/>
              </p:custDataLst>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92870" tIns="96436" rIns="192870" bIns="96436" numCol="1" anchor="t" anchorCtr="0" compatLnSpc="1"/>
            <a:p>
              <a:pPr algn="just">
                <a:lnSpc>
                  <a:spcPct val="120000"/>
                </a:lnSpc>
              </a:pPr>
              <a:endParaRPr lang="id-ID" sz="2800">
                <a:latin typeface="微软雅黑" panose="020B0503020204020204" charset="-122"/>
                <a:ea typeface="微软雅黑" panose="020B0503020204020204" charset="-122"/>
                <a:cs typeface="+mn-ea"/>
                <a:sym typeface="微软雅黑" panose="020B0503020204020204" charset="-122"/>
              </a:endParaRPr>
            </a:p>
          </p:txBody>
        </p:sp>
      </p:grpSp>
      <p:cxnSp>
        <p:nvCxnSpPr>
          <p:cNvPr id="13" name="Straight Connector 143"/>
          <p:cNvCxnSpPr/>
          <p:nvPr>
            <p:custDataLst>
              <p:tags r:id="rId8"/>
            </p:custDataLst>
          </p:nvPr>
        </p:nvCxnSpPr>
        <p:spPr>
          <a:xfrm>
            <a:off x="4671954" y="12510863"/>
            <a:ext cx="4203505"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6"/>
          <p:cNvCxnSpPr/>
          <p:nvPr>
            <p:custDataLst>
              <p:tags r:id="rId9"/>
            </p:custDataLst>
          </p:nvPr>
        </p:nvCxnSpPr>
        <p:spPr>
          <a:xfrm flipV="1">
            <a:off x="4672079" y="8746565"/>
            <a:ext cx="0" cy="376428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 name="燕尾形箭头 4"/>
          <p:cNvSpPr/>
          <p:nvPr>
            <p:custDataLst>
              <p:tags r:id="rId10"/>
            </p:custDataLst>
          </p:nvPr>
        </p:nvSpPr>
        <p:spPr>
          <a:xfrm rot="21042954">
            <a:off x="6321425" y="6449838"/>
            <a:ext cx="2473836" cy="1188720"/>
          </a:xfrm>
          <a:prstGeom prst="notchedRightArrow">
            <a:avLst>
              <a:gd name="adj1" fmla="val 44495"/>
              <a:gd name="adj2" fmla="val 84717"/>
            </a:avLst>
          </a:prstGeom>
          <a:solidFill>
            <a:srgbClr val="C9C9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sp>
        <p:nvSpPr>
          <p:cNvPr id="10" name="标题 1"/>
          <p:cNvSpPr txBox="1"/>
          <p:nvPr>
            <p:custDataLst>
              <p:tags r:id="rId11"/>
            </p:custDataLst>
          </p:nvPr>
        </p:nvSpPr>
        <p:spPr>
          <a:xfrm>
            <a:off x="4925695" y="9027795"/>
            <a:ext cx="5173980" cy="3202305"/>
          </a:xfrm>
          <a:prstGeom prst="rect">
            <a:avLst/>
          </a:prstGeom>
          <a:noFill/>
          <a:ln>
            <a:noFill/>
          </a:ln>
        </p:spPr>
        <p:txBody>
          <a:bodyPr vert="horz" wrap="square" lIns="0" tIns="0" rIns="0" bIns="0" rtlCol="0" anchor="t"/>
          <a:p>
            <a:pPr marL="457200" indent="-457200" algn="l">
              <a:lnSpc>
                <a:spcPct val="150000"/>
              </a:lnSpc>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实现DS</a:t>
            </a:r>
            <a:r>
              <a:rPr kumimoji="1" lang="zh-CN" altLang="en-US" sz="3200">
                <a:ln w="12700">
                  <a:noFill/>
                </a:ln>
                <a:solidFill>
                  <a:srgbClr val="262626">
                    <a:alpha val="100000"/>
                  </a:srgbClr>
                </a:solidFill>
                <a:latin typeface="Source Han Sans"/>
                <a:ea typeface="Source Han Sans"/>
                <a:cs typeface="Source Han Sans"/>
                <a:sym typeface="+mn-ea"/>
              </a:rPr>
              <a:t>平台</a:t>
            </a:r>
            <a:r>
              <a:rPr kumimoji="1" lang="en-US" altLang="zh-CN" sz="3200">
                <a:ln w="12700">
                  <a:noFill/>
                </a:ln>
                <a:solidFill>
                  <a:srgbClr val="262626">
                    <a:alpha val="100000"/>
                  </a:srgbClr>
                </a:solidFill>
                <a:latin typeface="Source Han Sans"/>
                <a:ea typeface="Source Han Sans"/>
                <a:cs typeface="Source Han Sans"/>
                <a:sym typeface="+mn-ea"/>
              </a:rPr>
              <a:t>和其它数据平台系统的集成和整合</a:t>
            </a:r>
            <a:endParaRPr kumimoji="1" lang="en-US" altLang="zh-CN" sz="3200">
              <a:ln w="12700">
                <a:noFill/>
              </a:ln>
              <a:solidFill>
                <a:srgbClr val="262626">
                  <a:alpha val="100000"/>
                </a:srgbClr>
              </a:solidFill>
              <a:latin typeface="Source Han Sans"/>
              <a:ea typeface="Source Han Sans"/>
              <a:cs typeface="Source Han Sans"/>
              <a:sym typeface="+mn-ea"/>
            </a:endParaRPr>
          </a:p>
          <a:p>
            <a:pPr marL="457200" indent="-457200" algn="l">
              <a:lnSpc>
                <a:spcPct val="150000"/>
              </a:lnSpc>
              <a:buFont typeface="Arial" panose="020B0604020202090204" pitchFamily="34" charset="0"/>
              <a:buChar char="•"/>
            </a:pPr>
            <a:r>
              <a:rPr kumimoji="1" lang="en-US" altLang="zh-CN" sz="3200" b="1">
                <a:ln w="12700">
                  <a:noFill/>
                </a:ln>
                <a:solidFill>
                  <a:srgbClr val="262626">
                    <a:alpha val="100000"/>
                  </a:srgbClr>
                </a:solidFill>
                <a:latin typeface="Source Han Sans"/>
                <a:ea typeface="Source Han Sans"/>
                <a:cs typeface="Source Han Sans"/>
                <a:sym typeface="+mn-ea"/>
              </a:rPr>
              <a:t>实现数据集成和传输的自动化</a:t>
            </a:r>
            <a:endParaRPr kumimoji="1" lang="zh-CN" altLang="en-US" sz="3200"/>
          </a:p>
          <a:p>
            <a:pPr marL="457200" indent="-457200" algn="l">
              <a:lnSpc>
                <a:spcPct val="150000"/>
              </a:lnSpc>
              <a:buFont typeface="Arial" panose="020B0604020202090204" pitchFamily="34" charset="0"/>
              <a:buChar char="•"/>
            </a:pPr>
            <a:endParaRPr kumimoji="1" lang="en-US" altLang="zh-CN" sz="3200">
              <a:ln w="12700">
                <a:noFill/>
              </a:ln>
              <a:solidFill>
                <a:srgbClr val="262626">
                  <a:alpha val="100000"/>
                </a:srgbClr>
              </a:solidFill>
              <a:latin typeface="Source Han Sans"/>
              <a:ea typeface="Source Han Sans"/>
              <a:cs typeface="Source Han Sans"/>
              <a:sym typeface="+mn-ea"/>
            </a:endParaRPr>
          </a:p>
          <a:p>
            <a:pPr marL="457200" indent="-457200" algn="l">
              <a:lnSpc>
                <a:spcPct val="150000"/>
              </a:lnSpc>
              <a:buFont typeface="Arial" panose="020B0604020202090204" pitchFamily="34" charset="0"/>
              <a:buChar char="•"/>
            </a:pPr>
            <a:endParaRPr kumimoji="1" lang="zh-CN" altLang="en-US" sz="3200" b="1"/>
          </a:p>
        </p:txBody>
      </p:sp>
      <p:grpSp>
        <p:nvGrpSpPr>
          <p:cNvPr id="8" name="Group 65"/>
          <p:cNvGrpSpPr/>
          <p:nvPr/>
        </p:nvGrpSpPr>
        <p:grpSpPr>
          <a:xfrm>
            <a:off x="9692123" y="3510365"/>
            <a:ext cx="3965960" cy="4806164"/>
            <a:chOff x="4666657" y="2245342"/>
            <a:chExt cx="1880262" cy="2278603"/>
          </a:xfrm>
          <a:effectLst>
            <a:outerShdw blurRad="368300" dir="13500000" sy="23000" kx="1200000" algn="br" rotWithShape="0">
              <a:prstClr val="black">
                <a:alpha val="25000"/>
              </a:prstClr>
            </a:outerShdw>
          </a:effectLst>
        </p:grpSpPr>
        <p:sp>
          <p:nvSpPr>
            <p:cNvPr id="9" name="Freeform 66"/>
            <p:cNvSpPr/>
            <p:nvPr>
              <p:custDataLst>
                <p:tags r:id="rId12"/>
              </p:custDataLst>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5297A0"/>
            </a:solidFill>
            <a:ln>
              <a:noFill/>
            </a:ln>
          </p:spPr>
          <p:txBody>
            <a:bodyPr vert="horz" wrap="square" lIns="192870" tIns="96436" rIns="192870" bIns="96436" numCol="1" anchor="t" anchorCtr="0" compatLnSpc="1"/>
            <a:p>
              <a:pPr algn="just">
                <a:lnSpc>
                  <a:spcPct val="120000"/>
                </a:lnSpc>
              </a:pPr>
              <a:endParaRPr lang="id-ID" sz="2800">
                <a:latin typeface="微软雅黑" panose="020B0503020204020204" charset="-122"/>
                <a:ea typeface="微软雅黑" panose="020B0503020204020204" charset="-122"/>
                <a:cs typeface="+mn-ea"/>
                <a:sym typeface="微软雅黑" panose="020B0503020204020204" charset="-122"/>
              </a:endParaRPr>
            </a:p>
          </p:txBody>
        </p:sp>
        <p:sp>
          <p:nvSpPr>
            <p:cNvPr id="11" name="Oval 6"/>
            <p:cNvSpPr>
              <a:spLocks noChangeArrowheads="1"/>
            </p:cNvSpPr>
            <p:nvPr>
              <p:custDataLst>
                <p:tags r:id="rId13"/>
              </p:custDataLst>
            </p:nvPr>
          </p:nvSpPr>
          <p:spPr bwMode="auto">
            <a:xfrm>
              <a:off x="4666657" y="2245342"/>
              <a:ext cx="1880262" cy="610552"/>
            </a:xfrm>
            <a:prstGeom prst="ellipse">
              <a:avLst/>
            </a:prstGeom>
            <a:solidFill>
              <a:schemeClr val="tx1"/>
            </a:solidFill>
            <a:ln>
              <a:solidFill>
                <a:schemeClr val="bg1"/>
              </a:solidFill>
            </a:ln>
          </p:spPr>
          <p:txBody>
            <a:bodyPr vert="horz" wrap="square" lIns="192870" tIns="96436" rIns="192870" bIns="96436" numCol="1" anchor="t" anchorCtr="0" compatLnSpc="1"/>
            <a:p>
              <a:pPr algn="just">
                <a:lnSpc>
                  <a:spcPct val="120000"/>
                </a:lnSpc>
              </a:pPr>
              <a:endParaRPr lang="id-ID" sz="2800">
                <a:latin typeface="微软雅黑" panose="020B0503020204020204" charset="-122"/>
                <a:ea typeface="微软雅黑" panose="020B0503020204020204" charset="-122"/>
                <a:cs typeface="+mn-ea"/>
                <a:sym typeface="微软雅黑" panose="020B0503020204020204" charset="-122"/>
              </a:endParaRPr>
            </a:p>
          </p:txBody>
        </p:sp>
      </p:grpSp>
      <p:sp>
        <p:nvSpPr>
          <p:cNvPr id="15" name="TextBox 133"/>
          <p:cNvSpPr txBox="1"/>
          <p:nvPr>
            <p:custDataLst>
              <p:tags r:id="rId14"/>
            </p:custDataLst>
          </p:nvPr>
        </p:nvSpPr>
        <p:spPr>
          <a:xfrm>
            <a:off x="10772961" y="3814263"/>
            <a:ext cx="1605280" cy="607695"/>
          </a:xfrm>
          <a:prstGeom prst="rect">
            <a:avLst/>
          </a:prstGeom>
          <a:noFill/>
          <a:effectLst/>
        </p:spPr>
        <p:txBody>
          <a:bodyPr wrap="none" rtlCol="0">
            <a:spAutoFit/>
          </a:bodyPr>
          <a:p>
            <a:pPr>
              <a:lnSpc>
                <a:spcPct val="120000"/>
              </a:lnSpc>
            </a:pPr>
            <a:r>
              <a:rPr lang="zh-CN" altLang="en-US" sz="2800" dirty="0">
                <a:solidFill>
                  <a:schemeClr val="bg1"/>
                </a:solidFill>
                <a:latin typeface="微软雅黑" panose="020B0503020204020204" charset="-122"/>
                <a:ea typeface="微软雅黑" panose="020B0503020204020204" charset="-122"/>
                <a:cs typeface="+mn-ea"/>
                <a:sym typeface="微软雅黑" panose="020B0503020204020204" charset="-122"/>
              </a:rPr>
              <a:t>数据治理</a:t>
            </a:r>
            <a:endParaRPr lang="zh-CN" altLang="en-US" sz="28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6" name="Freeform 136"/>
          <p:cNvSpPr>
            <a:spLocks noEditPoints="1"/>
          </p:cNvSpPr>
          <p:nvPr>
            <p:custDataLst>
              <p:tags r:id="rId15"/>
            </p:custDataLst>
          </p:nvPr>
        </p:nvSpPr>
        <p:spPr bwMode="auto">
          <a:xfrm>
            <a:off x="11417294" y="5716154"/>
            <a:ext cx="654190" cy="652970"/>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192870" tIns="96436" rIns="192870" bIns="96436" numCol="1" anchor="t" anchorCtr="0" compatLnSpc="1"/>
          <a:p>
            <a:pPr algn="just">
              <a:lnSpc>
                <a:spcPct val="120000"/>
              </a:lnSpc>
            </a:pPr>
            <a:endParaRPr lang="id-ID" sz="2800">
              <a:latin typeface="微软雅黑" panose="020B0503020204020204" charset="-122"/>
              <a:ea typeface="微软雅黑" panose="020B0503020204020204" charset="-122"/>
              <a:cs typeface="+mn-ea"/>
              <a:sym typeface="微软雅黑" panose="020B0503020204020204" charset="-122"/>
            </a:endParaRPr>
          </a:p>
        </p:txBody>
      </p:sp>
      <p:cxnSp>
        <p:nvCxnSpPr>
          <p:cNvPr id="17" name="Straight Connector 150"/>
          <p:cNvCxnSpPr/>
          <p:nvPr>
            <p:custDataLst>
              <p:tags r:id="rId16"/>
            </p:custDataLst>
          </p:nvPr>
        </p:nvCxnSpPr>
        <p:spPr>
          <a:xfrm flipV="1">
            <a:off x="12747577" y="7540569"/>
            <a:ext cx="0" cy="459168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1" name="燕尾形箭头 30"/>
          <p:cNvSpPr/>
          <p:nvPr>
            <p:custDataLst>
              <p:tags r:id="rId17"/>
            </p:custDataLst>
          </p:nvPr>
        </p:nvSpPr>
        <p:spPr>
          <a:xfrm rot="21042954">
            <a:off x="14020097" y="5316570"/>
            <a:ext cx="2473836" cy="1188720"/>
          </a:xfrm>
          <a:prstGeom prst="notchedRightArrow">
            <a:avLst>
              <a:gd name="adj1" fmla="val 44495"/>
              <a:gd name="adj2" fmla="val 84717"/>
            </a:avLst>
          </a:prstGeom>
          <a:solidFill>
            <a:srgbClr val="C9C9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微软雅黑" panose="020B0503020204020204" charset="-122"/>
            </a:endParaRPr>
          </a:p>
        </p:txBody>
      </p:sp>
      <p:cxnSp>
        <p:nvCxnSpPr>
          <p:cNvPr id="18" name="Straight Connector 147"/>
          <p:cNvCxnSpPr/>
          <p:nvPr>
            <p:custDataLst>
              <p:tags r:id="rId18"/>
            </p:custDataLst>
          </p:nvPr>
        </p:nvCxnSpPr>
        <p:spPr>
          <a:xfrm>
            <a:off x="12746943" y="12132351"/>
            <a:ext cx="5034915"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9" name="标题 1"/>
          <p:cNvSpPr txBox="1"/>
          <p:nvPr>
            <p:custDataLst>
              <p:tags r:id="rId19"/>
            </p:custDataLst>
          </p:nvPr>
        </p:nvSpPr>
        <p:spPr>
          <a:xfrm>
            <a:off x="12913995" y="8265160"/>
            <a:ext cx="4591685" cy="3202305"/>
          </a:xfrm>
          <a:prstGeom prst="rect">
            <a:avLst/>
          </a:prstGeom>
          <a:noFill/>
          <a:ln>
            <a:noFill/>
          </a:ln>
        </p:spPr>
        <p:txBody>
          <a:bodyPr vert="horz" wrap="square" lIns="0" tIns="0" rIns="0" bIns="0" rtlCol="0" anchor="t"/>
          <a:p>
            <a:pPr marL="457200" indent="-457200" algn="l">
              <a:lnSpc>
                <a:spcPct val="150000"/>
              </a:lnSpc>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整合DS</a:t>
            </a:r>
            <a:r>
              <a:rPr kumimoji="1" lang="zh-CN" altLang="en-US" sz="3200">
                <a:ln w="12700">
                  <a:noFill/>
                </a:ln>
                <a:solidFill>
                  <a:srgbClr val="262626">
                    <a:alpha val="100000"/>
                  </a:srgbClr>
                </a:solidFill>
                <a:latin typeface="Source Han Sans"/>
                <a:ea typeface="Source Han Sans"/>
                <a:cs typeface="Source Han Sans"/>
                <a:sym typeface="+mn-ea"/>
              </a:rPr>
              <a:t>调度</a:t>
            </a:r>
            <a:r>
              <a:rPr kumimoji="1" lang="en-US" altLang="zh-CN" sz="3200">
                <a:ln w="12700">
                  <a:noFill/>
                </a:ln>
                <a:solidFill>
                  <a:srgbClr val="262626">
                    <a:alpha val="100000"/>
                  </a:srgbClr>
                </a:solidFill>
                <a:latin typeface="Source Han Sans"/>
                <a:ea typeface="Source Han Sans"/>
                <a:cs typeface="Source Han Sans"/>
                <a:sym typeface="+mn-ea"/>
              </a:rPr>
              <a:t>数据和内部的元数据中心 </a:t>
            </a:r>
            <a:endParaRPr kumimoji="1" lang="en-US" altLang="zh-CN" sz="3200">
              <a:ln w="12700">
                <a:noFill/>
              </a:ln>
              <a:solidFill>
                <a:srgbClr val="262626">
                  <a:alpha val="100000"/>
                </a:srgbClr>
              </a:solidFill>
              <a:latin typeface="Source Han Sans"/>
              <a:ea typeface="Source Han Sans"/>
              <a:cs typeface="Source Han Sans"/>
              <a:sym typeface="+mn-ea"/>
            </a:endParaRPr>
          </a:p>
          <a:p>
            <a:pPr marL="457200" indent="-457200" algn="l">
              <a:lnSpc>
                <a:spcPct val="150000"/>
              </a:lnSpc>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实现</a:t>
            </a:r>
            <a:r>
              <a:rPr kumimoji="1" lang="en-US" altLang="zh-CN" sz="3200" b="1">
                <a:ln w="12700">
                  <a:noFill/>
                </a:ln>
                <a:solidFill>
                  <a:srgbClr val="262626">
                    <a:alpha val="100000"/>
                  </a:srgbClr>
                </a:solidFill>
                <a:latin typeface="Source Han Sans"/>
                <a:ea typeface="Source Han Sans"/>
                <a:cs typeface="Source Han Sans"/>
                <a:sym typeface="+mn-ea"/>
              </a:rPr>
              <a:t>智能的数据/任务血缘和数据地图</a:t>
            </a:r>
            <a:r>
              <a:rPr kumimoji="1" lang="zh-CN" altLang="en-US" sz="3200" b="1">
                <a:ln w="12700">
                  <a:noFill/>
                </a:ln>
                <a:solidFill>
                  <a:srgbClr val="262626">
                    <a:alpha val="100000"/>
                  </a:srgbClr>
                </a:solidFill>
                <a:latin typeface="Source Han Sans"/>
                <a:ea typeface="Source Han Sans"/>
                <a:cs typeface="Source Han Sans"/>
                <a:sym typeface="+mn-ea"/>
              </a:rPr>
              <a:t>的</a:t>
            </a:r>
            <a:r>
              <a:rPr kumimoji="1" lang="en-US" altLang="zh-CN" sz="3200" b="1">
                <a:ln w="12700">
                  <a:noFill/>
                </a:ln>
                <a:solidFill>
                  <a:srgbClr val="262626">
                    <a:alpha val="100000"/>
                  </a:srgbClr>
                </a:solidFill>
                <a:latin typeface="Source Han Sans"/>
                <a:ea typeface="Source Han Sans"/>
                <a:cs typeface="Source Han Sans"/>
                <a:sym typeface="+mn-ea"/>
              </a:rPr>
              <a:t>采集和分析</a:t>
            </a:r>
            <a:endParaRPr kumimoji="1" lang="en-US" altLang="zh-CN" sz="3200">
              <a:ln w="12700">
                <a:noFill/>
              </a:ln>
              <a:solidFill>
                <a:srgbClr val="262626">
                  <a:alpha val="100000"/>
                </a:srgbClr>
              </a:solidFill>
              <a:latin typeface="Source Han Sans"/>
              <a:ea typeface="Source Han Sans"/>
              <a:cs typeface="Source Han Sans"/>
              <a:sym typeface="+mn-ea"/>
            </a:endParaRPr>
          </a:p>
        </p:txBody>
      </p:sp>
      <p:grpSp>
        <p:nvGrpSpPr>
          <p:cNvPr id="42" name="Group 62"/>
          <p:cNvGrpSpPr/>
          <p:nvPr/>
        </p:nvGrpSpPr>
        <p:grpSpPr>
          <a:xfrm>
            <a:off x="16543409" y="2266125"/>
            <a:ext cx="3965960" cy="4806164"/>
            <a:chOff x="9683156" y="2245342"/>
            <a:chExt cx="1880262" cy="2278603"/>
          </a:xfrm>
          <a:effectLst>
            <a:outerShdw blurRad="368300" dir="13500000" sy="23000" kx="1200000" algn="br" rotWithShape="0">
              <a:prstClr val="black">
                <a:alpha val="25000"/>
              </a:prstClr>
            </a:outerShdw>
          </a:effectLst>
        </p:grpSpPr>
        <p:sp>
          <p:nvSpPr>
            <p:cNvPr id="43" name="Freeform 63"/>
            <p:cNvSpPr/>
            <p:nvPr>
              <p:custDataLst>
                <p:tags r:id="rId20"/>
              </p:custDataLst>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4B504F"/>
            </a:solidFill>
            <a:ln>
              <a:noFill/>
            </a:ln>
          </p:spPr>
          <p:txBody>
            <a:bodyPr vert="horz" wrap="square" lIns="192870" tIns="96436" rIns="192870" bIns="96436" numCol="1" anchor="t" anchorCtr="0" compatLnSpc="1"/>
            <a:p>
              <a:pPr algn="just">
                <a:lnSpc>
                  <a:spcPct val="120000"/>
                </a:lnSpc>
              </a:pPr>
              <a:endParaRPr lang="id-ID" sz="1600">
                <a:latin typeface="微软雅黑" panose="020B0503020204020204" charset="-122"/>
                <a:ea typeface="微软雅黑" panose="020B0503020204020204" charset="-122"/>
                <a:cs typeface="+mn-ea"/>
                <a:sym typeface="微软雅黑" panose="020B0503020204020204" charset="-122"/>
              </a:endParaRPr>
            </a:p>
          </p:txBody>
        </p:sp>
        <p:sp>
          <p:nvSpPr>
            <p:cNvPr id="44" name="Oval 6"/>
            <p:cNvSpPr>
              <a:spLocks noChangeArrowheads="1"/>
            </p:cNvSpPr>
            <p:nvPr>
              <p:custDataLst>
                <p:tags r:id="rId21"/>
              </p:custDataLst>
            </p:nvPr>
          </p:nvSpPr>
          <p:spPr bwMode="auto">
            <a:xfrm>
              <a:off x="9683156" y="2245342"/>
              <a:ext cx="1880262" cy="610552"/>
            </a:xfrm>
            <a:prstGeom prst="ellipse">
              <a:avLst/>
            </a:prstGeom>
            <a:solidFill>
              <a:schemeClr val="tx1"/>
            </a:solidFill>
            <a:ln>
              <a:solidFill>
                <a:schemeClr val="bg1"/>
              </a:solidFill>
            </a:ln>
          </p:spPr>
          <p:txBody>
            <a:bodyPr vert="horz" wrap="square" lIns="192870" tIns="96436" rIns="192870" bIns="96436" numCol="1" anchor="t" anchorCtr="0" compatLnSpc="1"/>
            <a:p>
              <a:pPr algn="just">
                <a:lnSpc>
                  <a:spcPct val="120000"/>
                </a:lnSpc>
              </a:pPr>
              <a:endParaRPr lang="id-ID" sz="1600">
                <a:latin typeface="微软雅黑" panose="020B0503020204020204" charset="-122"/>
                <a:ea typeface="微软雅黑" panose="020B0503020204020204" charset="-122"/>
                <a:cs typeface="+mn-ea"/>
                <a:sym typeface="微软雅黑" panose="020B0503020204020204" charset="-122"/>
              </a:endParaRPr>
            </a:p>
          </p:txBody>
        </p:sp>
      </p:grpSp>
      <p:sp>
        <p:nvSpPr>
          <p:cNvPr id="45" name="TextBox 134"/>
          <p:cNvSpPr txBox="1"/>
          <p:nvPr>
            <p:custDataLst>
              <p:tags r:id="rId22"/>
            </p:custDataLst>
          </p:nvPr>
        </p:nvSpPr>
        <p:spPr>
          <a:xfrm>
            <a:off x="17812487" y="2565874"/>
            <a:ext cx="1235075" cy="607695"/>
          </a:xfrm>
          <a:prstGeom prst="rect">
            <a:avLst/>
          </a:prstGeom>
          <a:noFill/>
          <a:effectLst/>
        </p:spPr>
        <p:txBody>
          <a:bodyPr wrap="none" rtlCol="0">
            <a:spAutoFit/>
          </a:bodyPr>
          <a:p>
            <a:pPr>
              <a:lnSpc>
                <a:spcPct val="120000"/>
              </a:lnSpc>
            </a:pPr>
            <a:r>
              <a:rPr lang="zh-CN" altLang="id-ID" sz="2800" dirty="0" err="1">
                <a:solidFill>
                  <a:schemeClr val="bg1"/>
                </a:solidFill>
                <a:latin typeface="微软雅黑" panose="020B0503020204020204" charset="-122"/>
                <a:ea typeface="微软雅黑" panose="020B0503020204020204" charset="-122"/>
                <a:cs typeface="+mn-ea"/>
                <a:sym typeface="微软雅黑" panose="020B0503020204020204" charset="-122"/>
              </a:rPr>
              <a:t>拥抱</a:t>
            </a:r>
            <a:r>
              <a:rPr lang="en-US" altLang="zh-CN" sz="2800" dirty="0" err="1">
                <a:solidFill>
                  <a:schemeClr val="bg1"/>
                </a:solidFill>
                <a:latin typeface="微软雅黑" panose="020B0503020204020204" charset="-122"/>
                <a:ea typeface="微软雅黑" panose="020B0503020204020204" charset="-122"/>
                <a:cs typeface="+mn-ea"/>
                <a:sym typeface="微软雅黑" panose="020B0503020204020204" charset="-122"/>
              </a:rPr>
              <a:t>AI</a:t>
            </a:r>
            <a:endParaRPr lang="en-US" altLang="zh-CN" sz="2800" dirty="0" err="1">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6" name="Freeform 135"/>
          <p:cNvSpPr>
            <a:spLocks noEditPoints="1"/>
          </p:cNvSpPr>
          <p:nvPr>
            <p:custDataLst>
              <p:tags r:id="rId23"/>
            </p:custDataLst>
          </p:nvPr>
        </p:nvSpPr>
        <p:spPr bwMode="auto">
          <a:xfrm>
            <a:off x="18201675" y="4639199"/>
            <a:ext cx="690000" cy="485604"/>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192870" tIns="96436" rIns="192870" bIns="96436" numCol="1" anchor="t" anchorCtr="0" compatLnSpc="1"/>
          <a:p>
            <a:pPr algn="just">
              <a:lnSpc>
                <a:spcPct val="120000"/>
              </a:lnSpc>
            </a:pPr>
            <a:endParaRPr lang="id-ID" sz="2800">
              <a:latin typeface="微软雅黑" panose="020B0503020204020204" charset="-122"/>
              <a:ea typeface="微软雅黑" panose="020B0503020204020204" charset="-122"/>
              <a:cs typeface="+mn-ea"/>
              <a:sym typeface="微软雅黑" panose="020B0503020204020204" charset="-122"/>
            </a:endParaRPr>
          </a:p>
        </p:txBody>
      </p:sp>
      <p:cxnSp>
        <p:nvCxnSpPr>
          <p:cNvPr id="47" name="Straight Connector 151"/>
          <p:cNvCxnSpPr/>
          <p:nvPr>
            <p:custDataLst>
              <p:tags r:id="rId24"/>
            </p:custDataLst>
          </p:nvPr>
        </p:nvCxnSpPr>
        <p:spPr>
          <a:xfrm>
            <a:off x="19639436" y="8626033"/>
            <a:ext cx="4146031"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154"/>
          <p:cNvCxnSpPr/>
          <p:nvPr>
            <p:custDataLst>
              <p:tags r:id="rId25"/>
            </p:custDataLst>
          </p:nvPr>
        </p:nvCxnSpPr>
        <p:spPr>
          <a:xfrm flipH="1" flipV="1">
            <a:off x="19639435" y="6168393"/>
            <a:ext cx="0" cy="2453024"/>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0" name="标题 1"/>
          <p:cNvSpPr txBox="1"/>
          <p:nvPr>
            <p:custDataLst>
              <p:tags r:id="rId26"/>
            </p:custDataLst>
          </p:nvPr>
        </p:nvSpPr>
        <p:spPr>
          <a:xfrm>
            <a:off x="19867245" y="5323205"/>
            <a:ext cx="4591685" cy="3202305"/>
          </a:xfrm>
          <a:prstGeom prst="rect">
            <a:avLst/>
          </a:prstGeom>
          <a:noFill/>
          <a:ln>
            <a:noFill/>
          </a:ln>
        </p:spPr>
        <p:txBody>
          <a:bodyPr vert="horz" wrap="square" lIns="0" tIns="0" rIns="0" bIns="0" rtlCol="0" anchor="t"/>
          <a:p>
            <a:pPr marL="457200" indent="-457200" algn="l">
              <a:lnSpc>
                <a:spcPct val="150000"/>
              </a:lnSpc>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拥抱DATA OPS</a:t>
            </a:r>
            <a:endParaRPr kumimoji="1" lang="en-US" altLang="zh-CN" sz="3200">
              <a:ln w="12700">
                <a:noFill/>
              </a:ln>
              <a:solidFill>
                <a:srgbClr val="262626">
                  <a:alpha val="100000"/>
                </a:srgbClr>
              </a:solidFill>
              <a:latin typeface="Source Han Sans"/>
              <a:ea typeface="Source Han Sans"/>
              <a:cs typeface="Source Han Sans"/>
              <a:sym typeface="+mn-ea"/>
            </a:endParaRPr>
          </a:p>
          <a:p>
            <a:pPr marL="457200" indent="-457200" algn="l">
              <a:lnSpc>
                <a:spcPct val="150000"/>
              </a:lnSpc>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结合</a:t>
            </a:r>
            <a:r>
              <a:rPr kumimoji="1" lang="en-US" altLang="zh-CN" sz="3200" b="1">
                <a:ln w="12700">
                  <a:noFill/>
                </a:ln>
                <a:solidFill>
                  <a:srgbClr val="262626">
                    <a:alpha val="100000"/>
                  </a:srgbClr>
                </a:solidFill>
                <a:latin typeface="Source Han Sans"/>
                <a:ea typeface="Source Han Sans"/>
                <a:cs typeface="Source Han Sans"/>
                <a:sym typeface="+mn-ea"/>
              </a:rPr>
              <a:t>AI 及LLM 能力</a:t>
            </a:r>
            <a:r>
              <a:rPr kumimoji="1" lang="en-US" altLang="zh-CN" sz="3200">
                <a:ln w="12700">
                  <a:noFill/>
                </a:ln>
                <a:solidFill>
                  <a:srgbClr val="262626">
                    <a:alpha val="100000"/>
                  </a:srgbClr>
                </a:solidFill>
                <a:latin typeface="Source Han Sans"/>
                <a:ea typeface="Source Han Sans"/>
                <a:cs typeface="Source Han Sans"/>
                <a:sym typeface="+mn-ea"/>
              </a:rPr>
              <a:t> </a:t>
            </a:r>
            <a:endParaRPr kumimoji="1" lang="en-US" altLang="zh-CN" sz="3200">
              <a:ln w="12700">
                <a:noFill/>
              </a:ln>
              <a:solidFill>
                <a:srgbClr val="262626">
                  <a:alpha val="100000"/>
                </a:srgbClr>
              </a:solidFill>
              <a:latin typeface="Source Han Sans"/>
              <a:ea typeface="Source Han Sans"/>
              <a:cs typeface="Source Han Sans"/>
              <a:sym typeface="+mn-ea"/>
            </a:endParaRPr>
          </a:p>
          <a:p>
            <a:pPr marL="457200" indent="-457200" algn="l">
              <a:lnSpc>
                <a:spcPct val="150000"/>
              </a:lnSpc>
              <a:buFont typeface="Arial" panose="020B0604020202090204" pitchFamily="34" charset="0"/>
              <a:buChar char="•"/>
            </a:pPr>
            <a:r>
              <a:rPr kumimoji="1" lang="en-US" altLang="zh-CN" sz="3200">
                <a:ln w="12700">
                  <a:noFill/>
                </a:ln>
                <a:solidFill>
                  <a:srgbClr val="262626">
                    <a:alpha val="100000"/>
                  </a:srgbClr>
                </a:solidFill>
                <a:latin typeface="Source Han Sans"/>
                <a:ea typeface="Source Han Sans"/>
                <a:cs typeface="Source Han Sans"/>
                <a:sym typeface="+mn-ea"/>
              </a:rPr>
              <a:t>实现更傻瓜式更易用的数据处理ETL 流程</a:t>
            </a:r>
            <a:endParaRPr kumimoji="1" lang="en-US" altLang="zh-CN" sz="3200">
              <a:ln w="12700">
                <a:noFill/>
              </a:ln>
              <a:solidFill>
                <a:srgbClr val="262626">
                  <a:alpha val="100000"/>
                </a:srgbClr>
              </a:solidFill>
              <a:latin typeface="Source Han Sans"/>
              <a:ea typeface="Source Han Sans"/>
              <a:cs typeface="Source Han Sans"/>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1" name="image 401"/>
          <p:cNvPicPr>
            <a:picLocks noChangeAspect="1"/>
          </p:cNvPicPr>
          <p:nvPr/>
        </p:nvPicPr>
        <p:blipFill>
          <a:blip r:embed="rId1"/>
          <a:srcRect/>
          <a:stretch>
            <a:fillRect/>
          </a:stretch>
        </p:blipFill>
        <p:spPr>
          <a:xfrm>
            <a:off x="1092200" y="0"/>
            <a:ext cx="22542500" cy="13779500"/>
          </a:xfrm>
          <a:prstGeom prst="rect">
            <a:avLst/>
          </a:prstGeom>
        </p:spPr>
      </p:pic>
      <p:pic>
        <p:nvPicPr>
          <p:cNvPr id="402" name="image 402"/>
          <p:cNvPicPr>
            <a:picLocks noChangeAspect="1"/>
          </p:cNvPicPr>
          <p:nvPr/>
        </p:nvPicPr>
        <p:blipFill>
          <a:blip r:embed="rId2"/>
          <a:srcRect/>
          <a:stretch>
            <a:fillRect/>
          </a:stretch>
        </p:blipFill>
        <p:spPr>
          <a:xfrm>
            <a:off x="21894800" y="2476500"/>
            <a:ext cx="1955800" cy="1955800"/>
          </a:xfrm>
          <a:prstGeom prst="rect">
            <a:avLst/>
          </a:prstGeom>
        </p:spPr>
      </p:pic>
      <p:pic>
        <p:nvPicPr>
          <p:cNvPr id="403" name="image 403"/>
          <p:cNvPicPr>
            <a:picLocks noChangeAspect="1"/>
          </p:cNvPicPr>
          <p:nvPr/>
        </p:nvPicPr>
        <p:blipFill>
          <a:blip r:embed="rId3"/>
          <a:srcRect/>
          <a:stretch>
            <a:fillRect/>
          </a:stretch>
        </p:blipFill>
        <p:spPr>
          <a:xfrm>
            <a:off x="920750" y="1332162"/>
            <a:ext cx="22542500" cy="11453958"/>
          </a:xfrm>
          <a:prstGeom prst="rect">
            <a:avLst/>
          </a:prstGeom>
        </p:spPr>
      </p:pic>
      <p:pic>
        <p:nvPicPr>
          <p:cNvPr id="404" name="image 404"/>
          <p:cNvPicPr>
            <a:picLocks noChangeAspect="1"/>
          </p:cNvPicPr>
          <p:nvPr/>
        </p:nvPicPr>
        <p:blipFill>
          <a:blip r:embed="rId4"/>
          <a:srcRect/>
          <a:stretch>
            <a:fillRect/>
          </a:stretch>
        </p:blipFill>
        <p:spPr>
          <a:xfrm>
            <a:off x="1397000" y="10375900"/>
            <a:ext cx="3632200" cy="1905000"/>
          </a:xfrm>
          <a:prstGeom prst="rect">
            <a:avLst/>
          </a:prstGeom>
        </p:spPr>
      </p:pic>
      <p:pic>
        <p:nvPicPr>
          <p:cNvPr id="405" name="image 405"/>
          <p:cNvPicPr>
            <a:picLocks noChangeAspect="1"/>
          </p:cNvPicPr>
          <p:nvPr/>
        </p:nvPicPr>
        <p:blipFill>
          <a:blip r:embed="rId5"/>
          <a:srcRect/>
          <a:stretch>
            <a:fillRect/>
          </a:stretch>
        </p:blipFill>
        <p:spPr>
          <a:xfrm>
            <a:off x="8686800" y="8737600"/>
            <a:ext cx="1003300" cy="241300"/>
          </a:xfrm>
          <a:prstGeom prst="rect">
            <a:avLst/>
          </a:prstGeom>
        </p:spPr>
      </p:pic>
      <p:pic>
        <p:nvPicPr>
          <p:cNvPr id="406" name="image 406"/>
          <p:cNvPicPr>
            <a:picLocks noChangeAspect="1"/>
          </p:cNvPicPr>
          <p:nvPr/>
        </p:nvPicPr>
        <p:blipFill>
          <a:blip r:embed="rId6"/>
          <a:srcRect/>
          <a:stretch>
            <a:fillRect/>
          </a:stretch>
        </p:blipFill>
        <p:spPr>
          <a:xfrm>
            <a:off x="10414000" y="4559300"/>
            <a:ext cx="50800" cy="4597400"/>
          </a:xfrm>
          <a:prstGeom prst="rect">
            <a:avLst/>
          </a:prstGeom>
        </p:spPr>
      </p:pic>
      <p:sp>
        <p:nvSpPr>
          <p:cNvPr id="408" name="Object 408"/>
          <p:cNvSpPr txBox="1"/>
          <p:nvPr/>
        </p:nvSpPr>
        <p:spPr>
          <a:xfrm>
            <a:off x="4147457" y="4103687"/>
            <a:ext cx="5702300" cy="1917700"/>
          </a:xfrm>
          <a:prstGeom prst="rect">
            <a:avLst/>
          </a:prstGeom>
        </p:spPr>
        <p:txBody>
          <a:bodyPr vert="horz" rtlCol="0" anchor="t" anchorCtr="0">
            <a:noAutofit/>
          </a:bodyPr>
          <a:lstStyle/>
          <a:p>
            <a:pPr algn="r">
              <a:lnSpc>
                <a:spcPct val="108000"/>
              </a:lnSpc>
            </a:pPr>
            <a:r>
              <a:rPr lang="zh-CN" sz="11600" b="0" i="0" spc="371" dirty="0">
                <a:solidFill>
                  <a:srgbClr val="333333"/>
                </a:solidFill>
                <a:latin typeface="YouSheBiaoTiHei" panose="00000500000000000000" charset="-122"/>
                <a:ea typeface="YouSheBiaoTiHei" panose="00000500000000000000" charset="-122"/>
              </a:rPr>
              <a:t>01</a:t>
            </a:r>
            <a:endParaRPr lang="en-US" altLang="zh-CN" sz="11600" b="0" i="0" spc="371" dirty="0">
              <a:solidFill>
                <a:srgbClr val="333333"/>
              </a:solidFill>
              <a:latin typeface="YouSheBiaoTiHei" panose="00000500000000000000" charset="-122"/>
              <a:ea typeface="YouSheBiaoTiHei" panose="00000500000000000000" charset="-122"/>
            </a:endParaRPr>
          </a:p>
        </p:txBody>
      </p:sp>
      <p:sp>
        <p:nvSpPr>
          <p:cNvPr id="409" name="Object 409"/>
          <p:cNvSpPr txBox="1"/>
          <p:nvPr/>
        </p:nvSpPr>
        <p:spPr>
          <a:xfrm>
            <a:off x="2173514" y="5664200"/>
            <a:ext cx="7734300" cy="1879600"/>
          </a:xfrm>
          <a:prstGeom prst="rect">
            <a:avLst/>
          </a:prstGeom>
        </p:spPr>
        <p:txBody>
          <a:bodyPr vert="horz" rtlCol="0" anchor="t" anchorCtr="0">
            <a:noAutofit/>
          </a:bodyPr>
          <a:lstStyle/>
          <a:p>
            <a:pPr algn="r">
              <a:lnSpc>
                <a:spcPct val="123000"/>
              </a:lnSpc>
            </a:pPr>
            <a:r>
              <a:rPr kumimoji="1" lang="en-US" altLang="zh-CN" sz="6000" b="1">
                <a:ln w="12700">
                  <a:noFill/>
                </a:ln>
                <a:solidFill>
                  <a:schemeClr val="tx1">
                    <a:alpha val="100000"/>
                  </a:schemeClr>
                </a:solidFill>
                <a:latin typeface="OPPOSans H" panose="00020600040101010101" charset="-122"/>
                <a:ea typeface="OPPOSans H" panose="00020600040101010101" charset="-122"/>
                <a:cs typeface="OPPOSans H" panose="00020600040101010101" charset="-122"/>
                <a:sym typeface="+mn-ea"/>
              </a:rPr>
              <a:t>网易邮箱业务介绍</a:t>
            </a:r>
            <a:endParaRPr kumimoji="1" lang="zh-CN" altLang="en-US" sz="5000">
              <a:solidFill>
                <a:schemeClr val="tx1"/>
              </a:solidFill>
            </a:endParaRPr>
          </a:p>
          <a:p>
            <a:pPr algn="r">
              <a:lnSpc>
                <a:spcPct val="123000"/>
              </a:lnSpc>
            </a:pPr>
            <a:endParaRPr kumimoji="1" lang="zh-CN" altLang="en-US" sz="5000" dirty="0">
              <a:solidFill>
                <a:schemeClr val="tx1"/>
              </a:solidFill>
              <a:latin typeface="微软雅黑" panose="020B0503020204020204" charset="-122"/>
              <a:ea typeface="微软雅黑" panose="020B0503020204020204" charset="-122"/>
            </a:endParaRPr>
          </a:p>
        </p:txBody>
      </p:sp>
      <p:sp>
        <p:nvSpPr>
          <p:cNvPr id="4010" name="Object 4010"/>
          <p:cNvSpPr txBox="1"/>
          <p:nvPr/>
        </p:nvSpPr>
        <p:spPr>
          <a:xfrm>
            <a:off x="11029229" y="4917560"/>
            <a:ext cx="11473815" cy="3819920"/>
          </a:xfrm>
          <a:prstGeom prst="rect">
            <a:avLst/>
          </a:prstGeom>
        </p:spPr>
        <p:txBody>
          <a:bodyPr vert="horz" rtlCol="0" anchor="t" anchorCtr="0">
            <a:noAutofit/>
          </a:bodyPr>
          <a:lstStyle/>
          <a:p>
            <a:pPr fontAlgn="auto">
              <a:lnSpc>
                <a:spcPct val="100000"/>
              </a:lnSpc>
            </a:pPr>
            <a:r>
              <a:rPr lang="zh-CN" altLang="en-US" sz="4000" b="1">
                <a:solidFill>
                  <a:srgbClr val="434343">
                    <a:lumMod val="75000"/>
                  </a:srgbClr>
                </a:solidFill>
                <a:latin typeface="微软雅黑" panose="020B0503020204020204" charset="-122"/>
                <a:ea typeface="微软雅黑" panose="020B0503020204020204" charset="-122"/>
                <a:sym typeface="微软雅黑" panose="020B0503020204020204" charset="-122"/>
              </a:rPr>
              <a:t>回顾历史，展望未来</a:t>
            </a:r>
            <a:endParaRPr lang="zh-CN" altLang="en-US" sz="4000" b="1">
              <a:solidFill>
                <a:srgbClr val="434343">
                  <a:lumMod val="75000"/>
                </a:srgbClr>
              </a:solidFill>
              <a:latin typeface="微软雅黑" panose="020B0503020204020204" charset="-122"/>
              <a:ea typeface="微软雅黑" panose="020B0503020204020204" charset="-122"/>
              <a:sym typeface="微软雅黑" panose="020B0503020204020204" charset="-122"/>
            </a:endParaRPr>
          </a:p>
          <a:p>
            <a:pPr fontAlgn="auto">
              <a:lnSpc>
                <a:spcPct val="100000"/>
              </a:lnSpc>
            </a:pPr>
            <a:endParaRPr lang="zh-CN" altLang="en-US" sz="4000" b="1">
              <a:solidFill>
                <a:srgbClr val="434343">
                  <a:lumMod val="75000"/>
                </a:srgbClr>
              </a:solidFill>
              <a:latin typeface="微软雅黑" panose="020B0503020204020204" charset="-122"/>
              <a:ea typeface="微软雅黑" panose="020B0503020204020204" charset="-122"/>
              <a:sym typeface="微软雅黑" panose="020B0503020204020204" charset="-122"/>
            </a:endParaRPr>
          </a:p>
          <a:p>
            <a:pPr fontAlgn="auto">
              <a:lnSpc>
                <a:spcPct val="100000"/>
              </a:lnSpc>
            </a:pPr>
            <a:endParaRPr lang="zh-CN" altLang="en-US" sz="4000" b="1">
              <a:solidFill>
                <a:srgbClr val="434343">
                  <a:lumMod val="75000"/>
                </a:srgbClr>
              </a:solidFill>
              <a:latin typeface="微软雅黑" panose="020B0503020204020204" charset="-122"/>
              <a:ea typeface="微软雅黑" panose="020B0503020204020204" charset="-122"/>
              <a:sym typeface="微软雅黑" panose="020B0503020204020204" charset="-122"/>
            </a:endParaRPr>
          </a:p>
          <a:p>
            <a:pPr fontAlgn="auto">
              <a:lnSpc>
                <a:spcPct val="100000"/>
              </a:lnSpc>
            </a:pPr>
            <a:endParaRPr lang="en-US" altLang="zh-CN" sz="4000" b="1" dirty="0">
              <a:sym typeface="+mn-ea"/>
            </a:endParaRPr>
          </a:p>
          <a:p>
            <a:pPr fontAlgn="auto">
              <a:lnSpc>
                <a:spcPct val="100000"/>
              </a:lnSpc>
            </a:pPr>
            <a:r>
              <a:rPr lang="zh-CN" altLang="en-US" sz="4000" b="1" dirty="0">
                <a:solidFill>
                  <a:schemeClr val="bg2">
                    <a:lumMod val="75000"/>
                  </a:schemeClr>
                </a:solidFill>
                <a:latin typeface="微软雅黑" panose="020B0503020204020204" charset="-122"/>
                <a:ea typeface="微软雅黑" panose="020B0503020204020204" charset="-122"/>
                <a:sym typeface="微软雅黑" panose="020B0503020204020204" charset="-122"/>
              </a:rPr>
              <a:t>邮箱数据应用场景</a:t>
            </a:r>
            <a:endParaRPr lang="en-US" altLang="zh-CN" sz="4000" b="1" dirty="0">
              <a:sym typeface="+mn-ea"/>
            </a:endParaRPr>
          </a:p>
          <a:p>
            <a:pPr fontAlgn="auto">
              <a:lnSpc>
                <a:spcPct val="100000"/>
              </a:lnSpc>
            </a:pPr>
            <a:endParaRPr lang="zh-CN" altLang="en-US" sz="4000" b="1" dirty="0">
              <a:solidFill>
                <a:srgbClr val="262626"/>
              </a:solidFill>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Diagram 9"/>
          <p:cNvGraphicFramePr/>
          <p:nvPr/>
        </p:nvGraphicFramePr>
        <p:xfrm>
          <a:off x="2262505" y="3747135"/>
          <a:ext cx="14456410" cy="78441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矩形 1"/>
          <p:cNvSpPr/>
          <p:nvPr/>
        </p:nvSpPr>
        <p:spPr>
          <a:xfrm>
            <a:off x="3831590" y="1847215"/>
            <a:ext cx="17059910" cy="1198880"/>
          </a:xfrm>
          <a:prstGeom prst="rect">
            <a:avLst/>
          </a:prstGeom>
          <a:noFill/>
          <a:ln>
            <a:noFill/>
          </a:ln>
        </p:spPr>
        <p:txBody>
          <a:bodyPr wrap="none" rtlCol="0" anchor="t">
            <a:spAutoFit/>
          </a:bodyPr>
          <a:p>
            <a:pPr algn="ctr"/>
            <a:r>
              <a:rPr lang="zh-CN" altLang="en-US" sz="7200" b="1">
                <a:solidFill>
                  <a:schemeClr val="accent1"/>
                </a:solidFill>
                <a:effectLst>
                  <a:outerShdw blurRad="38100" dist="25400" dir="5400000" algn="ctr" rotWithShape="0">
                    <a:srgbClr val="6E747A">
                      <a:alpha val="43000"/>
                      <a:alpha val="43000"/>
                    </a:srgbClr>
                  </a:outerShdw>
                </a:effectLst>
              </a:rPr>
              <a:t>欢迎加入</a:t>
            </a:r>
            <a:r>
              <a:rPr lang="en-US" altLang="zh-CN" sz="7200" b="1">
                <a:solidFill>
                  <a:schemeClr val="accent1"/>
                </a:solidFill>
                <a:effectLst>
                  <a:outerShdw blurRad="38100" dist="25400" dir="5400000" algn="ctr" rotWithShape="0">
                    <a:srgbClr val="6E747A">
                      <a:alpha val="43000"/>
                      <a:alpha val="43000"/>
                    </a:srgbClr>
                  </a:outerShdw>
                </a:effectLst>
              </a:rPr>
              <a:t>Apache DolphinScheduler</a:t>
            </a:r>
            <a:r>
              <a:rPr lang="zh-CN" altLang="en-US" sz="7200" b="1">
                <a:solidFill>
                  <a:schemeClr val="accent1"/>
                </a:solidFill>
                <a:effectLst>
                  <a:outerShdw blurRad="38100" dist="25400" dir="5400000" algn="ctr" rotWithShape="0">
                    <a:srgbClr val="6E747A">
                      <a:alpha val="43000"/>
                      <a:alpha val="43000"/>
                    </a:srgbClr>
                  </a:outerShdw>
                </a:effectLst>
              </a:rPr>
              <a:t>社区</a:t>
            </a:r>
            <a:endParaRPr lang="zh-CN" altLang="en-US" sz="7200" b="1">
              <a:solidFill>
                <a:schemeClr val="accent1"/>
              </a:solidFill>
              <a:effectLst>
                <a:outerShdw blurRad="38100" dist="25400" dir="5400000" algn="ctr" rotWithShape="0">
                  <a:srgbClr val="6E747A">
                    <a:alpha val="43000"/>
                    <a:alpha val="43000"/>
                  </a:srgbClr>
                </a:outerShdw>
              </a:effectLst>
            </a:endParaRPr>
          </a:p>
        </p:txBody>
      </p:sp>
      <p:sp>
        <p:nvSpPr>
          <p:cNvPr id="3" name="矩形 2"/>
          <p:cNvSpPr/>
          <p:nvPr/>
        </p:nvSpPr>
        <p:spPr>
          <a:xfrm>
            <a:off x="16824960" y="6990715"/>
            <a:ext cx="3027680" cy="583565"/>
          </a:xfrm>
          <a:prstGeom prst="rect">
            <a:avLst/>
          </a:prstGeom>
          <a:noFill/>
          <a:ln>
            <a:noFill/>
          </a:ln>
        </p:spPr>
        <p:txBody>
          <a:bodyPr wrap="none" rtlCol="0" anchor="t">
            <a:spAutoFit/>
          </a:bodyPr>
          <a:p>
            <a:pPr algn="ctr"/>
            <a:r>
              <a:rPr lang="zh-CN" altLang="en-US" sz="3200">
                <a:solidFill>
                  <a:schemeClr val="accent1"/>
                </a:solidFill>
                <a:effectLst>
                  <a:outerShdw blurRad="38100" dist="25400" dir="5400000" algn="ctr" rotWithShape="0">
                    <a:srgbClr val="6E747A">
                      <a:alpha val="43000"/>
                      <a:alpha val="43000"/>
                    </a:srgbClr>
                  </a:outerShdw>
                </a:effectLst>
              </a:rPr>
              <a:t>海豚调度公众号</a:t>
            </a:r>
            <a:endParaRPr lang="zh-CN" altLang="en-US" sz="3200">
              <a:solidFill>
                <a:schemeClr val="accent1"/>
              </a:solidFill>
              <a:effectLst>
                <a:outerShdw blurRad="38100" dist="25400" dir="5400000" algn="ctr" rotWithShape="0">
                  <a:srgbClr val="6E747A">
                    <a:alpha val="43000"/>
                    <a:alpha val="43000"/>
                  </a:srgbClr>
                </a:outerShdw>
              </a:effectLst>
            </a:endParaRPr>
          </a:p>
        </p:txBody>
      </p:sp>
      <p:pic>
        <p:nvPicPr>
          <p:cNvPr id="4" name="图片 3" descr="DS slack二维码"/>
          <p:cNvPicPr>
            <a:picLocks noChangeAspect="1"/>
          </p:cNvPicPr>
          <p:nvPr/>
        </p:nvPicPr>
        <p:blipFill>
          <a:blip r:embed="rId6"/>
          <a:stretch>
            <a:fillRect/>
          </a:stretch>
        </p:blipFill>
        <p:spPr>
          <a:xfrm>
            <a:off x="17129125" y="8077200"/>
            <a:ext cx="2163445" cy="2163445"/>
          </a:xfrm>
          <a:prstGeom prst="rect">
            <a:avLst/>
          </a:prstGeom>
        </p:spPr>
      </p:pic>
      <p:pic>
        <p:nvPicPr>
          <p:cNvPr id="6" name="图片 5" descr="DS公众号二维码jpg"/>
          <p:cNvPicPr>
            <a:picLocks noChangeAspect="1"/>
          </p:cNvPicPr>
          <p:nvPr/>
        </p:nvPicPr>
        <p:blipFill>
          <a:blip r:embed="rId7"/>
          <a:stretch>
            <a:fillRect/>
          </a:stretch>
        </p:blipFill>
        <p:spPr>
          <a:xfrm>
            <a:off x="17122775" y="4808220"/>
            <a:ext cx="2063115" cy="2063115"/>
          </a:xfrm>
          <a:prstGeom prst="rect">
            <a:avLst/>
          </a:prstGeom>
        </p:spPr>
      </p:pic>
      <p:pic>
        <p:nvPicPr>
          <p:cNvPr id="7" name="图片 6" descr="Leonard二维码"/>
          <p:cNvPicPr>
            <a:picLocks noChangeAspect="1"/>
          </p:cNvPicPr>
          <p:nvPr/>
        </p:nvPicPr>
        <p:blipFill>
          <a:blip r:embed="rId8"/>
          <a:stretch>
            <a:fillRect/>
          </a:stretch>
        </p:blipFill>
        <p:spPr>
          <a:xfrm>
            <a:off x="20443190" y="4770755"/>
            <a:ext cx="2063115" cy="2063115"/>
          </a:xfrm>
          <a:prstGeom prst="rect">
            <a:avLst/>
          </a:prstGeom>
        </p:spPr>
      </p:pic>
      <p:sp>
        <p:nvSpPr>
          <p:cNvPr id="8" name="矩形 7"/>
          <p:cNvSpPr/>
          <p:nvPr/>
        </p:nvSpPr>
        <p:spPr>
          <a:xfrm>
            <a:off x="17621568" y="10386695"/>
            <a:ext cx="1176655" cy="583565"/>
          </a:xfrm>
          <a:prstGeom prst="rect">
            <a:avLst/>
          </a:prstGeom>
          <a:noFill/>
          <a:ln>
            <a:noFill/>
          </a:ln>
        </p:spPr>
        <p:txBody>
          <a:bodyPr wrap="none" rtlCol="0" anchor="t">
            <a:spAutoFit/>
          </a:bodyPr>
          <a:p>
            <a:pPr algn="ctr"/>
            <a:r>
              <a:rPr lang="en-US" altLang="zh-CN" sz="3200">
                <a:solidFill>
                  <a:schemeClr val="accent1"/>
                </a:solidFill>
                <a:effectLst>
                  <a:outerShdw blurRad="38100" dist="25400" dir="5400000" algn="ctr" rotWithShape="0">
                    <a:srgbClr val="6E747A">
                      <a:alpha val="43000"/>
                      <a:alpha val="43000"/>
                    </a:srgbClr>
                  </a:outerShdw>
                </a:effectLst>
              </a:rPr>
              <a:t>Slack</a:t>
            </a:r>
            <a:endParaRPr lang="en-US" altLang="zh-CN" sz="3200">
              <a:solidFill>
                <a:schemeClr val="accent1"/>
              </a:solidFill>
              <a:effectLst>
                <a:outerShdw blurRad="38100" dist="25400" dir="5400000" algn="ctr" rotWithShape="0">
                  <a:srgbClr val="6E747A">
                    <a:alpha val="43000"/>
                    <a:alpha val="43000"/>
                  </a:srgbClr>
                </a:outerShdw>
              </a:effectLst>
            </a:endParaRPr>
          </a:p>
        </p:txBody>
      </p:sp>
      <p:sp>
        <p:nvSpPr>
          <p:cNvPr id="9" name="矩形 8"/>
          <p:cNvSpPr/>
          <p:nvPr/>
        </p:nvSpPr>
        <p:spPr>
          <a:xfrm>
            <a:off x="20164425" y="6990715"/>
            <a:ext cx="2621280" cy="583565"/>
          </a:xfrm>
          <a:prstGeom prst="rect">
            <a:avLst/>
          </a:prstGeom>
          <a:noFill/>
          <a:ln>
            <a:noFill/>
          </a:ln>
        </p:spPr>
        <p:txBody>
          <a:bodyPr wrap="none" rtlCol="0" anchor="t">
            <a:spAutoFit/>
          </a:bodyPr>
          <a:p>
            <a:pPr algn="ctr"/>
            <a:r>
              <a:rPr lang="zh-CN" altLang="en-US" sz="3200">
                <a:solidFill>
                  <a:schemeClr val="accent1"/>
                </a:solidFill>
                <a:effectLst>
                  <a:outerShdw blurRad="38100" dist="25400" dir="5400000" algn="ctr" rotWithShape="0">
                    <a:srgbClr val="6E747A">
                      <a:alpha val="43000"/>
                      <a:alpha val="43000"/>
                    </a:srgbClr>
                  </a:outerShdw>
                </a:effectLst>
              </a:rPr>
              <a:t>加小助手</a:t>
            </a:r>
            <a:r>
              <a:rPr lang="zh-CN" altLang="en-US" sz="3200">
                <a:solidFill>
                  <a:schemeClr val="accent1"/>
                </a:solidFill>
                <a:effectLst>
                  <a:outerShdw blurRad="38100" dist="25400" dir="5400000" algn="ctr" rotWithShape="0">
                    <a:srgbClr val="6E747A">
                      <a:alpha val="43000"/>
                      <a:alpha val="43000"/>
                    </a:srgbClr>
                  </a:outerShdw>
                </a:effectLst>
              </a:rPr>
              <a:t>入群</a:t>
            </a:r>
            <a:endParaRPr lang="zh-CN" altLang="en-US" sz="3200">
              <a:solidFill>
                <a:schemeClr val="accent1"/>
              </a:solidFill>
              <a:effectLst>
                <a:outerShdw blurRad="38100" dist="25400" dir="5400000" algn="ctr" rotWithShape="0">
                  <a:srgbClr val="6E747A">
                    <a:alpha val="43000"/>
                    <a:alpha val="43000"/>
                  </a:srgbClr>
                </a:outerShdw>
              </a:effectLst>
            </a:endParaRPr>
          </a:p>
        </p:txBody>
      </p:sp>
      <p:pic>
        <p:nvPicPr>
          <p:cNvPr id="10" name="图片 9" descr="DS GitHub"/>
          <p:cNvPicPr>
            <a:picLocks noChangeAspect="1"/>
          </p:cNvPicPr>
          <p:nvPr/>
        </p:nvPicPr>
        <p:blipFill>
          <a:blip r:embed="rId9"/>
          <a:stretch>
            <a:fillRect/>
          </a:stretch>
        </p:blipFill>
        <p:spPr>
          <a:xfrm>
            <a:off x="20443190" y="8077200"/>
            <a:ext cx="2062480" cy="2062480"/>
          </a:xfrm>
          <a:prstGeom prst="rect">
            <a:avLst/>
          </a:prstGeom>
        </p:spPr>
      </p:pic>
      <p:sp>
        <p:nvSpPr>
          <p:cNvPr id="11" name="矩形 10"/>
          <p:cNvSpPr/>
          <p:nvPr/>
        </p:nvSpPr>
        <p:spPr>
          <a:xfrm>
            <a:off x="19942811" y="10386695"/>
            <a:ext cx="3073400" cy="583565"/>
          </a:xfrm>
          <a:prstGeom prst="rect">
            <a:avLst/>
          </a:prstGeom>
          <a:noFill/>
          <a:ln>
            <a:noFill/>
          </a:ln>
        </p:spPr>
        <p:txBody>
          <a:bodyPr wrap="none" rtlCol="0" anchor="t">
            <a:spAutoFit/>
          </a:bodyPr>
          <a:p>
            <a:pPr algn="ctr"/>
            <a:r>
              <a:rPr lang="zh-CN" altLang="en-US" sz="3200">
                <a:solidFill>
                  <a:schemeClr val="accent1"/>
                </a:solidFill>
                <a:effectLst>
                  <a:outerShdw blurRad="38100" dist="25400" dir="5400000" algn="ctr" rotWithShape="0">
                    <a:srgbClr val="6E747A">
                      <a:alpha val="43000"/>
                      <a:alpha val="43000"/>
                    </a:srgbClr>
                  </a:outerShdw>
                </a:effectLst>
              </a:rPr>
              <a:t>关注</a:t>
            </a:r>
            <a:r>
              <a:rPr lang="en-US" altLang="zh-CN" sz="3200">
                <a:solidFill>
                  <a:schemeClr val="accent1"/>
                </a:solidFill>
                <a:effectLst>
                  <a:outerShdw blurRad="38100" dist="25400" dir="5400000" algn="ctr" rotWithShape="0">
                    <a:srgbClr val="6E747A">
                      <a:alpha val="43000"/>
                      <a:alpha val="43000"/>
                    </a:srgbClr>
                  </a:outerShdw>
                </a:effectLst>
              </a:rPr>
              <a:t>GitHub</a:t>
            </a:r>
            <a:r>
              <a:rPr lang="zh-CN" altLang="en-US" sz="3200">
                <a:solidFill>
                  <a:schemeClr val="accent1"/>
                </a:solidFill>
                <a:effectLst>
                  <a:outerShdw blurRad="38100" dist="25400" dir="5400000" algn="ctr" rotWithShape="0">
                    <a:srgbClr val="6E747A">
                      <a:alpha val="43000"/>
                      <a:alpha val="43000"/>
                    </a:srgbClr>
                  </a:outerShdw>
                </a:effectLst>
              </a:rPr>
              <a:t>仓库</a:t>
            </a:r>
            <a:endParaRPr lang="zh-CN" altLang="en-US" sz="3200">
              <a:solidFill>
                <a:schemeClr val="accent1"/>
              </a:solidFill>
              <a:effectLst>
                <a:outerShdw blurRad="38100" dist="25400" dir="5400000" algn="ctr" rotWithShape="0">
                  <a:srgbClr val="6E747A">
                    <a:alpha val="43000"/>
                    <a:alpha val="43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 name="Object 604"/>
          <p:cNvSpPr txBox="1"/>
          <p:nvPr/>
        </p:nvSpPr>
        <p:spPr>
          <a:xfrm>
            <a:off x="7070229" y="4683919"/>
            <a:ext cx="10744200" cy="2171700"/>
          </a:xfrm>
          <a:prstGeom prst="rect">
            <a:avLst/>
          </a:prstGeom>
        </p:spPr>
        <p:txBody>
          <a:bodyPr vert="horz" rtlCol="0" anchor="t" anchorCtr="0">
            <a:noAutofit/>
          </a:bodyPr>
          <a:lstStyle/>
          <a:p>
            <a:pPr algn="l">
              <a:lnSpc>
                <a:spcPct val="108000"/>
              </a:lnSpc>
            </a:pPr>
            <a:r>
              <a:rPr lang="zh-CN" sz="13170" b="0" i="0" spc="421" dirty="0">
                <a:solidFill>
                  <a:srgbClr val="333333"/>
                </a:solidFill>
                <a:latin typeface="YouSheBiaoTiHei" panose="00000500000000000000" charset="-122"/>
                <a:ea typeface="YouSheBiaoTiHei" panose="00000500000000000000" charset="-122"/>
              </a:rPr>
              <a:t>THANKS！</a:t>
            </a:r>
            <a:endParaRPr lang="zh-CN" altLang="en-US" dirty="0"/>
          </a:p>
        </p:txBody>
      </p:sp>
      <p:sp>
        <p:nvSpPr>
          <p:cNvPr id="606" name="Object 606"/>
          <p:cNvSpPr txBox="1"/>
          <p:nvPr/>
        </p:nvSpPr>
        <p:spPr>
          <a:xfrm>
            <a:off x="1612900" y="11142201"/>
            <a:ext cx="2717800" cy="558800"/>
          </a:xfrm>
          <a:prstGeom prst="rect">
            <a:avLst/>
          </a:prstGeom>
        </p:spPr>
        <p:txBody>
          <a:bodyPr vert="horz" rtlCol="0" anchor="t" anchorCtr="0">
            <a:noAutofit/>
          </a:bodyPr>
          <a:lstStyle/>
          <a:p>
            <a:pPr algn="ctr">
              <a:lnSpc>
                <a:spcPct val="123000"/>
              </a:lnSpc>
            </a:pPr>
            <a:r>
              <a:rPr lang="zh-CN" sz="3000" b="0" i="0" dirty="0">
                <a:solidFill>
                  <a:srgbClr val="FFFFFF"/>
                </a:solidFill>
                <a:latin typeface="OPPOSans-M" panose="00020600040101010101" charset="-122"/>
                <a:ea typeface="OPPOSans-M" panose="00020600040101010101" charset="-122"/>
              </a:rPr>
              <a:t>Ending</a:t>
            </a:r>
            <a:endParaRPr lang="zh-CN" altLang="en-US"/>
          </a:p>
        </p:txBody>
      </p:sp>
      <p:sp>
        <p:nvSpPr>
          <p:cNvPr id="6017" name="Object 6017"/>
          <p:cNvSpPr txBox="1"/>
          <p:nvPr/>
        </p:nvSpPr>
        <p:spPr>
          <a:xfrm>
            <a:off x="6420277" y="1422400"/>
            <a:ext cx="999911" cy="965200"/>
          </a:xfrm>
          <a:prstGeom prst="rect">
            <a:avLst/>
          </a:prstGeom>
        </p:spPr>
        <p:txBody>
          <a:bodyPr vert="horz" rtlCol="0" anchor="t" anchorCtr="0">
            <a:noAutofit/>
          </a:bodyPr>
          <a:lstStyle/>
          <a:p>
            <a:pPr algn="l">
              <a:lnSpc>
                <a:spcPct val="114000"/>
              </a:lnSpc>
            </a:pPr>
            <a:endParaRPr lang="zh-CN" altLang="en-US" dirty="0"/>
          </a:p>
        </p:txBody>
      </p:sp>
      <p:pic>
        <p:nvPicPr>
          <p:cNvPr id="17" name="Picture 4"/>
          <p:cNvPicPr>
            <a:picLocks noChangeAspect="1"/>
          </p:cNvPicPr>
          <p:nvPr/>
        </p:nvPicPr>
        <p:blipFill>
          <a:blip r:embed="rId1"/>
          <a:stretch>
            <a:fillRect/>
          </a:stretch>
        </p:blipFill>
        <p:spPr>
          <a:xfrm>
            <a:off x="463550" y="586185"/>
            <a:ext cx="9398000" cy="1231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50900"/>
            <a:ext cx="11038205" cy="975360"/>
          </a:xfrm>
          <a:prstGeom prst="rect">
            <a:avLst/>
          </a:prstGeom>
        </p:spPr>
        <p:txBody>
          <a:bodyPr vert="horz" rtlCol="0" anchor="t" anchorCtr="0">
            <a:noAutofit/>
          </a:bodyPr>
          <a:lstStyle/>
          <a:p>
            <a:pPr fontAlgn="auto">
              <a:lnSpc>
                <a:spcPct val="100000"/>
              </a:lnSpc>
            </a:pPr>
            <a:r>
              <a:rPr lang="zh-CN" altLang="en-US" sz="4800" b="1" dirty="0">
                <a:solidFill>
                  <a:srgbClr val="434343">
                    <a:lumMod val="75000"/>
                  </a:srgbClr>
                </a:solidFill>
                <a:latin typeface="微软雅黑" panose="020B0503020204020204" charset="-122"/>
                <a:ea typeface="微软雅黑" panose="020B0503020204020204" charset="-122"/>
                <a:sym typeface="微软雅黑" panose="020B0503020204020204" charset="-122"/>
              </a:rPr>
              <a:t>网易</a:t>
            </a:r>
            <a:r>
              <a:rPr lang="zh-CN" altLang="en-US" sz="4800" b="1">
                <a:solidFill>
                  <a:srgbClr val="434343">
                    <a:lumMod val="75000"/>
                  </a:srgbClr>
                </a:solidFill>
                <a:latin typeface="微软雅黑" panose="020B0503020204020204" charset="-122"/>
                <a:ea typeface="微软雅黑" panose="020B0503020204020204" charset="-122"/>
                <a:sym typeface="微软雅黑" panose="020B0503020204020204" charset="-122"/>
              </a:rPr>
              <a:t>邮件发展史：回顾历史，展望未来</a:t>
            </a:r>
            <a:endParaRPr lang="en-US" altLang="zh-CN" sz="6000" b="1" dirty="0">
              <a:sym typeface="+mn-ea"/>
            </a:endParaRPr>
          </a:p>
          <a:p>
            <a:pPr fontAlgn="auto">
              <a:lnSpc>
                <a:spcPct val="100000"/>
              </a:lnSpc>
            </a:pPr>
            <a:endParaRPr lang="zh-CN" sz="6000" b="1" i="0" spc="256" dirty="0">
              <a:solidFill>
                <a:srgbClr val="333333"/>
              </a:solidFill>
              <a:latin typeface="微软雅黑" panose="020B0503020204020204" charset="-122"/>
              <a:ea typeface="微软雅黑" panose="020B0503020204020204" charset="-122"/>
            </a:endParaRPr>
          </a:p>
        </p:txBody>
      </p:sp>
      <p:cxnSp>
        <p:nvCxnSpPr>
          <p:cNvPr id="89" name="直接连接符 88"/>
          <p:cNvCxnSpPr/>
          <p:nvPr>
            <p:custDataLst>
              <p:tags r:id="rId2"/>
            </p:custDataLst>
          </p:nvPr>
        </p:nvCxnSpPr>
        <p:spPr>
          <a:xfrm>
            <a:off x="18272760" y="6788162"/>
            <a:ext cx="3535680" cy="0"/>
          </a:xfrm>
          <a:prstGeom prst="line">
            <a:avLst/>
          </a:prstGeom>
          <a:noFill/>
          <a:ln w="88900" cap="flat">
            <a:solidFill>
              <a:srgbClr val="000000"/>
            </a:solidFill>
            <a:prstDash val="solid"/>
            <a:miter lim="400000"/>
          </a:ln>
          <a:effectLst/>
        </p:spPr>
      </p:cxnSp>
      <p:cxnSp>
        <p:nvCxnSpPr>
          <p:cNvPr id="90" name="直接连接符 89"/>
          <p:cNvCxnSpPr/>
          <p:nvPr>
            <p:custDataLst>
              <p:tags r:id="rId3"/>
            </p:custDataLst>
          </p:nvPr>
        </p:nvCxnSpPr>
        <p:spPr>
          <a:xfrm>
            <a:off x="2805701" y="3590677"/>
            <a:ext cx="19002739" cy="0"/>
          </a:xfrm>
          <a:prstGeom prst="line">
            <a:avLst/>
          </a:prstGeom>
          <a:noFill/>
          <a:ln w="88900" cap="flat">
            <a:solidFill>
              <a:srgbClr val="000000"/>
            </a:solidFill>
            <a:prstDash val="solid"/>
            <a:miter lim="400000"/>
          </a:ln>
          <a:effectLst/>
        </p:spPr>
      </p:cxnSp>
      <p:cxnSp>
        <p:nvCxnSpPr>
          <p:cNvPr id="92" name="肘形连接符 91"/>
          <p:cNvCxnSpPr/>
          <p:nvPr>
            <p:custDataLst>
              <p:tags r:id="rId4"/>
            </p:custDataLst>
          </p:nvPr>
        </p:nvCxnSpPr>
        <p:spPr>
          <a:xfrm>
            <a:off x="18455486" y="6791077"/>
            <a:ext cx="3702172" cy="2865585"/>
          </a:xfrm>
          <a:prstGeom prst="bentConnector3">
            <a:avLst>
              <a:gd name="adj1" fmla="val -424914"/>
            </a:avLst>
          </a:prstGeom>
          <a:noFill/>
          <a:ln w="88900" cap="flat" cmpd="sng" algn="ctr">
            <a:solidFill>
              <a:srgbClr val="000000"/>
            </a:solidFill>
            <a:prstDash val="solid"/>
            <a:headEnd type="none" w="med" len="med"/>
            <a:tailEnd type="triangle" w="med" len="med"/>
          </a:ln>
          <a:effectLst/>
        </p:spPr>
      </p:cxnSp>
      <p:sp>
        <p:nvSpPr>
          <p:cNvPr id="93" name="原创设计师QQ：598969553           _4"/>
          <p:cNvSpPr/>
          <p:nvPr>
            <p:custDataLst>
              <p:tags r:id="rId5"/>
            </p:custDataLst>
          </p:nvPr>
        </p:nvSpPr>
        <p:spPr>
          <a:xfrm>
            <a:off x="4082426" y="3097291"/>
            <a:ext cx="2009042" cy="1062415"/>
          </a:xfrm>
          <a:prstGeom prst="rect">
            <a:avLst/>
          </a:prstGeom>
          <a:solidFill>
            <a:srgbClr val="FCCD4E"/>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1997</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11</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94" name="原创设计师QQ：598969553           _21"/>
          <p:cNvSpPr/>
          <p:nvPr>
            <p:custDataLst>
              <p:tags r:id="rId6"/>
            </p:custDataLst>
          </p:nvPr>
        </p:nvSpPr>
        <p:spPr>
          <a:xfrm>
            <a:off x="3982720" y="4238625"/>
            <a:ext cx="2342515" cy="1210945"/>
          </a:xfrm>
          <a:prstGeom prst="rect">
            <a:avLst/>
          </a:prstGeom>
        </p:spPr>
        <p:txBody>
          <a:bodyPr wrap="square">
            <a:spAutoFit/>
          </a:bodyPr>
          <a:p>
            <a:pP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国内</a:t>
            </a:r>
            <a:r>
              <a:rPr lang="zh-CN" altLang="en-US"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首个</a:t>
            </a:r>
            <a:endParaRPr lang="en-US" altLang="zh-CN"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a:p>
            <a:pPr>
              <a:lnSpc>
                <a:spcPct val="130000"/>
              </a:lnSpc>
            </a:pPr>
            <a:r>
              <a:rPr lang="zh-CN" altLang="en-US"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电子邮件</a:t>
            </a: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系统</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95" name="原创设计师QQ：598969553           _4"/>
          <p:cNvSpPr/>
          <p:nvPr>
            <p:custDataLst>
              <p:tags r:id="rId7"/>
            </p:custDataLst>
          </p:nvPr>
        </p:nvSpPr>
        <p:spPr>
          <a:xfrm>
            <a:off x="6575911" y="3098917"/>
            <a:ext cx="2009042" cy="1062415"/>
          </a:xfrm>
          <a:prstGeom prst="rect">
            <a:avLst/>
          </a:prstGeom>
          <a:solidFill>
            <a:srgbClr val="C3E7B5"/>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2000</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10</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96" name="原创设计师QQ：598969553           _21"/>
          <p:cNvSpPr/>
          <p:nvPr>
            <p:custDataLst>
              <p:tags r:id="rId8"/>
            </p:custDataLst>
          </p:nvPr>
        </p:nvSpPr>
        <p:spPr>
          <a:xfrm>
            <a:off x="5687794" y="4238713"/>
            <a:ext cx="3785276" cy="650875"/>
          </a:xfrm>
          <a:prstGeom prst="rect">
            <a:avLst/>
          </a:prstGeom>
        </p:spPr>
        <p:txBody>
          <a:bodyPr wrap="square">
            <a:spAutoFit/>
          </a:bodyPr>
          <a:p>
            <a:pPr algn="ctr">
              <a:lnSpc>
                <a:spcPct val="130000"/>
              </a:lnSpc>
            </a:pPr>
            <a:r>
              <a:rPr lang="en-GB"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163</a:t>
            </a: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97" name="原创设计师QQ：598969553           _4"/>
          <p:cNvSpPr/>
          <p:nvPr>
            <p:custDataLst>
              <p:tags r:id="rId9"/>
            </p:custDataLst>
          </p:nvPr>
        </p:nvSpPr>
        <p:spPr>
          <a:xfrm>
            <a:off x="9069396" y="3098917"/>
            <a:ext cx="2009042" cy="1062415"/>
          </a:xfrm>
          <a:prstGeom prst="rect">
            <a:avLst/>
          </a:prstGeom>
          <a:solidFill>
            <a:srgbClr val="FCCD4E"/>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2001</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11</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98" name="原创设计师QQ：598969553           _21"/>
          <p:cNvSpPr/>
          <p:nvPr>
            <p:custDataLst>
              <p:tags r:id="rId10"/>
            </p:custDataLst>
          </p:nvPr>
        </p:nvSpPr>
        <p:spPr>
          <a:xfrm>
            <a:off x="8191864" y="4230008"/>
            <a:ext cx="3785276" cy="650875"/>
          </a:xfrm>
          <a:prstGeom prst="rect">
            <a:avLst/>
          </a:prstGeom>
        </p:spPr>
        <p:txBody>
          <a:bodyPr wrap="square">
            <a:spAutoFit/>
          </a:bodyPr>
          <a:p>
            <a:pPr algn="ctr">
              <a:lnSpc>
                <a:spcPct val="130000"/>
              </a:lnSpc>
            </a:pPr>
            <a:r>
              <a:rPr lang="en-GB"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126</a:t>
            </a:r>
            <a:r>
              <a:rPr lang="zh-CN" altLang="en-GB"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a:t>
            </a:r>
            <a:endParaRPr lang="zh-CN" altLang="en-GB"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99" name="原创设计师QQ：598969553           _4"/>
          <p:cNvSpPr/>
          <p:nvPr>
            <p:custDataLst>
              <p:tags r:id="rId11"/>
            </p:custDataLst>
          </p:nvPr>
        </p:nvSpPr>
        <p:spPr>
          <a:xfrm>
            <a:off x="11562881" y="3104876"/>
            <a:ext cx="2009042" cy="1062415"/>
          </a:xfrm>
          <a:prstGeom prst="rect">
            <a:avLst/>
          </a:prstGeom>
          <a:solidFill>
            <a:srgbClr val="C3E7B5"/>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2002</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9</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00" name="原创设计师QQ：598969553           _21"/>
          <p:cNvSpPr/>
          <p:nvPr>
            <p:custDataLst>
              <p:tags r:id="rId12"/>
            </p:custDataLst>
          </p:nvPr>
        </p:nvSpPr>
        <p:spPr>
          <a:xfrm>
            <a:off x="10710388" y="4238713"/>
            <a:ext cx="3785276" cy="650875"/>
          </a:xfrm>
          <a:prstGeom prst="rect">
            <a:avLst/>
          </a:prstGeom>
        </p:spPr>
        <p:txBody>
          <a:bodyPr wrap="square">
            <a:spAutoFit/>
          </a:bodyPr>
          <a:p>
            <a:pPr algn="ctr">
              <a:lnSpc>
                <a:spcPct val="130000"/>
              </a:lnSpc>
            </a:pPr>
            <a:r>
              <a:rPr lang="en-US"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VIP</a:t>
            </a:r>
            <a:r>
              <a:rPr lang="zh-CN" altLang="en-GB"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a:t>
            </a:r>
            <a:endParaRPr lang="zh-CN" altLang="en-GB"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01" name="原创设计师QQ：598969553           _4"/>
          <p:cNvSpPr/>
          <p:nvPr>
            <p:custDataLst>
              <p:tags r:id="rId13"/>
            </p:custDataLst>
          </p:nvPr>
        </p:nvSpPr>
        <p:spPr>
          <a:xfrm>
            <a:off x="14056366" y="3104876"/>
            <a:ext cx="2009042" cy="1062415"/>
          </a:xfrm>
          <a:prstGeom prst="rect">
            <a:avLst/>
          </a:prstGeom>
          <a:solidFill>
            <a:srgbClr val="FCCD4E"/>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2005</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02" name="原创设计师QQ：598969553           _21"/>
          <p:cNvSpPr/>
          <p:nvPr>
            <p:custDataLst>
              <p:tags r:id="rId14"/>
            </p:custDataLst>
          </p:nvPr>
        </p:nvSpPr>
        <p:spPr>
          <a:xfrm>
            <a:off x="13270399" y="4230008"/>
            <a:ext cx="3785276" cy="650875"/>
          </a:xfrm>
          <a:prstGeom prst="rect">
            <a:avLst/>
          </a:prstGeom>
        </p:spPr>
        <p:txBody>
          <a:bodyPr wrap="square">
            <a:spAutoFit/>
          </a:bodyPr>
          <a:p>
            <a:pPr algn="ctr">
              <a:lnSpc>
                <a:spcPct val="130000"/>
              </a:lnSpc>
            </a:pPr>
            <a:r>
              <a:rPr lang="en-US"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VIP</a:t>
            </a:r>
            <a:r>
              <a:rPr lang="en-GB"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1</a:t>
            </a:r>
            <a:r>
              <a:rPr lang="en-US"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88</a:t>
            </a:r>
            <a:r>
              <a:rPr lang="zh-CN" altLang="en-GB"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a:t>
            </a:r>
            <a:endParaRPr lang="zh-CN" altLang="en-GB"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03" name="原创设计师QQ：598969553           _4"/>
          <p:cNvSpPr/>
          <p:nvPr>
            <p:custDataLst>
              <p:tags r:id="rId15"/>
            </p:custDataLst>
          </p:nvPr>
        </p:nvSpPr>
        <p:spPr>
          <a:xfrm>
            <a:off x="16549851" y="3104876"/>
            <a:ext cx="2009042" cy="1062415"/>
          </a:xfrm>
          <a:prstGeom prst="rect">
            <a:avLst/>
          </a:prstGeom>
          <a:solidFill>
            <a:srgbClr val="C3E7B5"/>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2007</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5</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04" name="原创设计师QQ：598969553           _21"/>
          <p:cNvSpPr/>
          <p:nvPr>
            <p:custDataLst>
              <p:tags r:id="rId16"/>
            </p:custDataLst>
          </p:nvPr>
        </p:nvSpPr>
        <p:spPr>
          <a:xfrm>
            <a:off x="15661734" y="4238713"/>
            <a:ext cx="3785276" cy="650875"/>
          </a:xfrm>
          <a:prstGeom prst="rect">
            <a:avLst/>
          </a:prstGeom>
        </p:spPr>
        <p:txBody>
          <a:bodyPr wrap="square">
            <a:spAutoFit/>
          </a:bodyPr>
          <a:p>
            <a:pPr algn="ctr">
              <a:lnSpc>
                <a:spcPct val="130000"/>
              </a:lnSpc>
            </a:pPr>
            <a:r>
              <a:rPr lang="en-US" altLang="zh-CN" sz="2800" dirty="0" err="1">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yeah.net</a:t>
            </a: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05" name="原创设计师QQ：598969553           _4"/>
          <p:cNvSpPr/>
          <p:nvPr>
            <p:custDataLst>
              <p:tags r:id="rId17"/>
            </p:custDataLst>
          </p:nvPr>
        </p:nvSpPr>
        <p:spPr>
          <a:xfrm>
            <a:off x="19043334" y="3104876"/>
            <a:ext cx="2009042" cy="1062415"/>
          </a:xfrm>
          <a:prstGeom prst="rect">
            <a:avLst/>
          </a:prstGeom>
          <a:solidFill>
            <a:srgbClr val="FCCD4E"/>
          </a:solidFill>
          <a:ln w="25400">
            <a:solidFill>
              <a:srgbClr val="32538F"/>
            </a:solidFill>
            <a:miter/>
          </a:ln>
        </p:spPr>
        <p:txBody>
          <a:bodyPr tIns="91439" bIns="91439" anchor="ctr"/>
          <a:p>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2008</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06" name="原创设计师QQ：598969553           _21"/>
          <p:cNvSpPr/>
          <p:nvPr>
            <p:custDataLst>
              <p:tags r:id="rId18"/>
            </p:custDataLst>
          </p:nvPr>
        </p:nvSpPr>
        <p:spPr>
          <a:xfrm>
            <a:off x="18155217" y="4230008"/>
            <a:ext cx="3785276"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闪电邮</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07" name="原创设计师QQ：598969553           _4"/>
          <p:cNvSpPr/>
          <p:nvPr>
            <p:custDataLst>
              <p:tags r:id="rId19"/>
            </p:custDataLst>
          </p:nvPr>
        </p:nvSpPr>
        <p:spPr>
          <a:xfrm>
            <a:off x="16051154" y="6259869"/>
            <a:ext cx="2009042" cy="1062415"/>
          </a:xfrm>
          <a:prstGeom prst="rect">
            <a:avLst/>
          </a:prstGeom>
          <a:solidFill>
            <a:srgbClr val="C3E7B5"/>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2009</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6</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08" name="原创设计师QQ：598969553           _4"/>
          <p:cNvSpPr/>
          <p:nvPr>
            <p:custDataLst>
              <p:tags r:id="rId20"/>
            </p:custDataLst>
          </p:nvPr>
        </p:nvSpPr>
        <p:spPr>
          <a:xfrm>
            <a:off x="13058972" y="6259869"/>
            <a:ext cx="2009042" cy="1062415"/>
          </a:xfrm>
          <a:prstGeom prst="rect">
            <a:avLst/>
          </a:prstGeom>
          <a:solidFill>
            <a:srgbClr val="FCCD4E"/>
          </a:solidFill>
          <a:ln w="25400">
            <a:solidFill>
              <a:srgbClr val="32538F"/>
            </a:solidFill>
            <a:miter/>
          </a:ln>
        </p:spPr>
        <p:txBody>
          <a:bodyPr tIns="91439" bIns="91439" anchor="ctr"/>
          <a:p>
            <a:pPr algn="ct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2009</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09" name="原创设计师QQ：598969553           _4"/>
          <p:cNvSpPr/>
          <p:nvPr>
            <p:custDataLst>
              <p:tags r:id="rId21"/>
            </p:custDataLst>
          </p:nvPr>
        </p:nvSpPr>
        <p:spPr>
          <a:xfrm>
            <a:off x="10066790" y="6259869"/>
            <a:ext cx="2009042" cy="1062415"/>
          </a:xfrm>
          <a:prstGeom prst="rect">
            <a:avLst/>
          </a:prstGeom>
          <a:solidFill>
            <a:srgbClr val="C3E7B5"/>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2010</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1</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10" name="原创设计师QQ：598969553           _4"/>
          <p:cNvSpPr/>
          <p:nvPr>
            <p:custDataLst>
              <p:tags r:id="rId22"/>
            </p:custDataLst>
          </p:nvPr>
        </p:nvSpPr>
        <p:spPr>
          <a:xfrm>
            <a:off x="4082426" y="6259869"/>
            <a:ext cx="2009042" cy="1062415"/>
          </a:xfrm>
          <a:prstGeom prst="rect">
            <a:avLst/>
          </a:prstGeom>
          <a:solidFill>
            <a:srgbClr val="FCCD4E"/>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2014</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11" name="原创设计师QQ：598969553           _4"/>
          <p:cNvSpPr/>
          <p:nvPr>
            <p:custDataLst>
              <p:tags r:id="rId23"/>
            </p:custDataLst>
          </p:nvPr>
        </p:nvSpPr>
        <p:spPr>
          <a:xfrm>
            <a:off x="7074608" y="6259869"/>
            <a:ext cx="2009042" cy="1062415"/>
          </a:xfrm>
          <a:prstGeom prst="rect">
            <a:avLst/>
          </a:prstGeom>
          <a:solidFill>
            <a:srgbClr val="C3E7B5"/>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2014</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12" name="原创设计师QQ：598969553           _21"/>
          <p:cNvSpPr/>
          <p:nvPr>
            <p:custDataLst>
              <p:tags r:id="rId24"/>
            </p:custDataLst>
          </p:nvPr>
        </p:nvSpPr>
        <p:spPr>
          <a:xfrm>
            <a:off x="15174687" y="7353133"/>
            <a:ext cx="3785276"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诚信联盟</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13" name="原创设计师QQ：598969553           _21"/>
          <p:cNvSpPr/>
          <p:nvPr>
            <p:custDataLst>
              <p:tags r:id="rId25"/>
            </p:custDataLst>
          </p:nvPr>
        </p:nvSpPr>
        <p:spPr>
          <a:xfrm>
            <a:off x="12168543" y="7353133"/>
            <a:ext cx="3785276"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免费企业邮箱</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14" name="原创设计师QQ：598969553           _21"/>
          <p:cNvSpPr/>
          <p:nvPr>
            <p:custDataLst>
              <p:tags r:id="rId26"/>
            </p:custDataLst>
          </p:nvPr>
        </p:nvSpPr>
        <p:spPr>
          <a:xfrm>
            <a:off x="9255123" y="7353133"/>
            <a:ext cx="3785276"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手机号码邮箱</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15" name="原创设计师QQ：598969553           _21"/>
          <p:cNvSpPr/>
          <p:nvPr>
            <p:custDataLst>
              <p:tags r:id="rId27"/>
            </p:custDataLst>
          </p:nvPr>
        </p:nvSpPr>
        <p:spPr>
          <a:xfrm>
            <a:off x="3982992" y="7353133"/>
            <a:ext cx="2207910"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邮箱大师</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16" name="原创设计师QQ：598969553           _21"/>
          <p:cNvSpPr/>
          <p:nvPr>
            <p:custDataLst>
              <p:tags r:id="rId28"/>
            </p:custDataLst>
          </p:nvPr>
        </p:nvSpPr>
        <p:spPr>
          <a:xfrm>
            <a:off x="7238365" y="7353300"/>
            <a:ext cx="2114550" cy="643890"/>
          </a:xfrm>
          <a:prstGeom prst="rect">
            <a:avLst/>
          </a:prstGeom>
        </p:spPr>
        <p:txBody>
          <a:bodyPr wrap="square">
            <a:noAutofit/>
          </a:bodyPr>
          <a:p>
            <a:pP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邮箱大师</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17" name="原创设计师QQ：598969553           _4"/>
          <p:cNvSpPr/>
          <p:nvPr>
            <p:custDataLst>
              <p:tags r:id="rId29"/>
            </p:custDataLst>
          </p:nvPr>
        </p:nvSpPr>
        <p:spPr>
          <a:xfrm>
            <a:off x="4082426" y="9119254"/>
            <a:ext cx="2009042" cy="1062415"/>
          </a:xfrm>
          <a:prstGeom prst="rect">
            <a:avLst/>
          </a:prstGeom>
          <a:solidFill>
            <a:srgbClr val="FCCD4E"/>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2016</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18" name="原创设计师QQ：598969553           _4"/>
          <p:cNvSpPr/>
          <p:nvPr>
            <p:custDataLst>
              <p:tags r:id="rId30"/>
            </p:custDataLst>
          </p:nvPr>
        </p:nvSpPr>
        <p:spPr>
          <a:xfrm>
            <a:off x="7822653" y="9119254"/>
            <a:ext cx="2009042" cy="1062415"/>
          </a:xfrm>
          <a:prstGeom prst="rect">
            <a:avLst/>
          </a:prstGeom>
          <a:solidFill>
            <a:srgbClr val="C3E7B5"/>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2017</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19" name="原创设计师QQ：598969553           _4"/>
          <p:cNvSpPr/>
          <p:nvPr>
            <p:custDataLst>
              <p:tags r:id="rId31"/>
            </p:custDataLst>
          </p:nvPr>
        </p:nvSpPr>
        <p:spPr>
          <a:xfrm>
            <a:off x="11562880" y="9130988"/>
            <a:ext cx="2009042" cy="1062415"/>
          </a:xfrm>
          <a:prstGeom prst="rect">
            <a:avLst/>
          </a:prstGeom>
          <a:solidFill>
            <a:srgbClr val="FCCD4E"/>
          </a:solidFill>
          <a:ln w="25400">
            <a:solidFill>
              <a:srgbClr val="32538F"/>
            </a:solidFill>
            <a:miter/>
          </a:ln>
        </p:spPr>
        <p:txBody>
          <a:bodyPr tIns="91439" bIns="91439" anchor="ctr"/>
          <a:p>
            <a:pPr algn="ct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2019</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20" name="原创设计师QQ：598969553           _4"/>
          <p:cNvSpPr/>
          <p:nvPr>
            <p:custDataLst>
              <p:tags r:id="rId32"/>
            </p:custDataLst>
          </p:nvPr>
        </p:nvSpPr>
        <p:spPr>
          <a:xfrm>
            <a:off x="15303107" y="9119254"/>
            <a:ext cx="2009042" cy="1062415"/>
          </a:xfrm>
          <a:prstGeom prst="rect">
            <a:avLst/>
          </a:prstGeom>
          <a:solidFill>
            <a:srgbClr val="C3E7B5"/>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2020</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21" name="原创设计师QQ：598969553           _4"/>
          <p:cNvSpPr/>
          <p:nvPr>
            <p:custDataLst>
              <p:tags r:id="rId33"/>
            </p:custDataLst>
          </p:nvPr>
        </p:nvSpPr>
        <p:spPr>
          <a:xfrm>
            <a:off x="19043334" y="9119254"/>
            <a:ext cx="2009042" cy="1062415"/>
          </a:xfrm>
          <a:prstGeom prst="rect">
            <a:avLst/>
          </a:prstGeom>
          <a:solidFill>
            <a:srgbClr val="FCCD4E"/>
          </a:solidFill>
          <a:ln w="25400">
            <a:solidFill>
              <a:srgbClr val="32538F"/>
            </a:solidFill>
            <a:miter/>
          </a:ln>
        </p:spPr>
        <p:txBody>
          <a:bodyPr tIns="91439" bIns="91439" anchor="ctr"/>
          <a:p>
            <a:pPr algn="ct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2023</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22" name="原创设计师QQ：598969553           _21"/>
          <p:cNvSpPr/>
          <p:nvPr>
            <p:custDataLst>
              <p:tags r:id="rId34"/>
            </p:custDataLst>
          </p:nvPr>
        </p:nvSpPr>
        <p:spPr>
          <a:xfrm>
            <a:off x="4082426" y="10188206"/>
            <a:ext cx="2009042"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网易严选</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23" name="原创设计师QQ：598969553           _21"/>
          <p:cNvSpPr/>
          <p:nvPr>
            <p:custDataLst>
              <p:tags r:id="rId35"/>
            </p:custDataLst>
          </p:nvPr>
        </p:nvSpPr>
        <p:spPr>
          <a:xfrm>
            <a:off x="7693563" y="10228479"/>
            <a:ext cx="2315762"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邮箱大师</a:t>
            </a:r>
            <a:r>
              <a:rPr lang="en-US"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6.0</a:t>
            </a:r>
            <a:endParaRPr lang="en-US" altLang="zh-CN"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24" name="原创设计师QQ：598969553           _21"/>
          <p:cNvSpPr/>
          <p:nvPr>
            <p:custDataLst>
              <p:tags r:id="rId36"/>
            </p:custDataLst>
          </p:nvPr>
        </p:nvSpPr>
        <p:spPr>
          <a:xfrm>
            <a:off x="11562881" y="10188206"/>
            <a:ext cx="2111417" cy="121094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猛犸</a:t>
            </a:r>
            <a:r>
              <a:rPr lang="zh-CN" altLang="en-US"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大数据</a:t>
            </a:r>
            <a:endParaRPr lang="en-US" altLang="zh-CN"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a:p>
            <a:pPr algn="ctr">
              <a:lnSpc>
                <a:spcPct val="130000"/>
              </a:lnSpc>
            </a:pPr>
            <a:r>
              <a:rPr lang="zh-CN" altLang="en-US"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平台</a:t>
            </a: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上线</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25" name="原创设计师QQ：598969553           _21"/>
          <p:cNvSpPr/>
          <p:nvPr>
            <p:custDataLst>
              <p:tags r:id="rId37"/>
            </p:custDataLst>
          </p:nvPr>
        </p:nvSpPr>
        <p:spPr>
          <a:xfrm>
            <a:off x="15333264" y="10188206"/>
            <a:ext cx="2009042" cy="1210945"/>
          </a:xfrm>
          <a:prstGeom prst="rect">
            <a:avLst/>
          </a:prstGeom>
        </p:spPr>
        <p:txBody>
          <a:bodyPr wrap="square">
            <a:spAutoFit/>
          </a:bodyPr>
          <a:p>
            <a:pPr algn="ctr">
              <a:lnSpc>
                <a:spcPct val="130000"/>
              </a:lnSpc>
            </a:pPr>
            <a:r>
              <a:rPr lang="en-US" altLang="zh-CN" sz="2800" dirty="0" err="1">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Flink</a:t>
            </a:r>
            <a:r>
              <a:rPr lang="en-US" altLang="zh-CN" sz="2800" err="1">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a:t>
            </a:r>
            <a:r>
              <a:rPr lang="en-US" altLang="zh-CN"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CK</a:t>
            </a:r>
            <a:endParaRPr lang="en-US" altLang="zh-CN"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a:p>
            <a:pPr algn="ctr">
              <a:lnSpc>
                <a:spcPct val="130000"/>
              </a:lnSpc>
            </a:pPr>
            <a:r>
              <a:rPr lang="zh-CN" altLang="en-US"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批</a:t>
            </a: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流合一</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26" name="原创设计师QQ：598969553           _21"/>
          <p:cNvSpPr/>
          <p:nvPr>
            <p:custDataLst>
              <p:tags r:id="rId38"/>
            </p:custDataLst>
          </p:nvPr>
        </p:nvSpPr>
        <p:spPr>
          <a:xfrm>
            <a:off x="18455640" y="10276840"/>
            <a:ext cx="3197860" cy="1210945"/>
          </a:xfrm>
          <a:prstGeom prst="rect">
            <a:avLst/>
          </a:prstGeom>
        </p:spPr>
        <p:txBody>
          <a:bodyPr wrap="square">
            <a:spAutoFit/>
          </a:bodyPr>
          <a:p>
            <a:pPr algn="ctr">
              <a:lnSpc>
                <a:spcPct val="130000"/>
              </a:lnSpc>
            </a:pPr>
            <a:r>
              <a:rPr lang="en-US" altLang="zh-CN"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DolphinScheduler</a:t>
            </a:r>
            <a:endParaRPr lang="en-US" altLang="zh-CN" sz="280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平台引入</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27" name="原创设计师QQ：598969553           _4"/>
          <p:cNvSpPr/>
          <p:nvPr>
            <p:custDataLst>
              <p:tags r:id="rId39"/>
            </p:custDataLst>
          </p:nvPr>
        </p:nvSpPr>
        <p:spPr>
          <a:xfrm>
            <a:off x="19043334" y="6259869"/>
            <a:ext cx="2009042" cy="1062415"/>
          </a:xfrm>
          <a:prstGeom prst="rect">
            <a:avLst/>
          </a:prstGeom>
          <a:solidFill>
            <a:srgbClr val="FCCD4E"/>
          </a:solidFill>
          <a:ln w="25400">
            <a:solidFill>
              <a:srgbClr val="32538F"/>
            </a:solidFill>
            <a:miter/>
          </a:ln>
        </p:spPr>
        <p:txBody>
          <a:bodyPr tIns="91439" bIns="91439" anchor="ctr"/>
          <a:p>
            <a:pPr algn="ctr"/>
            <a:r>
              <a:rPr lang="en-US" altLang="zh-CN"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2009</a:t>
            </a:r>
            <a:r>
              <a:rPr lang="zh-CN" altLang="en-US" sz="240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年</a:t>
            </a:r>
            <a:r>
              <a:rPr lang="en-US" altLang="zh-CN"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3</a:t>
            </a:r>
            <a:r>
              <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rPr>
              <a:t>月</a:t>
            </a:r>
            <a:endParaRPr lang="zh-CN" altLang="en-US" sz="2400" dirty="0">
              <a:solidFill>
                <a:srgbClr val="000000"/>
              </a:solidFill>
              <a:latin typeface="微软雅黑" panose="020B0503020204020204" charset="-122"/>
              <a:ea typeface="微软雅黑" panose="020B0503020204020204" charset="-122"/>
              <a:cs typeface="Helvetica Neue" panose="02000503000000020004"/>
              <a:sym typeface="微软雅黑" panose="020B0503020204020204" charset="-122"/>
            </a:endParaRPr>
          </a:p>
        </p:txBody>
      </p:sp>
      <p:sp>
        <p:nvSpPr>
          <p:cNvPr id="128" name="原创设计师QQ：598969553           _21"/>
          <p:cNvSpPr/>
          <p:nvPr>
            <p:custDataLst>
              <p:tags r:id="rId40"/>
            </p:custDataLst>
          </p:nvPr>
        </p:nvSpPr>
        <p:spPr>
          <a:xfrm>
            <a:off x="18155217" y="7353133"/>
            <a:ext cx="3785276" cy="650875"/>
          </a:xfrm>
          <a:prstGeom prst="rect">
            <a:avLst/>
          </a:prstGeom>
        </p:spPr>
        <p:txBody>
          <a:bodyPr wrap="square">
            <a:spAutoFit/>
          </a:bodyPr>
          <a:p>
            <a:pPr algn="ctr">
              <a:lnSpc>
                <a:spcPct val="130000"/>
              </a:lnSpc>
            </a:pPr>
            <a:r>
              <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rPr>
              <a:t>企业邮箱</a:t>
            </a:r>
            <a:endParaRPr lang="zh-CN" altLang="en-US" sz="2800" dirty="0">
              <a:solidFill>
                <a:srgbClr val="000000">
                  <a:lumMod val="95000"/>
                  <a:lumOff val="5000"/>
                </a:srgbClr>
              </a:solidFill>
              <a:latin typeface="微软雅黑" panose="020B0503020204020204" charset="-122"/>
              <a:ea typeface="微软雅黑" panose="020B0503020204020204" charset="-122"/>
              <a:sym typeface="微软雅黑" panose="020B0503020204020204" charset="-122"/>
            </a:endParaRPr>
          </a:p>
        </p:txBody>
      </p:sp>
      <p:sp>
        <p:nvSpPr>
          <p:cNvPr id="129" name="矩形"/>
          <p:cNvSpPr/>
          <p:nvPr>
            <p:custDataLst>
              <p:tags r:id="rId41"/>
            </p:custDataLst>
          </p:nvPr>
        </p:nvSpPr>
        <p:spPr>
          <a:xfrm>
            <a:off x="1184031" y="2394514"/>
            <a:ext cx="22015939" cy="9347561"/>
          </a:xfrm>
          <a:prstGeom prst="roundRect">
            <a:avLst>
              <a:gd name="adj" fmla="val 0"/>
            </a:avLst>
          </a:prstGeom>
          <a:noFill/>
          <a:ln w="25400">
            <a:solidFill>
              <a:srgbClr val="434343">
                <a:lumMod val="40000"/>
                <a:lumOff val="60000"/>
              </a:srgbClr>
            </a:solidFill>
            <a:prstDash val="dash"/>
            <a:miter lim="400000"/>
          </a:ln>
        </p:spPr>
        <p:txBody>
          <a:bodyPr lIns="50800" tIns="50800" rIns="50800" bIns="50800" anchor="ctr"/>
          <a:p>
            <a:pPr defTabSz="584200" hangingPunct="1"/>
            <a:endParaRPr>
              <a:solidFill>
                <a:sysClr val="windowText" lastClr="000000"/>
              </a:solidFill>
              <a:latin typeface="微软雅黑" panose="020B0503020204020204" charset="-122"/>
              <a:ea typeface="微软雅黑" panose="020B0503020204020204" charset="-122"/>
              <a:sym typeface="微软雅黑" panose="020B0503020204020204" charset="-122"/>
            </a:endParaRPr>
          </a:p>
        </p:txBody>
      </p:sp>
      <p:cxnSp>
        <p:nvCxnSpPr>
          <p:cNvPr id="130" name="直接连接符 129"/>
          <p:cNvCxnSpPr/>
          <p:nvPr>
            <p:custDataLst>
              <p:tags r:id="rId42"/>
            </p:custDataLst>
          </p:nvPr>
        </p:nvCxnSpPr>
        <p:spPr>
          <a:xfrm>
            <a:off x="21808440" y="3590677"/>
            <a:ext cx="0" cy="3218555"/>
          </a:xfrm>
          <a:prstGeom prst="line">
            <a:avLst/>
          </a:prstGeom>
          <a:noFill/>
          <a:ln w="88900" cap="flat">
            <a:solidFill>
              <a:srgbClr val="000000"/>
            </a:solidFill>
            <a:prstDash val="solid"/>
            <a:miter lim="400000"/>
          </a:ln>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50900"/>
            <a:ext cx="5866765" cy="975360"/>
          </a:xfrm>
          <a:prstGeom prst="rect">
            <a:avLst/>
          </a:prstGeom>
        </p:spPr>
        <p:txBody>
          <a:bodyPr vert="horz" rtlCol="0" anchor="t" anchorCtr="0">
            <a:noAutofit/>
          </a:bodyPr>
          <a:lstStyle/>
          <a:p>
            <a:pPr fontAlgn="auto">
              <a:lnSpc>
                <a:spcPct val="100000"/>
              </a:lnSpc>
            </a:pPr>
            <a:r>
              <a:rPr lang="zh-CN" altLang="en-US" sz="4800" b="1" dirty="0">
                <a:solidFill>
                  <a:schemeClr val="bg2">
                    <a:lumMod val="75000"/>
                  </a:schemeClr>
                </a:solidFill>
                <a:latin typeface="微软雅黑" panose="020B0503020204020204" charset="-122"/>
                <a:ea typeface="微软雅黑" panose="020B0503020204020204" charset="-122"/>
                <a:sym typeface="微软雅黑" panose="020B0503020204020204" charset="-122"/>
              </a:rPr>
              <a:t>邮箱数据应用场景</a:t>
            </a:r>
            <a:endParaRPr lang="en-US" altLang="zh-CN" sz="6000" b="1" dirty="0">
              <a:sym typeface="+mn-ea"/>
            </a:endParaRPr>
          </a:p>
          <a:p>
            <a:pPr fontAlgn="auto">
              <a:lnSpc>
                <a:spcPct val="100000"/>
              </a:lnSpc>
            </a:pPr>
            <a:endParaRPr lang="zh-CN" sz="6000" b="1" i="0" spc="256" dirty="0">
              <a:solidFill>
                <a:srgbClr val="333333"/>
              </a:solidFill>
              <a:latin typeface="微软雅黑" panose="020B0503020204020204" charset="-122"/>
              <a:ea typeface="微软雅黑" panose="020B0503020204020204" charset="-122"/>
            </a:endParaRPr>
          </a:p>
        </p:txBody>
      </p:sp>
      <p:sp>
        <p:nvSpPr>
          <p:cNvPr id="60" name="矩形 59"/>
          <p:cNvSpPr/>
          <p:nvPr>
            <p:custDataLst>
              <p:tags r:id="rId2"/>
            </p:custDataLst>
          </p:nvPr>
        </p:nvSpPr>
        <p:spPr>
          <a:xfrm>
            <a:off x="12396230" y="5520197"/>
            <a:ext cx="11197014" cy="3051954"/>
          </a:xfrm>
          <a:prstGeom prst="rect">
            <a:avLst/>
          </a:prstGeom>
          <a:solidFill>
            <a:srgbClr val="FFFFFF">
              <a:lumMod val="95000"/>
            </a:srgbClr>
          </a:solidFill>
          <a:ln w="12700" cap="flat">
            <a:noFill/>
            <a:miter lim="400000"/>
          </a:ln>
          <a:effectLst/>
        </p:spPr>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61" name="矩形 60"/>
          <p:cNvSpPr/>
          <p:nvPr>
            <p:custDataLst>
              <p:tags r:id="rId3"/>
            </p:custDataLst>
          </p:nvPr>
        </p:nvSpPr>
        <p:spPr>
          <a:xfrm>
            <a:off x="1536246" y="5520197"/>
            <a:ext cx="10732776" cy="3051954"/>
          </a:xfrm>
          <a:prstGeom prst="rect">
            <a:avLst/>
          </a:prstGeom>
          <a:solidFill>
            <a:srgbClr val="FFFFFF">
              <a:lumMod val="95000"/>
            </a:srgbClr>
          </a:solidFill>
          <a:ln w="12700" cap="flat">
            <a:noFill/>
            <a:miter lim="400000"/>
          </a:ln>
          <a:effectLst/>
        </p:spPr>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62" name="矩形 61"/>
          <p:cNvSpPr/>
          <p:nvPr>
            <p:custDataLst>
              <p:tags r:id="rId4"/>
            </p:custDataLst>
          </p:nvPr>
        </p:nvSpPr>
        <p:spPr>
          <a:xfrm>
            <a:off x="12396230" y="8728716"/>
            <a:ext cx="11197014" cy="3051954"/>
          </a:xfrm>
          <a:prstGeom prst="rect">
            <a:avLst/>
          </a:prstGeom>
          <a:solidFill>
            <a:srgbClr val="FFFFFF">
              <a:lumMod val="95000"/>
            </a:srgbClr>
          </a:solidFill>
          <a:ln w="12700" cap="flat">
            <a:noFill/>
            <a:miter lim="400000"/>
          </a:ln>
          <a:effectLst/>
        </p:spPr>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63" name="矩形 62"/>
          <p:cNvSpPr/>
          <p:nvPr>
            <p:custDataLst>
              <p:tags r:id="rId5"/>
            </p:custDataLst>
          </p:nvPr>
        </p:nvSpPr>
        <p:spPr>
          <a:xfrm>
            <a:off x="1536246" y="8728716"/>
            <a:ext cx="10732776" cy="3051954"/>
          </a:xfrm>
          <a:prstGeom prst="rect">
            <a:avLst/>
          </a:prstGeom>
          <a:solidFill>
            <a:srgbClr val="FFFFFF">
              <a:lumMod val="95000"/>
            </a:srgbClr>
          </a:solidFill>
          <a:ln w="12700" cap="flat">
            <a:noFill/>
            <a:miter lim="400000"/>
          </a:ln>
          <a:effectLst/>
        </p:spPr>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64" name="矩形 63"/>
          <p:cNvSpPr/>
          <p:nvPr>
            <p:custDataLst>
              <p:tags r:id="rId6"/>
            </p:custDataLst>
          </p:nvPr>
        </p:nvSpPr>
        <p:spPr>
          <a:xfrm>
            <a:off x="12396230" y="2321412"/>
            <a:ext cx="11197014" cy="3051954"/>
          </a:xfrm>
          <a:prstGeom prst="rect">
            <a:avLst/>
          </a:prstGeom>
          <a:solidFill>
            <a:srgbClr val="FFFFFF">
              <a:lumMod val="95000"/>
            </a:srgbClr>
          </a:solidFill>
          <a:ln w="12700" cap="flat">
            <a:noFill/>
            <a:miter lim="400000"/>
          </a:ln>
          <a:effectLst/>
        </p:spPr>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65" name="矩形 64"/>
          <p:cNvSpPr/>
          <p:nvPr>
            <p:custDataLst>
              <p:tags r:id="rId7"/>
            </p:custDataLst>
          </p:nvPr>
        </p:nvSpPr>
        <p:spPr>
          <a:xfrm>
            <a:off x="1536246" y="2321412"/>
            <a:ext cx="10732776" cy="3051954"/>
          </a:xfrm>
          <a:prstGeom prst="rect">
            <a:avLst/>
          </a:prstGeom>
          <a:solidFill>
            <a:srgbClr val="FFFFFF">
              <a:lumMod val="95000"/>
            </a:srgbClr>
          </a:solidFill>
          <a:ln w="12700" cap="flat">
            <a:noFill/>
            <a:miter lim="400000"/>
          </a:ln>
          <a:effectLst/>
        </p:spPr>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66" name="Oval 5"/>
          <p:cNvSpPr/>
          <p:nvPr>
            <p:custDataLst>
              <p:tags r:id="rId8"/>
            </p:custDataLst>
          </p:nvPr>
        </p:nvSpPr>
        <p:spPr>
          <a:xfrm>
            <a:off x="2315386" y="2417290"/>
            <a:ext cx="2880000" cy="2880000"/>
          </a:xfrm>
          <a:prstGeom prst="ellipse">
            <a:avLst/>
          </a:prstGeom>
          <a:solidFill>
            <a:srgbClr val="FBCD4D"/>
          </a:solidFill>
          <a:ln w="25400" cap="flat" cmpd="sng" algn="ctr">
            <a:noFill/>
            <a:prstDash val="solid"/>
          </a:ln>
          <a:effectLst/>
        </p:spPr>
        <p:txBody>
          <a:bodyPr rtlCol="0" anchor="ctr"/>
          <a:lstStyle/>
          <a:p>
            <a:pPr algn="ctr"/>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67" name="Freeform 43"/>
          <p:cNvSpPr>
            <a:spLocks noEditPoints="1"/>
          </p:cNvSpPr>
          <p:nvPr>
            <p:custDataLst>
              <p:tags r:id="rId9"/>
            </p:custDataLst>
          </p:nvPr>
        </p:nvSpPr>
        <p:spPr bwMode="auto">
          <a:xfrm>
            <a:off x="3104321" y="4011989"/>
            <a:ext cx="1329657" cy="777252"/>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rgbClr val="FFFFFF"/>
          </a:solidFill>
          <a:ln>
            <a:noFill/>
          </a:ln>
        </p:spPr>
        <p:txBody>
          <a:bodyPr vert="horz" wrap="square" lIns="192858" tIns="96428" rIns="192858" bIns="96428" numCol="1" anchor="t" anchorCtr="0" compatLnSpc="1"/>
          <a:lstStyle/>
          <a:p>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68" name="Oval 6"/>
          <p:cNvSpPr/>
          <p:nvPr>
            <p:custDataLst>
              <p:tags r:id="rId10"/>
            </p:custDataLst>
          </p:nvPr>
        </p:nvSpPr>
        <p:spPr>
          <a:xfrm>
            <a:off x="13003708" y="2417290"/>
            <a:ext cx="2880000" cy="2880000"/>
          </a:xfrm>
          <a:prstGeom prst="ellipse">
            <a:avLst/>
          </a:prstGeom>
          <a:solidFill>
            <a:srgbClr val="5297A0"/>
          </a:solidFill>
          <a:ln w="25400" cap="flat" cmpd="sng" algn="ctr">
            <a:noFill/>
            <a:prstDash val="solid"/>
          </a:ln>
          <a:effectLst/>
        </p:spPr>
        <p:txBody>
          <a:bodyPr rtlCol="0" anchor="ctr"/>
          <a:lstStyle/>
          <a:p>
            <a:pPr algn="ctr"/>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nvGrpSpPr>
          <p:cNvPr id="69" name="Group 27"/>
          <p:cNvGrpSpPr/>
          <p:nvPr/>
        </p:nvGrpSpPr>
        <p:grpSpPr>
          <a:xfrm>
            <a:off x="14008843" y="3896082"/>
            <a:ext cx="869730" cy="928840"/>
            <a:chOff x="9159875" y="1647825"/>
            <a:chExt cx="434975" cy="464344"/>
          </a:xfrm>
          <a:solidFill>
            <a:srgbClr val="FFFFFF"/>
          </a:solidFill>
        </p:grpSpPr>
        <p:sp>
          <p:nvSpPr>
            <p:cNvPr id="70" name="AutoShape 78"/>
            <p:cNvSpPr/>
            <p:nvPr>
              <p:custDataLst>
                <p:tags r:id="rId11"/>
              </p:custDataLst>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71" name="AutoShape 79"/>
            <p:cNvSpPr/>
            <p:nvPr>
              <p:custDataLst>
                <p:tags r:id="rId12"/>
              </p:custDataLst>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72" name="AutoShape 80"/>
            <p:cNvSpPr/>
            <p:nvPr>
              <p:custDataLst>
                <p:tags r:id="rId13"/>
              </p:custDataLst>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sp>
        <p:nvSpPr>
          <p:cNvPr id="73" name="文本框 72"/>
          <p:cNvSpPr txBox="1"/>
          <p:nvPr>
            <p:custDataLst>
              <p:tags r:id="rId14"/>
            </p:custDataLst>
          </p:nvPr>
        </p:nvSpPr>
        <p:spPr>
          <a:xfrm>
            <a:off x="3044190" y="2888615"/>
            <a:ext cx="1757045" cy="829945"/>
          </a:xfrm>
          <a:prstGeom prst="rect">
            <a:avLst/>
          </a:prstGeom>
          <a:noFill/>
        </p:spPr>
        <p:txBody>
          <a:bodyPr wrap="square" rtlCol="0">
            <a:spAutoFit/>
          </a:bodyPr>
          <a:lstStyle/>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业务日志</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数据存储</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4" name="文本框 73"/>
          <p:cNvSpPr txBox="1"/>
          <p:nvPr>
            <p:custDataLst>
              <p:tags r:id="rId15"/>
            </p:custDataLst>
          </p:nvPr>
        </p:nvSpPr>
        <p:spPr>
          <a:xfrm>
            <a:off x="13630392" y="2888878"/>
            <a:ext cx="1706880" cy="829945"/>
          </a:xfrm>
          <a:prstGeom prst="rect">
            <a:avLst/>
          </a:prstGeom>
          <a:noFill/>
        </p:spPr>
        <p:txBody>
          <a:bodyPr wrap="none" rtlCol="0">
            <a:spAutoFit/>
          </a:bodyPr>
          <a:lstStyle/>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业务可用性</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a:p>
            <a:pPr algn="ctr"/>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保障</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5" name="小标题001…"/>
          <p:cNvSpPr txBox="1"/>
          <p:nvPr>
            <p:custDataLst>
              <p:tags r:id="rId16"/>
            </p:custDataLst>
          </p:nvPr>
        </p:nvSpPr>
        <p:spPr>
          <a:xfrm>
            <a:off x="5455920" y="2634615"/>
            <a:ext cx="6736715" cy="2553335"/>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342900" indent="-342900">
              <a:buFont typeface="Arial" panose="020B0604020202090204" pitchFamily="34" charset="0"/>
              <a:buChar char="•"/>
              <a:defRPr kumimoji="1" sz="2800">
                <a:solidFill>
                  <a:srgbClr val="000000">
                    <a:lumMod val="85000"/>
                    <a:lumOff val="15000"/>
                  </a:srgbClr>
                </a:solidFill>
                <a:latin typeface="微软雅黑" panose="020B0503020204020204" charset="-122"/>
                <a:ea typeface="微软雅黑" panose="020B0503020204020204" charset="-122"/>
              </a:defRPr>
            </a:lvl1pPr>
          </a:lstStyle>
          <a:p>
            <a:pPr algn="l"/>
            <a:r>
              <a:rPr lang="zh-CN" altLang="en-US" sz="3200" dirty="0">
                <a:sym typeface="微软雅黑" panose="020B0503020204020204" charset="-122"/>
              </a:rPr>
              <a:t>各</a:t>
            </a:r>
            <a:r>
              <a:rPr lang="zh-CN" altLang="en-US" sz="3200">
                <a:sym typeface="微软雅黑" panose="020B0503020204020204" charset="-122"/>
              </a:rPr>
              <a:t>业务线</a:t>
            </a:r>
            <a:r>
              <a:rPr lang="en-US" altLang="zh-CN" sz="3200" dirty="0">
                <a:sym typeface="微软雅黑" panose="020B0503020204020204" charset="-122"/>
              </a:rPr>
              <a:t>&amp;</a:t>
            </a:r>
            <a:r>
              <a:rPr lang="zh-CN" altLang="en-US" sz="3200" dirty="0">
                <a:sym typeface="微软雅黑" panose="020B0503020204020204" charset="-122"/>
              </a:rPr>
              <a:t>产品服务运行日志永久</a:t>
            </a:r>
            <a:r>
              <a:rPr lang="zh-CN" altLang="en-US" sz="3200">
                <a:sym typeface="微软雅黑" panose="020B0503020204020204" charset="-122"/>
              </a:rPr>
              <a:t>冷备</a:t>
            </a:r>
            <a:r>
              <a:rPr lang="en-US" altLang="zh-CN" sz="3200" dirty="0">
                <a:sym typeface="微软雅黑" panose="020B0503020204020204" charset="-122"/>
              </a:rPr>
              <a:t>&amp;</a:t>
            </a:r>
            <a:r>
              <a:rPr lang="zh-CN" altLang="en-US" sz="3200" dirty="0">
                <a:sym typeface="微软雅黑" panose="020B0503020204020204" charset="-122"/>
              </a:rPr>
              <a:t>大于半年的热备</a:t>
            </a:r>
            <a:r>
              <a:rPr lang="zh-CN" altLang="en-US" sz="3200">
                <a:sym typeface="微软雅黑" panose="020B0503020204020204" charset="-122"/>
              </a:rPr>
              <a:t>数据存储</a:t>
            </a:r>
            <a:endParaRPr lang="zh-CN" altLang="en-US" sz="3200">
              <a:sym typeface="微软雅黑" panose="020B0503020204020204" charset="-122"/>
            </a:endParaRPr>
          </a:p>
          <a:p>
            <a:pPr algn="l"/>
            <a:endParaRPr lang="en-US" altLang="zh-CN" sz="3200" dirty="0">
              <a:sym typeface="微软雅黑" panose="020B0503020204020204" charset="-122"/>
            </a:endParaRPr>
          </a:p>
          <a:p>
            <a:pPr algn="l"/>
            <a:r>
              <a:rPr lang="zh-CN" altLang="en-US" sz="3200" dirty="0">
                <a:sym typeface="微软雅黑" panose="020B0503020204020204" charset="-122"/>
              </a:rPr>
              <a:t>业务日志</a:t>
            </a:r>
            <a:r>
              <a:rPr lang="zh-CN" altLang="en-US" sz="3200">
                <a:sym typeface="微软雅黑" panose="020B0503020204020204" charset="-122"/>
              </a:rPr>
              <a:t>按离线</a:t>
            </a:r>
            <a:r>
              <a:rPr lang="en-US" altLang="zh-CN" sz="3200">
                <a:sym typeface="微软雅黑" panose="020B0503020204020204" charset="-122"/>
              </a:rPr>
              <a:t>(hdfs)+</a:t>
            </a:r>
            <a:r>
              <a:rPr lang="zh-CN" altLang="en-US" sz="3200">
                <a:sym typeface="微软雅黑" panose="020B0503020204020204" charset="-122"/>
              </a:rPr>
              <a:t>实时</a:t>
            </a:r>
            <a:r>
              <a:rPr lang="en-US" altLang="zh-CN" sz="3200">
                <a:sym typeface="微软雅黑" panose="020B0503020204020204" charset="-122"/>
              </a:rPr>
              <a:t>(clickhouse</a:t>
            </a:r>
            <a:r>
              <a:rPr lang="en-US" altLang="zh-CN" sz="3200" dirty="0">
                <a:sym typeface="微软雅黑" panose="020B0503020204020204" charset="-122"/>
              </a:rPr>
              <a:t>)</a:t>
            </a:r>
            <a:r>
              <a:rPr lang="zh-CN" altLang="en-US" sz="3200" dirty="0">
                <a:sym typeface="微软雅黑" panose="020B0503020204020204" charset="-122"/>
              </a:rPr>
              <a:t>分别处理落盘</a:t>
            </a:r>
            <a:endParaRPr lang="zh-CN" altLang="en-US" sz="3200" dirty="0">
              <a:sym typeface="微软雅黑" panose="020B0503020204020204" charset="-122"/>
            </a:endParaRPr>
          </a:p>
        </p:txBody>
      </p:sp>
      <p:grpSp>
        <p:nvGrpSpPr>
          <p:cNvPr id="76" name="组合 75"/>
          <p:cNvGrpSpPr/>
          <p:nvPr/>
        </p:nvGrpSpPr>
        <p:grpSpPr>
          <a:xfrm>
            <a:off x="2315386" y="5606174"/>
            <a:ext cx="9880317" cy="2880000"/>
            <a:chOff x="2782111" y="5123245"/>
            <a:chExt cx="9880317" cy="2880000"/>
          </a:xfrm>
        </p:grpSpPr>
        <p:sp>
          <p:nvSpPr>
            <p:cNvPr id="77" name="Oval 4"/>
            <p:cNvSpPr/>
            <p:nvPr>
              <p:custDataLst>
                <p:tags r:id="rId17"/>
              </p:custDataLst>
            </p:nvPr>
          </p:nvSpPr>
          <p:spPr>
            <a:xfrm>
              <a:off x="2782111" y="5123245"/>
              <a:ext cx="2880000" cy="2880000"/>
            </a:xfrm>
            <a:prstGeom prst="ellipse">
              <a:avLst/>
            </a:prstGeom>
            <a:solidFill>
              <a:srgbClr val="EFBF41"/>
            </a:solidFill>
            <a:ln w="25400" cap="flat" cmpd="sng" algn="ctr">
              <a:noFill/>
              <a:prstDash val="solid"/>
            </a:ln>
            <a:effectLst/>
          </p:spPr>
          <p:txBody>
            <a:bodyPr rtlCol="0" anchor="ctr"/>
            <a:lstStyle/>
            <a:p>
              <a:pPr algn="ctr"/>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nvGrpSpPr>
            <p:cNvPr id="78" name="Group 31"/>
            <p:cNvGrpSpPr/>
            <p:nvPr/>
          </p:nvGrpSpPr>
          <p:grpSpPr>
            <a:xfrm>
              <a:off x="3742059" y="6618563"/>
              <a:ext cx="930040" cy="782766"/>
              <a:chOff x="5368132" y="2625725"/>
              <a:chExt cx="465138" cy="391319"/>
            </a:xfrm>
            <a:solidFill>
              <a:srgbClr val="FFFFFF"/>
            </a:solidFill>
          </p:grpSpPr>
          <p:sp>
            <p:nvSpPr>
              <p:cNvPr id="79" name="AutoShape 120"/>
              <p:cNvSpPr/>
              <p:nvPr>
                <p:custDataLst>
                  <p:tags r:id="rId18"/>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80" name="AutoShape 121"/>
              <p:cNvSpPr/>
              <p:nvPr>
                <p:custDataLst>
                  <p:tags r:id="rId19"/>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81" name="AutoShape 122"/>
              <p:cNvSpPr/>
              <p:nvPr>
                <p:custDataLst>
                  <p:tags r:id="rId20"/>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sp>
          <p:nvSpPr>
            <p:cNvPr id="82" name="文本框 81"/>
            <p:cNvSpPr txBox="1"/>
            <p:nvPr>
              <p:custDataLst>
                <p:tags r:id="rId21"/>
              </p:custDataLst>
            </p:nvPr>
          </p:nvSpPr>
          <p:spPr>
            <a:xfrm>
              <a:off x="3256186" y="5817091"/>
              <a:ext cx="2011680" cy="460375"/>
            </a:xfrm>
            <a:prstGeom prst="rect">
              <a:avLst/>
            </a:prstGeom>
            <a:noFill/>
          </p:spPr>
          <p:txBody>
            <a:bodyPr wrap="none" rtlCol="0">
              <a:spAutoFit/>
            </a:bodyPr>
            <a:lstStyle/>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核心指标统计</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83" name="小标题001…"/>
            <p:cNvSpPr txBox="1"/>
            <p:nvPr>
              <p:custDataLst>
                <p:tags r:id="rId22"/>
              </p:custDataLst>
            </p:nvPr>
          </p:nvSpPr>
          <p:spPr>
            <a:xfrm>
              <a:off x="5922538" y="6147747"/>
              <a:ext cx="6739890" cy="1076325"/>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342900" indent="-342900">
                <a:buFont typeface="Arial" panose="020B0604020202090204" pitchFamily="34" charset="0"/>
                <a:buChar char="•"/>
                <a:defRPr kumimoji="1" sz="2800">
                  <a:solidFill>
                    <a:srgbClr val="000000">
                      <a:lumMod val="85000"/>
                      <a:lumOff val="15000"/>
                    </a:srgbClr>
                  </a:solidFill>
                  <a:latin typeface="微软雅黑" panose="020B0503020204020204" charset="-122"/>
                  <a:ea typeface="微软雅黑" panose="020B0503020204020204" charset="-122"/>
                </a:defRPr>
              </a:lvl1pPr>
            </a:lstStyle>
            <a:p>
              <a:pPr algn="l"/>
              <a:r>
                <a:rPr lang="zh-CN" altLang="en-US" sz="3200">
                  <a:sym typeface="微软雅黑" panose="020B0503020204020204" charset="-122"/>
                </a:rPr>
                <a:t>用户活跃</a:t>
              </a:r>
              <a:r>
                <a:rPr lang="en-US" altLang="zh-CN" sz="3200">
                  <a:sym typeface="微软雅黑" panose="020B0503020204020204" charset="-122"/>
                </a:rPr>
                <a:t>/</a:t>
              </a:r>
              <a:r>
                <a:rPr lang="zh-CN" altLang="en-US" sz="3200">
                  <a:sym typeface="微软雅黑" panose="020B0503020204020204" charset="-122"/>
                </a:rPr>
                <a:t>新增</a:t>
              </a:r>
              <a:r>
                <a:rPr lang="en-US" altLang="zh-CN" sz="3200">
                  <a:sym typeface="微软雅黑" panose="020B0503020204020204" charset="-122"/>
                </a:rPr>
                <a:t>/</a:t>
              </a:r>
              <a:r>
                <a:rPr lang="zh-CN" altLang="en-US" sz="3200">
                  <a:sym typeface="微软雅黑" panose="020B0503020204020204" charset="-122"/>
                </a:rPr>
                <a:t>流失</a:t>
              </a:r>
              <a:r>
                <a:rPr lang="en-US" altLang="zh-CN" sz="3200">
                  <a:sym typeface="微软雅黑" panose="020B0503020204020204" charset="-122"/>
                </a:rPr>
                <a:t>/</a:t>
              </a:r>
              <a:r>
                <a:rPr lang="zh-CN" altLang="en-US" sz="3200">
                  <a:sym typeface="微软雅黑" panose="020B0503020204020204" charset="-122"/>
                </a:rPr>
                <a:t>挽回</a:t>
              </a:r>
              <a:r>
                <a:rPr lang="en-US" altLang="zh-CN" sz="3200">
                  <a:sym typeface="微软雅黑" panose="020B0503020204020204" charset="-122"/>
                </a:rPr>
                <a:t>OKR</a:t>
              </a:r>
              <a:r>
                <a:rPr lang="zh-CN" altLang="en-US" sz="3200">
                  <a:sym typeface="微软雅黑" panose="020B0503020204020204" charset="-122"/>
                </a:rPr>
                <a:t>指标</a:t>
              </a:r>
              <a:endParaRPr lang="en-US" altLang="zh-CN" sz="3200" dirty="0">
                <a:sym typeface="微软雅黑" panose="020B0503020204020204" charset="-122"/>
              </a:endParaRPr>
            </a:p>
            <a:p>
              <a:pPr algn="l"/>
              <a:r>
                <a:rPr lang="en-US" altLang="zh-CN" sz="3200" dirty="0">
                  <a:sym typeface="微软雅黑" panose="020B0503020204020204" charset="-122"/>
                </a:rPr>
                <a:t>App</a:t>
              </a:r>
              <a:r>
                <a:rPr lang="zh-CN" altLang="en-US" sz="3200" dirty="0">
                  <a:sym typeface="微软雅黑" panose="020B0503020204020204" charset="-122"/>
                </a:rPr>
                <a:t>安装</a:t>
              </a:r>
              <a:r>
                <a:rPr lang="zh-CN" altLang="en-US" sz="3200">
                  <a:sym typeface="微软雅黑" panose="020B0503020204020204" charset="-122"/>
                </a:rPr>
                <a:t>量，</a:t>
              </a:r>
              <a:r>
                <a:rPr lang="en-US" altLang="zh-CN" sz="3200" dirty="0">
                  <a:sym typeface="微软雅黑" panose="020B0503020204020204" charset="-122"/>
                </a:rPr>
                <a:t>Webmail</a:t>
              </a:r>
              <a:r>
                <a:rPr lang="zh-CN" altLang="en-US" sz="3200" dirty="0">
                  <a:sym typeface="微软雅黑" panose="020B0503020204020204" charset="-122"/>
                </a:rPr>
                <a:t>登录</a:t>
              </a:r>
              <a:endParaRPr lang="zh-CN" altLang="en-US" sz="3200" dirty="0">
                <a:sym typeface="微软雅黑" panose="020B0503020204020204" charset="-122"/>
              </a:endParaRPr>
            </a:p>
          </p:txBody>
        </p:sp>
      </p:grpSp>
      <p:sp>
        <p:nvSpPr>
          <p:cNvPr id="84" name="小标题001…"/>
          <p:cNvSpPr txBox="1"/>
          <p:nvPr>
            <p:custDataLst>
              <p:tags r:id="rId23"/>
            </p:custDataLst>
          </p:nvPr>
        </p:nvSpPr>
        <p:spPr>
          <a:xfrm>
            <a:off x="16233347" y="3441792"/>
            <a:ext cx="3776980" cy="1076325"/>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342900" indent="-342900">
              <a:buFont typeface="Arial" panose="020B0604020202090204" pitchFamily="34" charset="0"/>
              <a:buChar char="•"/>
              <a:defRPr kumimoji="1" sz="2800">
                <a:solidFill>
                  <a:srgbClr val="000000">
                    <a:lumMod val="85000"/>
                    <a:lumOff val="15000"/>
                  </a:srgbClr>
                </a:solidFill>
                <a:latin typeface="微软雅黑" panose="020B0503020204020204" charset="-122"/>
                <a:ea typeface="微软雅黑" panose="020B0503020204020204" charset="-122"/>
              </a:defRPr>
            </a:lvl1pPr>
          </a:lstStyle>
          <a:p>
            <a:pPr algn="l"/>
            <a:r>
              <a:rPr lang="zh-CN" altLang="en-US" sz="3200" dirty="0">
                <a:sym typeface="微软雅黑" panose="020B0503020204020204" charset="-122"/>
              </a:rPr>
              <a:t>核心收</a:t>
            </a:r>
            <a:r>
              <a:rPr lang="zh-CN" altLang="en-US" sz="3200">
                <a:sym typeface="微软雅黑" panose="020B0503020204020204" charset="-122"/>
              </a:rPr>
              <a:t>发信链路</a:t>
            </a:r>
            <a:endParaRPr lang="en-US" altLang="zh-CN" sz="3200" dirty="0">
              <a:sym typeface="微软雅黑" panose="020B0503020204020204" charset="-122"/>
            </a:endParaRPr>
          </a:p>
          <a:p>
            <a:pPr algn="l"/>
            <a:r>
              <a:rPr lang="zh-CN" altLang="en-US" sz="3200" dirty="0">
                <a:sym typeface="微软雅黑" panose="020B0503020204020204" charset="-122"/>
              </a:rPr>
              <a:t>登录用户验证机制</a:t>
            </a:r>
            <a:endParaRPr lang="zh-CN" altLang="en-US" sz="3200" dirty="0">
              <a:sym typeface="微软雅黑" panose="020B0503020204020204" charset="-122"/>
            </a:endParaRPr>
          </a:p>
        </p:txBody>
      </p:sp>
      <p:grpSp>
        <p:nvGrpSpPr>
          <p:cNvPr id="85" name="组合 84"/>
          <p:cNvGrpSpPr/>
          <p:nvPr/>
        </p:nvGrpSpPr>
        <p:grpSpPr>
          <a:xfrm>
            <a:off x="2315386" y="8814693"/>
            <a:ext cx="6917407" cy="2880000"/>
            <a:chOff x="2782111" y="8379746"/>
            <a:chExt cx="6917407" cy="2880000"/>
          </a:xfrm>
        </p:grpSpPr>
        <p:sp>
          <p:nvSpPr>
            <p:cNvPr id="86" name="Oval 3"/>
            <p:cNvSpPr/>
            <p:nvPr>
              <p:custDataLst>
                <p:tags r:id="rId24"/>
              </p:custDataLst>
            </p:nvPr>
          </p:nvSpPr>
          <p:spPr>
            <a:xfrm>
              <a:off x="2782111" y="8379746"/>
              <a:ext cx="2880000" cy="2880000"/>
            </a:xfrm>
            <a:prstGeom prst="ellipse">
              <a:avLst/>
            </a:prstGeom>
            <a:solidFill>
              <a:srgbClr val="EEB456"/>
            </a:solidFill>
            <a:ln w="25400" cap="flat" cmpd="sng" algn="ctr">
              <a:noFill/>
              <a:prstDash val="solid"/>
            </a:ln>
            <a:effectLst/>
          </p:spPr>
          <p:txBody>
            <a:bodyPr rtlCol="0" anchor="ctr"/>
            <a:lstStyle/>
            <a:p>
              <a:pPr algn="ctr"/>
              <a:endParaRPr lang="en-GB"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87" name="文本框 86"/>
            <p:cNvSpPr txBox="1"/>
            <p:nvPr>
              <p:custDataLst>
                <p:tags r:id="rId25"/>
              </p:custDataLst>
            </p:nvPr>
          </p:nvSpPr>
          <p:spPr>
            <a:xfrm>
              <a:off x="3265013" y="8964613"/>
              <a:ext cx="1930400" cy="460375"/>
            </a:xfrm>
            <a:prstGeom prst="rect">
              <a:avLst/>
            </a:prstGeom>
            <a:noFill/>
          </p:spPr>
          <p:txBody>
            <a:bodyPr wrap="none" rtlCol="0">
              <a:spAutoFit/>
            </a:bodyPr>
            <a:lstStyle/>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反垃圾</a:t>
              </a:r>
              <a:r>
                <a:rPr kumimoji="1" lang="en-US" altLang="zh-CN" sz="2400" dirty="0">
                  <a:solidFill>
                    <a:srgbClr val="FFFFFF"/>
                  </a:solidFill>
                  <a:latin typeface="微软雅黑" panose="020B0503020204020204" charset="-122"/>
                  <a:ea typeface="微软雅黑" panose="020B0503020204020204" charset="-122"/>
                  <a:sym typeface="微软雅黑" panose="020B0503020204020204" charset="-122"/>
                </a:rPr>
                <a:t>&amp;</a:t>
              </a:r>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风控</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88" name="Group 35"/>
            <p:cNvGrpSpPr/>
            <p:nvPr/>
          </p:nvGrpSpPr>
          <p:grpSpPr>
            <a:xfrm>
              <a:off x="3619259" y="9806435"/>
              <a:ext cx="1235769" cy="965781"/>
              <a:chOff x="2581275" y="1710532"/>
              <a:chExt cx="464344" cy="362744"/>
            </a:xfrm>
            <a:solidFill>
              <a:srgbClr val="FFFFFF"/>
            </a:solidFill>
          </p:grpSpPr>
          <p:sp>
            <p:nvSpPr>
              <p:cNvPr id="91" name="AutoShape 140"/>
              <p:cNvSpPr/>
              <p:nvPr>
                <p:custDataLst>
                  <p:tags r:id="rId26"/>
                </p:custDataLst>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31" name="AutoShape 141"/>
              <p:cNvSpPr/>
              <p:nvPr>
                <p:custDataLst>
                  <p:tags r:id="rId27"/>
                </p:custDataLst>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32" name="AutoShape 142"/>
              <p:cNvSpPr/>
              <p:nvPr>
                <p:custDataLst>
                  <p:tags r:id="rId28"/>
                </p:custDataLst>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33" name="AutoShape 143"/>
              <p:cNvSpPr/>
              <p:nvPr>
                <p:custDataLst>
                  <p:tags r:id="rId29"/>
                </p:custDataLst>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34" name="AutoShape 144"/>
              <p:cNvSpPr/>
              <p:nvPr>
                <p:custDataLst>
                  <p:tags r:id="rId30"/>
                </p:custDataLst>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35" name="AutoShape 145"/>
              <p:cNvSpPr/>
              <p:nvPr>
                <p:custDataLst>
                  <p:tags r:id="rId31"/>
                </p:custDataLst>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36" name="AutoShape 146"/>
              <p:cNvSpPr/>
              <p:nvPr>
                <p:custDataLst>
                  <p:tags r:id="rId32"/>
                </p:custDataLst>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effectLst>
                    <a:outerShdw blurRad="38100" dist="38100" dir="2700000" algn="tl">
                      <a:srgbClr val="000000"/>
                    </a:outerShdw>
                  </a:effectLst>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sp>
          <p:nvSpPr>
            <p:cNvPr id="137" name="小标题001…"/>
            <p:cNvSpPr txBox="1"/>
            <p:nvPr>
              <p:custDataLst>
                <p:tags r:id="rId33"/>
              </p:custDataLst>
            </p:nvPr>
          </p:nvSpPr>
          <p:spPr>
            <a:xfrm>
              <a:off x="5922538" y="9404248"/>
              <a:ext cx="3776980" cy="1076325"/>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342900" indent="-342900">
                <a:buFont typeface="Arial" panose="020B0604020202090204" pitchFamily="34" charset="0"/>
                <a:buChar char="•"/>
                <a:defRPr kumimoji="1" sz="2800">
                  <a:solidFill>
                    <a:srgbClr val="000000">
                      <a:lumMod val="85000"/>
                      <a:lumOff val="15000"/>
                    </a:srgbClr>
                  </a:solidFill>
                  <a:latin typeface="微软雅黑" panose="020B0503020204020204" charset="-122"/>
                  <a:ea typeface="微软雅黑" panose="020B0503020204020204" charset="-122"/>
                </a:defRPr>
              </a:lvl1pPr>
            </a:lstStyle>
            <a:p>
              <a:pPr algn="l"/>
              <a:r>
                <a:rPr lang="zh-CN" altLang="en-US" sz="3200" dirty="0">
                  <a:sym typeface="微软雅黑" panose="020B0503020204020204" charset="-122"/>
                </a:rPr>
                <a:t>垃圾邮件</a:t>
              </a:r>
              <a:r>
                <a:rPr lang="zh-CN" altLang="en-US" sz="3200">
                  <a:sym typeface="微软雅黑" panose="020B0503020204020204" charset="-122"/>
                </a:rPr>
                <a:t>判断策略</a:t>
              </a:r>
              <a:endParaRPr lang="en-US" altLang="zh-CN" sz="3200" dirty="0">
                <a:sym typeface="微软雅黑" panose="020B0503020204020204" charset="-122"/>
              </a:endParaRPr>
            </a:p>
            <a:p>
              <a:pPr algn="l"/>
              <a:r>
                <a:rPr lang="zh-CN" altLang="en-US" sz="3200" dirty="0">
                  <a:sym typeface="微软雅黑" panose="020B0503020204020204" charset="-122"/>
                </a:rPr>
                <a:t>恶意用户实时监控</a:t>
              </a:r>
              <a:endParaRPr lang="zh-CN" altLang="en-US" sz="3200" dirty="0">
                <a:sym typeface="微软雅黑" panose="020B0503020204020204" charset="-122"/>
              </a:endParaRPr>
            </a:p>
          </p:txBody>
        </p:sp>
      </p:grpSp>
      <p:grpSp>
        <p:nvGrpSpPr>
          <p:cNvPr id="138" name="组合 137"/>
          <p:cNvGrpSpPr/>
          <p:nvPr/>
        </p:nvGrpSpPr>
        <p:grpSpPr>
          <a:xfrm>
            <a:off x="13003708" y="5606174"/>
            <a:ext cx="8265189" cy="2880000"/>
            <a:chOff x="13470433" y="5123245"/>
            <a:chExt cx="8265189" cy="2880000"/>
          </a:xfrm>
        </p:grpSpPr>
        <p:sp>
          <p:nvSpPr>
            <p:cNvPr id="139" name="Oval 7"/>
            <p:cNvSpPr/>
            <p:nvPr>
              <p:custDataLst>
                <p:tags r:id="rId34"/>
              </p:custDataLst>
            </p:nvPr>
          </p:nvSpPr>
          <p:spPr>
            <a:xfrm>
              <a:off x="13470433" y="5123245"/>
              <a:ext cx="2880000" cy="2880000"/>
            </a:xfrm>
            <a:prstGeom prst="ellipse">
              <a:avLst/>
            </a:prstGeom>
            <a:solidFill>
              <a:srgbClr val="498190"/>
            </a:solidFill>
            <a:ln w="25400" cap="flat" cmpd="sng" algn="ctr">
              <a:noFill/>
              <a:prstDash val="solid"/>
            </a:ln>
            <a:effectLst/>
          </p:spPr>
          <p:txBody>
            <a:bodyPr rtlCol="0" anchor="ctr"/>
            <a:lstStyle/>
            <a:p>
              <a:pPr algn="ctr"/>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nvGrpSpPr>
            <p:cNvPr id="140" name="Group 20"/>
            <p:cNvGrpSpPr/>
            <p:nvPr/>
          </p:nvGrpSpPr>
          <p:grpSpPr>
            <a:xfrm>
              <a:off x="14446207" y="6544732"/>
              <a:ext cx="928452" cy="930428"/>
              <a:chOff x="7287419" y="3505994"/>
              <a:chExt cx="464344" cy="465138"/>
            </a:xfrm>
            <a:solidFill>
              <a:srgbClr val="FFFFFF"/>
            </a:solidFill>
          </p:grpSpPr>
          <p:sp>
            <p:nvSpPr>
              <p:cNvPr id="141" name="AutoShape 37"/>
              <p:cNvSpPr/>
              <p:nvPr>
                <p:custDataLst>
                  <p:tags r:id="rId35"/>
                </p:custDataLst>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42" name="AutoShape 38"/>
              <p:cNvSpPr/>
              <p:nvPr>
                <p:custDataLst>
                  <p:tags r:id="rId36"/>
                </p:custDataLst>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43" name="AutoShape 39"/>
              <p:cNvSpPr/>
              <p:nvPr>
                <p:custDataLst>
                  <p:tags r:id="rId37"/>
                </p:custDataLst>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44" name="AutoShape 40"/>
              <p:cNvSpPr/>
              <p:nvPr>
                <p:custDataLst>
                  <p:tags r:id="rId38"/>
                </p:custDataLst>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45" name="AutoShape 41"/>
              <p:cNvSpPr/>
              <p:nvPr>
                <p:custDataLst>
                  <p:tags r:id="rId39"/>
                </p:custDataLst>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46" name="AutoShape 42"/>
              <p:cNvSpPr/>
              <p:nvPr>
                <p:custDataLst>
                  <p:tags r:id="rId40"/>
                </p:custDataLst>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78" tIns="40178" rIns="40178" bIns="40178" anchor="ctr"/>
              <a:lstStyle/>
              <a:p>
                <a:pPr defTabSz="455930"/>
                <a:endParaRPr lang="en-US" dirty="0">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sp>
          <p:nvSpPr>
            <p:cNvPr id="147" name="文本框 146"/>
            <p:cNvSpPr txBox="1"/>
            <p:nvPr>
              <p:custDataLst>
                <p:tags r:id="rId41"/>
              </p:custDataLst>
            </p:nvPr>
          </p:nvSpPr>
          <p:spPr>
            <a:xfrm>
              <a:off x="14000180" y="5817091"/>
              <a:ext cx="2011680" cy="460375"/>
            </a:xfrm>
            <a:prstGeom prst="rect">
              <a:avLst/>
            </a:prstGeom>
            <a:noFill/>
          </p:spPr>
          <p:txBody>
            <a:bodyPr wrap="none" rtlCol="0">
              <a:spAutoFit/>
            </a:bodyPr>
            <a:lstStyle/>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运营策略指引</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48" name="小标题001…"/>
            <p:cNvSpPr txBox="1"/>
            <p:nvPr>
              <p:custDataLst>
                <p:tags r:id="rId42"/>
              </p:custDataLst>
            </p:nvPr>
          </p:nvSpPr>
          <p:spPr>
            <a:xfrm>
              <a:off x="16700072" y="6147747"/>
              <a:ext cx="5035550" cy="1076325"/>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342900" indent="-342900">
                <a:buFont typeface="Arial" panose="020B0604020202090204" pitchFamily="34" charset="0"/>
                <a:buChar char="•"/>
                <a:defRPr kumimoji="1" sz="2800">
                  <a:solidFill>
                    <a:srgbClr val="000000">
                      <a:lumMod val="85000"/>
                      <a:lumOff val="15000"/>
                    </a:srgbClr>
                  </a:solidFill>
                  <a:latin typeface="微软雅黑" panose="020B0503020204020204" charset="-122"/>
                  <a:ea typeface="微软雅黑" panose="020B0503020204020204" charset="-122"/>
                </a:defRPr>
              </a:lvl1pPr>
            </a:lstStyle>
            <a:p>
              <a:pPr algn="l"/>
              <a:r>
                <a:rPr lang="zh-CN" altLang="en-US" sz="3200">
                  <a:sym typeface="微软雅黑" panose="020B0503020204020204" charset="-122"/>
                </a:rPr>
                <a:t>直邮</a:t>
              </a:r>
              <a:r>
                <a:rPr lang="en-US" altLang="zh-CN" sz="3200" dirty="0">
                  <a:sym typeface="微软雅黑" panose="020B0503020204020204" charset="-122"/>
                </a:rPr>
                <a:t>&amp;Push</a:t>
              </a:r>
              <a:r>
                <a:rPr lang="zh-CN" altLang="en-US" sz="3200" dirty="0">
                  <a:sym typeface="微软雅黑" panose="020B0503020204020204" charset="-122"/>
                </a:rPr>
                <a:t>下发</a:t>
              </a:r>
              <a:r>
                <a:rPr lang="zh-CN" altLang="en-US" sz="3200">
                  <a:sym typeface="微软雅黑" panose="020B0503020204020204" charset="-122"/>
                </a:rPr>
                <a:t>效果反馈</a:t>
              </a:r>
              <a:endParaRPr lang="en-US" altLang="zh-CN" sz="3200" dirty="0">
                <a:sym typeface="微软雅黑" panose="020B0503020204020204" charset="-122"/>
              </a:endParaRPr>
            </a:p>
            <a:p>
              <a:pPr algn="l"/>
              <a:r>
                <a:rPr lang="zh-CN" altLang="en-US" sz="3200" dirty="0">
                  <a:sym typeface="微软雅黑" panose="020B0503020204020204" charset="-122"/>
                </a:rPr>
                <a:t>引流用户</a:t>
              </a:r>
              <a:r>
                <a:rPr lang="zh-CN" altLang="en-US" sz="3200">
                  <a:sym typeface="微软雅黑" panose="020B0503020204020204" charset="-122"/>
                </a:rPr>
                <a:t>转化率分析</a:t>
              </a:r>
              <a:endParaRPr lang="zh-CN" altLang="en-US" sz="3200" dirty="0">
                <a:sym typeface="微软雅黑" panose="020B0503020204020204" charset="-122"/>
              </a:endParaRPr>
            </a:p>
          </p:txBody>
        </p:sp>
      </p:grpSp>
      <p:grpSp>
        <p:nvGrpSpPr>
          <p:cNvPr id="149" name="组合 148"/>
          <p:cNvGrpSpPr/>
          <p:nvPr/>
        </p:nvGrpSpPr>
        <p:grpSpPr>
          <a:xfrm>
            <a:off x="13003708" y="8814693"/>
            <a:ext cx="9038619" cy="2880000"/>
            <a:chOff x="13470433" y="8379746"/>
            <a:chExt cx="9038619" cy="2880000"/>
          </a:xfrm>
        </p:grpSpPr>
        <p:sp>
          <p:nvSpPr>
            <p:cNvPr id="150" name="Oval 8"/>
            <p:cNvSpPr/>
            <p:nvPr>
              <p:custDataLst>
                <p:tags r:id="rId43"/>
              </p:custDataLst>
            </p:nvPr>
          </p:nvSpPr>
          <p:spPr>
            <a:xfrm>
              <a:off x="13470433" y="8379746"/>
              <a:ext cx="2880000" cy="2880000"/>
            </a:xfrm>
            <a:prstGeom prst="ellipse">
              <a:avLst/>
            </a:prstGeom>
            <a:solidFill>
              <a:srgbClr val="325A6F"/>
            </a:solidFill>
            <a:ln w="25400" cap="flat" cmpd="sng" algn="ctr">
              <a:noFill/>
              <a:prstDash val="solid"/>
            </a:ln>
            <a:effectLst/>
          </p:spPr>
          <p:txBody>
            <a:bodyPr rtlCol="0" anchor="ctr"/>
            <a:lstStyle/>
            <a:p>
              <a:pPr algn="ctr"/>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nvGrpSpPr>
            <p:cNvPr id="151" name="Group 44"/>
            <p:cNvGrpSpPr/>
            <p:nvPr/>
          </p:nvGrpSpPr>
          <p:grpSpPr>
            <a:xfrm>
              <a:off x="14278218" y="9541858"/>
              <a:ext cx="1264430" cy="1494934"/>
              <a:chOff x="1325323" y="3586519"/>
              <a:chExt cx="632375" cy="747345"/>
            </a:xfrm>
            <a:solidFill>
              <a:srgbClr val="FFFFFF"/>
            </a:solidFill>
          </p:grpSpPr>
          <p:sp>
            <p:nvSpPr>
              <p:cNvPr id="152" name="Freeform 45"/>
              <p:cNvSpPr>
                <a:spLocks noEditPoints="1"/>
              </p:cNvSpPr>
              <p:nvPr>
                <p:custDataLst>
                  <p:tags r:id="rId44"/>
                </p:custDataLst>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92858" tIns="96428" rIns="192858" bIns="96428" numCol="1" anchor="t" anchorCtr="0" compatLnSpc="1"/>
              <a:lstStyle/>
              <a:p>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sp>
            <p:nvSpPr>
              <p:cNvPr id="153" name="Freeform 46"/>
              <p:cNvSpPr/>
              <p:nvPr>
                <p:custDataLst>
                  <p:tags r:id="rId45"/>
                </p:custDataLst>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92858" tIns="96428" rIns="192858" bIns="96428" numCol="1" anchor="t" anchorCtr="0" compatLnSpc="1"/>
              <a:lstStyle/>
              <a:p>
                <a:endParaRPr lang="en-GB">
                  <a:solidFill>
                    <a:srgbClr val="FFFFFF"/>
                  </a:solidFill>
                  <a:latin typeface="微软雅黑" panose="020B0503020204020204" charset="-122"/>
                  <a:ea typeface="微软雅黑" panose="020B0503020204020204" charset="-122"/>
                  <a:cs typeface="Arial" panose="020B0604020202090204" pitchFamily="34" charset="0"/>
                  <a:sym typeface="微软雅黑" panose="020B0503020204020204" charset="-122"/>
                </a:endParaRPr>
              </a:p>
            </p:txBody>
          </p:sp>
        </p:grpSp>
        <p:sp>
          <p:nvSpPr>
            <p:cNvPr id="154" name="文本框 153"/>
            <p:cNvSpPr txBox="1"/>
            <p:nvPr>
              <p:custDataLst>
                <p:tags r:id="rId46"/>
              </p:custDataLst>
            </p:nvPr>
          </p:nvSpPr>
          <p:spPr>
            <a:xfrm>
              <a:off x="13903660" y="8915083"/>
              <a:ext cx="2011680" cy="460375"/>
            </a:xfrm>
            <a:prstGeom prst="rect">
              <a:avLst/>
            </a:prstGeom>
            <a:noFill/>
          </p:spPr>
          <p:txBody>
            <a:bodyPr wrap="none" rtlCol="0">
              <a:spAutoFit/>
            </a:bodyPr>
            <a:lstStyle/>
            <a:p>
              <a:r>
                <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rPr>
                <a:t>业务产品优化</a:t>
              </a:r>
              <a:endParaRPr kumimoji="1" lang="zh-CN" altLang="en-US" sz="2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55" name="小标题001…"/>
            <p:cNvSpPr txBox="1"/>
            <p:nvPr>
              <p:custDataLst>
                <p:tags r:id="rId47"/>
              </p:custDataLst>
            </p:nvPr>
          </p:nvSpPr>
          <p:spPr>
            <a:xfrm>
              <a:off x="16700072" y="9404248"/>
              <a:ext cx="5808980" cy="1076325"/>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342900" indent="-342900">
                <a:buFont typeface="Arial" panose="020B0604020202090204" pitchFamily="34" charset="0"/>
                <a:buChar char="•"/>
                <a:defRPr kumimoji="1" sz="2800">
                  <a:solidFill>
                    <a:srgbClr val="000000">
                      <a:lumMod val="85000"/>
                      <a:lumOff val="15000"/>
                    </a:srgbClr>
                  </a:solidFill>
                  <a:latin typeface="微软雅黑" panose="020B0503020204020204" charset="-122"/>
                  <a:ea typeface="微软雅黑" panose="020B0503020204020204" charset="-122"/>
                </a:defRPr>
              </a:lvl1pPr>
            </a:lstStyle>
            <a:p>
              <a:pPr algn="l"/>
              <a:r>
                <a:rPr lang="zh-CN" altLang="en-US" sz="3200" dirty="0">
                  <a:sym typeface="微软雅黑" panose="020B0503020204020204" charset="-122"/>
                </a:rPr>
                <a:t>新业务模块用户使用</a:t>
              </a:r>
              <a:r>
                <a:rPr lang="zh-CN" altLang="en-US" sz="3200">
                  <a:sym typeface="微软雅黑" panose="020B0503020204020204" charset="-122"/>
                </a:rPr>
                <a:t>情况反馈</a:t>
              </a:r>
              <a:endParaRPr lang="en-US" altLang="zh-CN" sz="3200" dirty="0">
                <a:sym typeface="微软雅黑" panose="020B0503020204020204" charset="-122"/>
              </a:endParaRPr>
            </a:p>
            <a:p>
              <a:pPr algn="l"/>
              <a:r>
                <a:rPr lang="zh-CN" altLang="en-US" sz="3200" dirty="0">
                  <a:sym typeface="微软雅黑" panose="020B0503020204020204" charset="-122"/>
                </a:rPr>
                <a:t>用户付费，订阅情况分析</a:t>
              </a:r>
              <a:endParaRPr lang="zh-CN" altLang="en-US" sz="3200" dirty="0">
                <a:sym typeface="微软雅黑" panose="020B050302020402020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1" name="image 401"/>
          <p:cNvPicPr>
            <a:picLocks noChangeAspect="1"/>
          </p:cNvPicPr>
          <p:nvPr/>
        </p:nvPicPr>
        <p:blipFill>
          <a:blip r:embed="rId1"/>
          <a:srcRect/>
          <a:stretch>
            <a:fillRect/>
          </a:stretch>
        </p:blipFill>
        <p:spPr>
          <a:xfrm>
            <a:off x="1092200" y="0"/>
            <a:ext cx="22542500" cy="13779500"/>
          </a:xfrm>
          <a:prstGeom prst="rect">
            <a:avLst/>
          </a:prstGeom>
        </p:spPr>
      </p:pic>
      <p:pic>
        <p:nvPicPr>
          <p:cNvPr id="402" name="image 402"/>
          <p:cNvPicPr>
            <a:picLocks noChangeAspect="1"/>
          </p:cNvPicPr>
          <p:nvPr/>
        </p:nvPicPr>
        <p:blipFill>
          <a:blip r:embed="rId2"/>
          <a:srcRect/>
          <a:stretch>
            <a:fillRect/>
          </a:stretch>
        </p:blipFill>
        <p:spPr>
          <a:xfrm>
            <a:off x="21894800" y="2476500"/>
            <a:ext cx="1955800" cy="1955800"/>
          </a:xfrm>
          <a:prstGeom prst="rect">
            <a:avLst/>
          </a:prstGeom>
        </p:spPr>
      </p:pic>
      <p:pic>
        <p:nvPicPr>
          <p:cNvPr id="403" name="image 403"/>
          <p:cNvPicPr>
            <a:picLocks noChangeAspect="1"/>
          </p:cNvPicPr>
          <p:nvPr/>
        </p:nvPicPr>
        <p:blipFill>
          <a:blip r:embed="rId3"/>
          <a:srcRect/>
          <a:stretch>
            <a:fillRect/>
          </a:stretch>
        </p:blipFill>
        <p:spPr>
          <a:xfrm>
            <a:off x="920750" y="1332162"/>
            <a:ext cx="22542500" cy="11453958"/>
          </a:xfrm>
          <a:prstGeom prst="rect">
            <a:avLst/>
          </a:prstGeom>
        </p:spPr>
      </p:pic>
      <p:pic>
        <p:nvPicPr>
          <p:cNvPr id="404" name="image 404"/>
          <p:cNvPicPr>
            <a:picLocks noChangeAspect="1"/>
          </p:cNvPicPr>
          <p:nvPr/>
        </p:nvPicPr>
        <p:blipFill>
          <a:blip r:embed="rId4"/>
          <a:srcRect/>
          <a:stretch>
            <a:fillRect/>
          </a:stretch>
        </p:blipFill>
        <p:spPr>
          <a:xfrm>
            <a:off x="1397000" y="10375900"/>
            <a:ext cx="3632200" cy="1905000"/>
          </a:xfrm>
          <a:prstGeom prst="rect">
            <a:avLst/>
          </a:prstGeom>
        </p:spPr>
      </p:pic>
      <p:pic>
        <p:nvPicPr>
          <p:cNvPr id="405" name="image 405"/>
          <p:cNvPicPr>
            <a:picLocks noChangeAspect="1"/>
          </p:cNvPicPr>
          <p:nvPr/>
        </p:nvPicPr>
        <p:blipFill>
          <a:blip r:embed="rId5"/>
          <a:srcRect/>
          <a:stretch>
            <a:fillRect/>
          </a:stretch>
        </p:blipFill>
        <p:spPr>
          <a:xfrm>
            <a:off x="8686800" y="8737600"/>
            <a:ext cx="1003300" cy="241300"/>
          </a:xfrm>
          <a:prstGeom prst="rect">
            <a:avLst/>
          </a:prstGeom>
        </p:spPr>
      </p:pic>
      <p:pic>
        <p:nvPicPr>
          <p:cNvPr id="406" name="image 406"/>
          <p:cNvPicPr>
            <a:picLocks noChangeAspect="1"/>
          </p:cNvPicPr>
          <p:nvPr/>
        </p:nvPicPr>
        <p:blipFill>
          <a:blip r:embed="rId6"/>
          <a:srcRect/>
          <a:stretch>
            <a:fillRect/>
          </a:stretch>
        </p:blipFill>
        <p:spPr>
          <a:xfrm>
            <a:off x="10414000" y="4559300"/>
            <a:ext cx="50800" cy="4597400"/>
          </a:xfrm>
          <a:prstGeom prst="rect">
            <a:avLst/>
          </a:prstGeom>
        </p:spPr>
      </p:pic>
      <p:sp>
        <p:nvSpPr>
          <p:cNvPr id="408" name="Object 408"/>
          <p:cNvSpPr txBox="1"/>
          <p:nvPr/>
        </p:nvSpPr>
        <p:spPr>
          <a:xfrm>
            <a:off x="4147457" y="4103687"/>
            <a:ext cx="5702300" cy="1917700"/>
          </a:xfrm>
          <a:prstGeom prst="rect">
            <a:avLst/>
          </a:prstGeom>
        </p:spPr>
        <p:txBody>
          <a:bodyPr vert="horz" rtlCol="0" anchor="t" anchorCtr="0">
            <a:noAutofit/>
          </a:bodyPr>
          <a:lstStyle/>
          <a:p>
            <a:pPr algn="r">
              <a:lnSpc>
                <a:spcPct val="108000"/>
              </a:lnSpc>
            </a:pPr>
            <a:r>
              <a:rPr lang="zh-CN" sz="11600" b="0" i="0" spc="371" dirty="0">
                <a:solidFill>
                  <a:srgbClr val="333333"/>
                </a:solidFill>
                <a:latin typeface="YouSheBiaoTiHei" panose="00000500000000000000" charset="-122"/>
                <a:ea typeface="YouSheBiaoTiHei" panose="00000500000000000000" charset="-122"/>
              </a:rPr>
              <a:t>0</a:t>
            </a:r>
            <a:r>
              <a:rPr lang="en-US" altLang="zh-CN" sz="11600" b="0" i="0" spc="371" dirty="0">
                <a:solidFill>
                  <a:srgbClr val="333333"/>
                </a:solidFill>
                <a:latin typeface="YouSheBiaoTiHei" panose="00000500000000000000" charset="-122"/>
                <a:ea typeface="YouSheBiaoTiHei" panose="00000500000000000000" charset="-122"/>
              </a:rPr>
              <a:t>2</a:t>
            </a:r>
            <a:endParaRPr lang="en-US" altLang="zh-CN" sz="11600" b="0" i="0" spc="371" dirty="0">
              <a:solidFill>
                <a:srgbClr val="333333"/>
              </a:solidFill>
              <a:latin typeface="YouSheBiaoTiHei" panose="00000500000000000000" charset="-122"/>
              <a:ea typeface="YouSheBiaoTiHei" panose="00000500000000000000" charset="-122"/>
            </a:endParaRPr>
          </a:p>
        </p:txBody>
      </p:sp>
      <p:sp>
        <p:nvSpPr>
          <p:cNvPr id="409" name="Object 409"/>
          <p:cNvSpPr txBox="1"/>
          <p:nvPr/>
        </p:nvSpPr>
        <p:spPr>
          <a:xfrm>
            <a:off x="2173514" y="5664200"/>
            <a:ext cx="7734300" cy="1879600"/>
          </a:xfrm>
          <a:prstGeom prst="rect">
            <a:avLst/>
          </a:prstGeom>
        </p:spPr>
        <p:txBody>
          <a:bodyPr vert="horz" rtlCol="0" anchor="t" anchorCtr="0">
            <a:noAutofit/>
          </a:bodyPr>
          <a:lstStyle/>
          <a:p>
            <a:pPr algn="r">
              <a:lnSpc>
                <a:spcPct val="123000"/>
              </a:lnSpc>
            </a:pPr>
            <a:r>
              <a:rPr kumimoji="1" lang="en-US" altLang="zh-CN" sz="6000" b="1">
                <a:ln w="12700">
                  <a:noFill/>
                </a:ln>
                <a:solidFill>
                  <a:schemeClr val="tx1">
                    <a:alpha val="100000"/>
                  </a:schemeClr>
                </a:solidFill>
                <a:latin typeface="OPPOSans H" panose="00020600040101010101" charset="-122"/>
                <a:ea typeface="OPPOSans H" panose="00020600040101010101" charset="-122"/>
                <a:cs typeface="OPPOSans H" panose="00020600040101010101" charset="-122"/>
                <a:sym typeface="+mn-ea"/>
              </a:rPr>
              <a:t>选型背景与使用现状</a:t>
            </a:r>
            <a:endParaRPr kumimoji="1" lang="zh-CN" altLang="en-US" sz="5000">
              <a:solidFill>
                <a:schemeClr val="tx1"/>
              </a:solidFill>
            </a:endParaRPr>
          </a:p>
          <a:p>
            <a:pPr algn="r">
              <a:lnSpc>
                <a:spcPct val="123000"/>
              </a:lnSpc>
            </a:pPr>
            <a:endParaRPr kumimoji="1" lang="zh-CN" altLang="en-US" sz="5000" dirty="0">
              <a:solidFill>
                <a:schemeClr val="tx1"/>
              </a:solidFill>
              <a:latin typeface="微软雅黑" panose="020B0503020204020204" charset="-122"/>
              <a:ea typeface="微软雅黑" panose="020B0503020204020204" charset="-122"/>
            </a:endParaRPr>
          </a:p>
        </p:txBody>
      </p:sp>
      <p:sp>
        <p:nvSpPr>
          <p:cNvPr id="4010" name="Object 4010"/>
          <p:cNvSpPr txBox="1"/>
          <p:nvPr/>
        </p:nvSpPr>
        <p:spPr>
          <a:xfrm>
            <a:off x="11402609" y="4998840"/>
            <a:ext cx="11473815" cy="3819920"/>
          </a:xfrm>
          <a:prstGeom prst="rect">
            <a:avLst/>
          </a:prstGeom>
        </p:spPr>
        <p:txBody>
          <a:bodyPr vert="horz" rtlCol="0" anchor="t" anchorCtr="0">
            <a:noAutofit/>
          </a:bodyPr>
          <a:lstStyle/>
          <a:p>
            <a:pPr fontAlgn="auto">
              <a:lnSpc>
                <a:spcPct val="100000"/>
              </a:lnSpc>
            </a:pPr>
            <a:r>
              <a:rPr lang="zh-CN" altLang="en-US" sz="4400" b="1" dirty="0">
                <a:sym typeface="+mn-ea"/>
              </a:rPr>
              <a:t>选型背景</a:t>
            </a:r>
            <a:endParaRPr lang="en-US" altLang="zh-CN" sz="4400" b="1" dirty="0">
              <a:sym typeface="+mn-ea"/>
            </a:endParaRPr>
          </a:p>
          <a:p>
            <a:pPr fontAlgn="auto">
              <a:lnSpc>
                <a:spcPct val="100000"/>
              </a:lnSpc>
            </a:pPr>
            <a:endParaRPr lang="en-US" altLang="zh-CN" sz="4400" b="1" dirty="0">
              <a:sym typeface="+mn-ea"/>
            </a:endParaRPr>
          </a:p>
          <a:p>
            <a:pPr fontAlgn="auto">
              <a:lnSpc>
                <a:spcPct val="100000"/>
              </a:lnSpc>
            </a:pPr>
            <a:r>
              <a:rPr lang="zh-CN" altLang="en-US" sz="4400" b="1" dirty="0">
                <a:sym typeface="+mn-ea"/>
              </a:rPr>
              <a:t>选型对比</a:t>
            </a:r>
            <a:endParaRPr lang="en-US" altLang="zh-CN" sz="4400" b="1" dirty="0">
              <a:sym typeface="+mn-ea"/>
            </a:endParaRPr>
          </a:p>
          <a:p>
            <a:pPr fontAlgn="auto">
              <a:lnSpc>
                <a:spcPct val="100000"/>
              </a:lnSpc>
            </a:pPr>
            <a:endParaRPr lang="en-US" altLang="zh-CN" sz="4400" b="1" dirty="0">
              <a:sym typeface="+mn-ea"/>
            </a:endParaRPr>
          </a:p>
          <a:p>
            <a:pPr fontAlgn="auto">
              <a:lnSpc>
                <a:spcPct val="100000"/>
              </a:lnSpc>
            </a:pPr>
            <a:r>
              <a:rPr lang="zh-CN" altLang="en-US" sz="4400" b="1" dirty="0">
                <a:solidFill>
                  <a:srgbClr val="262626"/>
                </a:solidFill>
                <a:sym typeface="+mn-ea"/>
              </a:rPr>
              <a:t>使用现状</a:t>
            </a:r>
            <a:endParaRPr lang="zh-CN" altLang="en-US" sz="4400" b="1" dirty="0">
              <a:solidFill>
                <a:srgbClr val="262626"/>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850900"/>
            <a:ext cx="6670675" cy="975360"/>
          </a:xfrm>
          <a:prstGeom prst="rect">
            <a:avLst/>
          </a:prstGeom>
        </p:spPr>
        <p:txBody>
          <a:bodyPr vert="horz" rtlCol="0" anchor="t" anchorCtr="0">
            <a:noAutofit/>
          </a:bodyPr>
          <a:lstStyle/>
          <a:p>
            <a:pPr fontAlgn="auto">
              <a:lnSpc>
                <a:spcPct val="100000"/>
              </a:lnSpc>
            </a:pPr>
            <a:r>
              <a:rPr lang="zh-CN" altLang="en-US" sz="4800" b="1" dirty="0">
                <a:sym typeface="+mn-ea"/>
              </a:rPr>
              <a:t>选型背景</a:t>
            </a:r>
            <a:endParaRPr lang="en-US" altLang="zh-CN" sz="4800" b="1" dirty="0">
              <a:sym typeface="+mn-ea"/>
            </a:endParaRPr>
          </a:p>
          <a:p>
            <a:pPr fontAlgn="auto">
              <a:lnSpc>
                <a:spcPct val="100000"/>
              </a:lnSpc>
            </a:pPr>
            <a:endParaRPr lang="zh-CN" sz="4800" b="1" i="0" spc="256" dirty="0">
              <a:solidFill>
                <a:srgbClr val="333333"/>
              </a:solidFill>
              <a:latin typeface="微软雅黑" panose="020B0503020204020204" charset="-122"/>
              <a:ea typeface="微软雅黑" panose="020B0503020204020204" charset="-122"/>
            </a:endParaRPr>
          </a:p>
        </p:txBody>
      </p:sp>
      <p:sp>
        <p:nvSpPr>
          <p:cNvPr id="53" name="标题 1"/>
          <p:cNvSpPr txBox="1"/>
          <p:nvPr>
            <p:custDataLst>
              <p:tags r:id="rId2"/>
            </p:custDataLst>
          </p:nvPr>
        </p:nvSpPr>
        <p:spPr>
          <a:xfrm>
            <a:off x="561340" y="1292860"/>
            <a:ext cx="322580" cy="322580"/>
          </a:xfrm>
          <a:prstGeom prst="ellipse">
            <a:avLst/>
          </a:prstGeom>
          <a:solidFill>
            <a:schemeClr val="accent1">
              <a:lumMod val="20000"/>
              <a:lumOff val="80000"/>
            </a:schemeClr>
          </a:solidFill>
          <a:ln w="12700" cap="sq">
            <a:noFill/>
            <a:miter/>
          </a:ln>
        </p:spPr>
        <p:txBody>
          <a:bodyPr vert="horz" wrap="square" lIns="91440" tIns="45720" rIns="91440" bIns="45720" rtlCol="0" anchor="ctr"/>
          <a:p>
            <a:pPr algn="ctr">
              <a:lnSpc>
                <a:spcPct val="110000"/>
              </a:lnSpc>
            </a:pPr>
            <a:endParaRPr kumimoji="1" lang="zh-CN" altLang="en-US" sz="4400"/>
          </a:p>
        </p:txBody>
      </p:sp>
      <p:sp>
        <p:nvSpPr>
          <p:cNvPr id="57" name="标题 1"/>
          <p:cNvSpPr txBox="1"/>
          <p:nvPr>
            <p:custDataLst>
              <p:tags r:id="rId3"/>
            </p:custDataLst>
          </p:nvPr>
        </p:nvSpPr>
        <p:spPr>
          <a:xfrm>
            <a:off x="561340" y="3317240"/>
            <a:ext cx="322580" cy="322580"/>
          </a:xfrm>
          <a:prstGeom prst="ellipse">
            <a:avLst/>
          </a:prstGeom>
          <a:solidFill>
            <a:schemeClr val="accent2">
              <a:lumMod val="20000"/>
              <a:lumOff val="80000"/>
            </a:schemeClr>
          </a:solidFill>
          <a:ln w="12700" cap="sq">
            <a:noFill/>
            <a:miter/>
          </a:ln>
        </p:spPr>
        <p:txBody>
          <a:bodyPr vert="horz" wrap="square" lIns="91440" tIns="45720" rIns="91440" bIns="45720" rtlCol="0" anchor="ctr"/>
          <a:p>
            <a:pPr algn="ctr">
              <a:lnSpc>
                <a:spcPct val="110000"/>
              </a:lnSpc>
            </a:pPr>
            <a:endParaRPr kumimoji="1" lang="zh-CN" altLang="en-US" sz="4400"/>
          </a:p>
        </p:txBody>
      </p:sp>
      <p:sp>
        <p:nvSpPr>
          <p:cNvPr id="60" name="标题 1"/>
          <p:cNvSpPr txBox="1"/>
          <p:nvPr>
            <p:custDataLst>
              <p:tags r:id="rId4"/>
            </p:custDataLst>
          </p:nvPr>
        </p:nvSpPr>
        <p:spPr>
          <a:xfrm>
            <a:off x="561340" y="4865370"/>
            <a:ext cx="322580" cy="322580"/>
          </a:xfrm>
          <a:prstGeom prst="ellipse">
            <a:avLst/>
          </a:prstGeom>
          <a:solidFill>
            <a:schemeClr val="accent1">
              <a:lumMod val="20000"/>
              <a:lumOff val="80000"/>
            </a:schemeClr>
          </a:solidFill>
          <a:ln w="12700" cap="sq">
            <a:noFill/>
            <a:miter/>
          </a:ln>
        </p:spPr>
        <p:txBody>
          <a:bodyPr vert="horz" wrap="square" lIns="91440" tIns="45720" rIns="91440" bIns="45720" rtlCol="0" anchor="ctr"/>
          <a:p>
            <a:pPr algn="ctr">
              <a:lnSpc>
                <a:spcPct val="110000"/>
              </a:lnSpc>
            </a:pPr>
            <a:endParaRPr kumimoji="1" lang="zh-CN" altLang="en-US" sz="4400"/>
          </a:p>
        </p:txBody>
      </p:sp>
      <p:pic>
        <p:nvPicPr>
          <p:cNvPr id="68" name="图片 67" descr="Xnip2025-03-09_11-56-04"/>
          <p:cNvPicPr>
            <a:picLocks noChangeAspect="1"/>
          </p:cNvPicPr>
          <p:nvPr/>
        </p:nvPicPr>
        <p:blipFill>
          <a:blip r:embed="rId5"/>
          <a:stretch>
            <a:fillRect/>
          </a:stretch>
        </p:blipFill>
        <p:spPr>
          <a:xfrm>
            <a:off x="16314420" y="2407920"/>
            <a:ext cx="5734050" cy="1080770"/>
          </a:xfrm>
          <a:prstGeom prst="rect">
            <a:avLst/>
          </a:prstGeom>
        </p:spPr>
      </p:pic>
      <p:pic>
        <p:nvPicPr>
          <p:cNvPr id="69" name="图片 68" descr="Xnip2025-03-09_11-57-05"/>
          <p:cNvPicPr>
            <a:picLocks noChangeAspect="1"/>
          </p:cNvPicPr>
          <p:nvPr/>
        </p:nvPicPr>
        <p:blipFill>
          <a:blip r:embed="rId6"/>
          <a:stretch>
            <a:fillRect/>
          </a:stretch>
        </p:blipFill>
        <p:spPr>
          <a:xfrm>
            <a:off x="16314420" y="5677535"/>
            <a:ext cx="5993130" cy="1787525"/>
          </a:xfrm>
          <a:prstGeom prst="rect">
            <a:avLst/>
          </a:prstGeom>
        </p:spPr>
      </p:pic>
      <p:sp>
        <p:nvSpPr>
          <p:cNvPr id="71" name="右箭头 70"/>
          <p:cNvSpPr/>
          <p:nvPr/>
        </p:nvSpPr>
        <p:spPr>
          <a:xfrm rot="5400000" flipV="1">
            <a:off x="18417540" y="4811395"/>
            <a:ext cx="1786890" cy="60706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4" name="文本框 53"/>
          <p:cNvSpPr txBox="1"/>
          <p:nvPr>
            <p:custDataLst>
              <p:tags r:id="rId7"/>
            </p:custDataLst>
          </p:nvPr>
        </p:nvSpPr>
        <p:spPr>
          <a:xfrm>
            <a:off x="1701103" y="2640130"/>
            <a:ext cx="9691370" cy="615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p>
            <a:pPr marL="0" marR="0" indent="0" algn="l" defTabSz="18288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dirty="0">
                <a:ln>
                  <a:noFill/>
                </a:ln>
                <a:solidFill>
                  <a:srgbClr val="C00000"/>
                </a:solidFill>
                <a:effectLst/>
                <a:uFillTx/>
                <a:latin typeface="Source Han Sans" charset="0"/>
                <a:ea typeface="Source Han Sans" charset="0"/>
                <a:cs typeface="Source Han Sans" charset="0"/>
                <a:sym typeface="等线"/>
              </a:rPr>
              <a:t>邮箱为什么要引入</a:t>
            </a:r>
            <a:r>
              <a:rPr kumimoji="0" lang="en-US" altLang="zh-CN" sz="4000" b="0" i="0" u="none" strike="noStrike" cap="none" spc="0" normalizeH="0" baseline="0" dirty="0">
                <a:ln>
                  <a:noFill/>
                </a:ln>
                <a:solidFill>
                  <a:srgbClr val="C00000"/>
                </a:solidFill>
                <a:effectLst/>
                <a:uFillTx/>
                <a:latin typeface="Source Han Sans" charset="0"/>
                <a:ea typeface="微软雅黑" panose="020B0503020204020204" charset="-122"/>
                <a:cs typeface="Source Han Sans" charset="0"/>
                <a:sym typeface="等线"/>
              </a:rPr>
              <a:t>DolphinScheduler</a:t>
            </a:r>
            <a:r>
              <a:rPr kumimoji="0" lang="zh-CN" altLang="en-US" sz="4000" b="0" i="0" u="none" strike="noStrike" cap="none" spc="0" normalizeH="0" baseline="0" dirty="0">
                <a:ln>
                  <a:noFill/>
                </a:ln>
                <a:solidFill>
                  <a:srgbClr val="C00000"/>
                </a:solidFill>
                <a:effectLst/>
                <a:uFillTx/>
                <a:latin typeface="Source Han Sans" charset="0"/>
                <a:ea typeface="Source Han Sans" charset="0"/>
                <a:cs typeface="Source Han Sans" charset="0"/>
                <a:sym typeface="等线"/>
              </a:rPr>
              <a:t>平台</a:t>
            </a:r>
            <a:r>
              <a:rPr kumimoji="0" lang="zh-CN" altLang="en-US" sz="4000" b="0" i="0" u="none" strike="noStrike" cap="none" spc="0" normalizeH="0" baseline="0" dirty="0">
                <a:ln>
                  <a:noFill/>
                </a:ln>
                <a:solidFill>
                  <a:srgbClr val="C00000"/>
                </a:solidFill>
                <a:effectLst/>
                <a:uFillTx/>
                <a:latin typeface="Source Han Sans" charset="0"/>
                <a:ea typeface="微软雅黑" panose="020B0503020204020204" charset="-122"/>
                <a:cs typeface="Source Han Sans" charset="0"/>
                <a:sym typeface="等线"/>
              </a:rPr>
              <a:t>？</a:t>
            </a:r>
            <a:endParaRPr kumimoji="0" lang="zh-CN" altLang="en-US" sz="4000" b="0" i="0" u="none" strike="noStrike" cap="none" spc="0" normalizeH="0" baseline="0" dirty="0">
              <a:ln>
                <a:noFill/>
              </a:ln>
              <a:solidFill>
                <a:srgbClr val="C00000"/>
              </a:solidFill>
              <a:effectLst/>
              <a:uFillTx/>
              <a:latin typeface="Source Han Sans" charset="0"/>
              <a:ea typeface="微软雅黑" panose="020B0503020204020204" charset="-122"/>
              <a:cs typeface="Source Han Sans" charset="0"/>
              <a:sym typeface="等线"/>
            </a:endParaRPr>
          </a:p>
        </p:txBody>
      </p:sp>
      <p:graphicFrame>
        <p:nvGraphicFramePr>
          <p:cNvPr id="5" name="图示 4"/>
          <p:cNvGraphicFramePr/>
          <p:nvPr>
            <p:custDataLst>
              <p:tags r:id="rId8"/>
            </p:custDataLst>
          </p:nvPr>
        </p:nvGraphicFramePr>
        <p:xfrm>
          <a:off x="2271057" y="3950545"/>
          <a:ext cx="7247145" cy="28853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Скругленный прямоугольник 2"/>
          <p:cNvSpPr/>
          <p:nvPr>
            <p:custDataLst>
              <p:tags r:id="rId14"/>
            </p:custDataLst>
          </p:nvPr>
        </p:nvSpPr>
        <p:spPr>
          <a:xfrm>
            <a:off x="1037737" y="8960152"/>
            <a:ext cx="4320001" cy="3487753"/>
          </a:xfrm>
          <a:prstGeom prst="roundRect">
            <a:avLst>
              <a:gd name="adj" fmla="val 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6" name="Скругленный прямоугольник 85"/>
          <p:cNvSpPr/>
          <p:nvPr>
            <p:custDataLst>
              <p:tags r:id="rId15"/>
            </p:custDataLst>
          </p:nvPr>
        </p:nvSpPr>
        <p:spPr>
          <a:xfrm>
            <a:off x="5499238" y="8960152"/>
            <a:ext cx="4320000" cy="3487753"/>
          </a:xfrm>
          <a:prstGeom prst="roundRect">
            <a:avLst>
              <a:gd name="adj" fmla="val 2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7" name="Скругленный прямоугольник 89"/>
          <p:cNvSpPr/>
          <p:nvPr>
            <p:custDataLst>
              <p:tags r:id="rId16"/>
            </p:custDataLst>
          </p:nvPr>
        </p:nvSpPr>
        <p:spPr>
          <a:xfrm>
            <a:off x="9951475" y="8960152"/>
            <a:ext cx="4320001" cy="3487753"/>
          </a:xfrm>
          <a:prstGeom prst="roundRect">
            <a:avLst>
              <a:gd name="adj" fmla="val 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8" name="Скругленный прямоугольник 93"/>
          <p:cNvSpPr/>
          <p:nvPr>
            <p:custDataLst>
              <p:tags r:id="rId17"/>
            </p:custDataLst>
          </p:nvPr>
        </p:nvSpPr>
        <p:spPr>
          <a:xfrm>
            <a:off x="14403713" y="8960152"/>
            <a:ext cx="4320000" cy="3487753"/>
          </a:xfrm>
          <a:prstGeom prst="roundRect">
            <a:avLst>
              <a:gd name="adj" fmla="val 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9" name="Скругленный прямоугольник 97"/>
          <p:cNvSpPr/>
          <p:nvPr>
            <p:custDataLst>
              <p:tags r:id="rId18"/>
            </p:custDataLst>
          </p:nvPr>
        </p:nvSpPr>
        <p:spPr>
          <a:xfrm>
            <a:off x="18855951" y="8960152"/>
            <a:ext cx="4320001" cy="3487753"/>
          </a:xfrm>
          <a:prstGeom prst="roundRect">
            <a:avLst>
              <a:gd name="adj" fmla="val 0"/>
            </a:avLst>
          </a:prstGeom>
          <a:solidFill>
            <a:srgbClr val="F6F6F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0" name="Фигура"/>
          <p:cNvSpPr/>
          <p:nvPr>
            <p:custDataLst>
              <p:tags r:id="rId19"/>
            </p:custDataLst>
          </p:nvPr>
        </p:nvSpPr>
        <p:spPr>
          <a:xfrm>
            <a:off x="2655613" y="9474212"/>
            <a:ext cx="1339196" cy="1351769"/>
          </a:xfrm>
          <a:custGeom>
            <a:avLst/>
            <a:gdLst/>
            <a:ahLst/>
            <a:cxnLst>
              <a:cxn ang="0">
                <a:pos x="wd2" y="hd2"/>
              </a:cxn>
              <a:cxn ang="5400000">
                <a:pos x="wd2" y="hd2"/>
              </a:cxn>
              <a:cxn ang="10800000">
                <a:pos x="wd2" y="hd2"/>
              </a:cxn>
              <a:cxn ang="16200000">
                <a:pos x="wd2" y="hd2"/>
              </a:cxn>
            </a:cxnLst>
            <a:rect l="0" t="0" r="r" b="b"/>
            <a:pathLst>
              <a:path w="21306" h="21599" extrusionOk="0">
                <a:moveTo>
                  <a:pt x="8550" y="0"/>
                </a:moveTo>
                <a:cubicBezTo>
                  <a:pt x="3946" y="2"/>
                  <a:pt x="168" y="3661"/>
                  <a:pt x="0" y="8282"/>
                </a:cubicBezTo>
                <a:lnTo>
                  <a:pt x="0" y="21377"/>
                </a:lnTo>
                <a:lnTo>
                  <a:pt x="755" y="21377"/>
                </a:lnTo>
                <a:lnTo>
                  <a:pt x="755" y="8755"/>
                </a:lnTo>
                <a:cubicBezTo>
                  <a:pt x="643" y="4326"/>
                  <a:pt x="4197" y="678"/>
                  <a:pt x="8609" y="695"/>
                </a:cubicBezTo>
                <a:cubicBezTo>
                  <a:pt x="12870" y="712"/>
                  <a:pt x="16325" y="4167"/>
                  <a:pt x="16360" y="8447"/>
                </a:cubicBezTo>
                <a:lnTo>
                  <a:pt x="16360" y="8746"/>
                </a:lnTo>
                <a:cubicBezTo>
                  <a:pt x="16293" y="8803"/>
                  <a:pt x="16227" y="8861"/>
                  <a:pt x="16164" y="8924"/>
                </a:cubicBezTo>
                <a:cubicBezTo>
                  <a:pt x="15940" y="9149"/>
                  <a:pt x="15759" y="9402"/>
                  <a:pt x="15620" y="9670"/>
                </a:cubicBezTo>
                <a:cubicBezTo>
                  <a:pt x="15481" y="9402"/>
                  <a:pt x="15300" y="9149"/>
                  <a:pt x="15076" y="8924"/>
                </a:cubicBezTo>
                <a:cubicBezTo>
                  <a:pt x="14488" y="8333"/>
                  <a:pt x="13717" y="8038"/>
                  <a:pt x="12946" y="8038"/>
                </a:cubicBezTo>
                <a:cubicBezTo>
                  <a:pt x="12611" y="8038"/>
                  <a:pt x="12278" y="8098"/>
                  <a:pt x="11958" y="8209"/>
                </a:cubicBezTo>
                <a:lnTo>
                  <a:pt x="5239" y="9550"/>
                </a:lnTo>
                <a:cubicBezTo>
                  <a:pt x="5173" y="9567"/>
                  <a:pt x="5113" y="9601"/>
                  <a:pt x="5065" y="9650"/>
                </a:cubicBezTo>
                <a:cubicBezTo>
                  <a:pt x="5014" y="9703"/>
                  <a:pt x="4979" y="9770"/>
                  <a:pt x="4966" y="9843"/>
                </a:cubicBezTo>
                <a:lnTo>
                  <a:pt x="4966" y="10706"/>
                </a:lnTo>
                <a:lnTo>
                  <a:pt x="3020" y="10706"/>
                </a:lnTo>
                <a:lnTo>
                  <a:pt x="3020" y="9292"/>
                </a:lnTo>
                <a:lnTo>
                  <a:pt x="5072" y="7244"/>
                </a:lnTo>
                <a:lnTo>
                  <a:pt x="10196" y="7244"/>
                </a:lnTo>
                <a:cubicBezTo>
                  <a:pt x="10995" y="7292"/>
                  <a:pt x="11695" y="6712"/>
                  <a:pt x="11803" y="5916"/>
                </a:cubicBezTo>
                <a:cubicBezTo>
                  <a:pt x="11906" y="5150"/>
                  <a:pt x="11423" y="4428"/>
                  <a:pt x="10678" y="4233"/>
                </a:cubicBezTo>
                <a:cubicBezTo>
                  <a:pt x="10689" y="3773"/>
                  <a:pt x="10493" y="3331"/>
                  <a:pt x="10144" y="3032"/>
                </a:cubicBezTo>
                <a:cubicBezTo>
                  <a:pt x="9722" y="2671"/>
                  <a:pt x="9140" y="2564"/>
                  <a:pt x="8618" y="2753"/>
                </a:cubicBezTo>
                <a:cubicBezTo>
                  <a:pt x="8361" y="2244"/>
                  <a:pt x="7845" y="1919"/>
                  <a:pt x="7277" y="1907"/>
                </a:cubicBezTo>
                <a:cubicBezTo>
                  <a:pt x="6686" y="1896"/>
                  <a:pt x="6140" y="2224"/>
                  <a:pt x="5872" y="2753"/>
                </a:cubicBezTo>
                <a:cubicBezTo>
                  <a:pt x="5366" y="2557"/>
                  <a:pt x="4793" y="2647"/>
                  <a:pt x="4371" y="2988"/>
                </a:cubicBezTo>
                <a:cubicBezTo>
                  <a:pt x="3998" y="3290"/>
                  <a:pt x="3790" y="3752"/>
                  <a:pt x="3811" y="4233"/>
                </a:cubicBezTo>
                <a:cubicBezTo>
                  <a:pt x="3157" y="4420"/>
                  <a:pt x="2710" y="5025"/>
                  <a:pt x="2718" y="5707"/>
                </a:cubicBezTo>
                <a:cubicBezTo>
                  <a:pt x="2727" y="6492"/>
                  <a:pt x="3314" y="7137"/>
                  <a:pt x="4075" y="7232"/>
                </a:cubicBezTo>
                <a:lnTo>
                  <a:pt x="2497" y="8814"/>
                </a:lnTo>
                <a:cubicBezTo>
                  <a:pt x="2439" y="8866"/>
                  <a:pt x="2391" y="8928"/>
                  <a:pt x="2357" y="8998"/>
                </a:cubicBezTo>
                <a:cubicBezTo>
                  <a:pt x="2308" y="9095"/>
                  <a:pt x="2286" y="9203"/>
                  <a:pt x="2292" y="9312"/>
                </a:cubicBezTo>
                <a:lnTo>
                  <a:pt x="2292" y="11114"/>
                </a:lnTo>
                <a:cubicBezTo>
                  <a:pt x="2294" y="11214"/>
                  <a:pt x="2337" y="11308"/>
                  <a:pt x="2411" y="11374"/>
                </a:cubicBezTo>
                <a:cubicBezTo>
                  <a:pt x="2480" y="11435"/>
                  <a:pt x="2569" y="11466"/>
                  <a:pt x="2661" y="11461"/>
                </a:cubicBezTo>
                <a:lnTo>
                  <a:pt x="4966" y="11461"/>
                </a:lnTo>
                <a:lnTo>
                  <a:pt x="4966" y="12176"/>
                </a:lnTo>
                <a:cubicBezTo>
                  <a:pt x="4960" y="12267"/>
                  <a:pt x="4987" y="12357"/>
                  <a:pt x="5042" y="12430"/>
                </a:cubicBezTo>
                <a:cubicBezTo>
                  <a:pt x="5091" y="12495"/>
                  <a:pt x="5159" y="12542"/>
                  <a:pt x="5237" y="12564"/>
                </a:cubicBezTo>
                <a:lnTo>
                  <a:pt x="12022" y="13940"/>
                </a:lnTo>
                <a:cubicBezTo>
                  <a:pt x="13063" y="14276"/>
                  <a:pt x="14249" y="14032"/>
                  <a:pt x="15076" y="13202"/>
                </a:cubicBezTo>
                <a:cubicBezTo>
                  <a:pt x="15135" y="13142"/>
                  <a:pt x="15189" y="13080"/>
                  <a:pt x="15243" y="13016"/>
                </a:cubicBezTo>
                <a:lnTo>
                  <a:pt x="15243" y="15635"/>
                </a:lnTo>
                <a:lnTo>
                  <a:pt x="14105" y="15635"/>
                </a:lnTo>
                <a:cubicBezTo>
                  <a:pt x="13991" y="15631"/>
                  <a:pt x="13880" y="15677"/>
                  <a:pt x="13801" y="15761"/>
                </a:cubicBezTo>
                <a:cubicBezTo>
                  <a:pt x="13728" y="15839"/>
                  <a:pt x="13689" y="15943"/>
                  <a:pt x="13693" y="16049"/>
                </a:cubicBezTo>
                <a:lnTo>
                  <a:pt x="13693" y="18310"/>
                </a:lnTo>
                <a:lnTo>
                  <a:pt x="7997" y="18310"/>
                </a:lnTo>
                <a:lnTo>
                  <a:pt x="7997" y="19037"/>
                </a:lnTo>
                <a:lnTo>
                  <a:pt x="9134" y="19037"/>
                </a:lnTo>
                <a:lnTo>
                  <a:pt x="9134" y="21372"/>
                </a:lnTo>
                <a:lnTo>
                  <a:pt x="9895" y="21372"/>
                </a:lnTo>
                <a:lnTo>
                  <a:pt x="9895" y="19037"/>
                </a:lnTo>
                <a:lnTo>
                  <a:pt x="14018" y="19037"/>
                </a:lnTo>
                <a:cubicBezTo>
                  <a:pt x="14118" y="19045"/>
                  <a:pt x="14217" y="19016"/>
                  <a:pt x="14297" y="18956"/>
                </a:cubicBezTo>
                <a:cubicBezTo>
                  <a:pt x="14410" y="18873"/>
                  <a:pt x="14474" y="18740"/>
                  <a:pt x="14470" y="18600"/>
                </a:cubicBezTo>
                <a:lnTo>
                  <a:pt x="14470" y="16377"/>
                </a:lnTo>
                <a:lnTo>
                  <a:pt x="15556" y="16377"/>
                </a:lnTo>
                <a:cubicBezTo>
                  <a:pt x="15673" y="16386"/>
                  <a:pt x="15788" y="16345"/>
                  <a:pt x="15873" y="16264"/>
                </a:cubicBezTo>
                <a:cubicBezTo>
                  <a:pt x="15957" y="16183"/>
                  <a:pt x="16004" y="16072"/>
                  <a:pt x="16002" y="15955"/>
                </a:cubicBezTo>
                <a:lnTo>
                  <a:pt x="16002" y="13022"/>
                </a:lnTo>
                <a:cubicBezTo>
                  <a:pt x="16054" y="13083"/>
                  <a:pt x="16107" y="13144"/>
                  <a:pt x="16164" y="13202"/>
                </a:cubicBezTo>
                <a:cubicBezTo>
                  <a:pt x="17340" y="14383"/>
                  <a:pt x="19248" y="14383"/>
                  <a:pt x="20424" y="13202"/>
                </a:cubicBezTo>
                <a:cubicBezTo>
                  <a:pt x="21600" y="12021"/>
                  <a:pt x="21600" y="10105"/>
                  <a:pt x="20424" y="8924"/>
                </a:cubicBezTo>
                <a:cubicBezTo>
                  <a:pt x="19836" y="8333"/>
                  <a:pt x="19065" y="8038"/>
                  <a:pt x="18294" y="8038"/>
                </a:cubicBezTo>
                <a:cubicBezTo>
                  <a:pt x="17877" y="8038"/>
                  <a:pt x="17461" y="8128"/>
                  <a:pt x="17073" y="8300"/>
                </a:cubicBezTo>
                <a:lnTo>
                  <a:pt x="17073" y="8076"/>
                </a:lnTo>
                <a:cubicBezTo>
                  <a:pt x="16812" y="3541"/>
                  <a:pt x="13073" y="-1"/>
                  <a:pt x="8550" y="0"/>
                </a:cubicBezTo>
                <a:close/>
                <a:moveTo>
                  <a:pt x="7155" y="2662"/>
                </a:moveTo>
                <a:cubicBezTo>
                  <a:pt x="7630" y="2616"/>
                  <a:pt x="8030" y="3011"/>
                  <a:pt x="7995" y="3489"/>
                </a:cubicBezTo>
                <a:cubicBezTo>
                  <a:pt x="7999" y="3607"/>
                  <a:pt x="8069" y="3712"/>
                  <a:pt x="8175" y="3762"/>
                </a:cubicBezTo>
                <a:cubicBezTo>
                  <a:pt x="8308" y="3825"/>
                  <a:pt x="8466" y="3789"/>
                  <a:pt x="8559" y="3675"/>
                </a:cubicBezTo>
                <a:cubicBezTo>
                  <a:pt x="8818" y="3373"/>
                  <a:pt x="9264" y="3319"/>
                  <a:pt x="9586" y="3551"/>
                </a:cubicBezTo>
                <a:cubicBezTo>
                  <a:pt x="9876" y="3759"/>
                  <a:pt x="9982" y="4142"/>
                  <a:pt x="9840" y="4470"/>
                </a:cubicBezTo>
                <a:cubicBezTo>
                  <a:pt x="9761" y="4598"/>
                  <a:pt x="9781" y="4764"/>
                  <a:pt x="9887" y="4869"/>
                </a:cubicBezTo>
                <a:cubicBezTo>
                  <a:pt x="9970" y="4951"/>
                  <a:pt x="10090" y="4980"/>
                  <a:pt x="10200" y="4946"/>
                </a:cubicBezTo>
                <a:cubicBezTo>
                  <a:pt x="10706" y="4859"/>
                  <a:pt x="11156" y="5279"/>
                  <a:pt x="11105" y="5792"/>
                </a:cubicBezTo>
                <a:cubicBezTo>
                  <a:pt x="11070" y="6152"/>
                  <a:pt x="10780" y="6433"/>
                  <a:pt x="10420" y="6454"/>
                </a:cubicBezTo>
                <a:lnTo>
                  <a:pt x="4048" y="6454"/>
                </a:lnTo>
                <a:cubicBezTo>
                  <a:pt x="3595" y="6370"/>
                  <a:pt x="3314" y="5910"/>
                  <a:pt x="3444" y="5466"/>
                </a:cubicBezTo>
                <a:cubicBezTo>
                  <a:pt x="3551" y="5099"/>
                  <a:pt x="3913" y="4871"/>
                  <a:pt x="4288" y="4931"/>
                </a:cubicBezTo>
                <a:cubicBezTo>
                  <a:pt x="4400" y="4952"/>
                  <a:pt x="4514" y="4911"/>
                  <a:pt x="4587" y="4824"/>
                </a:cubicBezTo>
                <a:cubicBezTo>
                  <a:pt x="4658" y="4738"/>
                  <a:pt x="4679" y="4621"/>
                  <a:pt x="4642" y="4516"/>
                </a:cubicBezTo>
                <a:cubicBezTo>
                  <a:pt x="4473" y="4184"/>
                  <a:pt x="4565" y="3778"/>
                  <a:pt x="4862" y="3554"/>
                </a:cubicBezTo>
                <a:cubicBezTo>
                  <a:pt x="5198" y="3299"/>
                  <a:pt x="5676" y="3360"/>
                  <a:pt x="5939" y="3691"/>
                </a:cubicBezTo>
                <a:cubicBezTo>
                  <a:pt x="6027" y="3781"/>
                  <a:pt x="6161" y="3810"/>
                  <a:pt x="6278" y="3764"/>
                </a:cubicBezTo>
                <a:cubicBezTo>
                  <a:pt x="6400" y="3717"/>
                  <a:pt x="6479" y="3598"/>
                  <a:pt x="6479" y="3467"/>
                </a:cubicBezTo>
                <a:cubicBezTo>
                  <a:pt x="6448" y="3059"/>
                  <a:pt x="6749" y="2701"/>
                  <a:pt x="7155" y="2662"/>
                </a:cubicBezTo>
                <a:close/>
                <a:moveTo>
                  <a:pt x="5338" y="4943"/>
                </a:moveTo>
                <a:lnTo>
                  <a:pt x="5338" y="5708"/>
                </a:lnTo>
                <a:lnTo>
                  <a:pt x="6099" y="5708"/>
                </a:lnTo>
                <a:lnTo>
                  <a:pt x="6099" y="4943"/>
                </a:lnTo>
                <a:lnTo>
                  <a:pt x="5338" y="4943"/>
                </a:lnTo>
                <a:close/>
                <a:moveTo>
                  <a:pt x="6847" y="4943"/>
                </a:moveTo>
                <a:lnTo>
                  <a:pt x="6847" y="5708"/>
                </a:lnTo>
                <a:lnTo>
                  <a:pt x="7608" y="5708"/>
                </a:lnTo>
                <a:lnTo>
                  <a:pt x="7608" y="4943"/>
                </a:lnTo>
                <a:lnTo>
                  <a:pt x="6847" y="4943"/>
                </a:lnTo>
                <a:close/>
                <a:moveTo>
                  <a:pt x="8357" y="4943"/>
                </a:moveTo>
                <a:lnTo>
                  <a:pt x="8357" y="5708"/>
                </a:lnTo>
                <a:lnTo>
                  <a:pt x="9117" y="5708"/>
                </a:lnTo>
                <a:lnTo>
                  <a:pt x="9117" y="4943"/>
                </a:lnTo>
                <a:lnTo>
                  <a:pt x="8357" y="4943"/>
                </a:lnTo>
                <a:close/>
                <a:moveTo>
                  <a:pt x="12946" y="8728"/>
                </a:moveTo>
                <a:cubicBezTo>
                  <a:pt x="13541" y="8728"/>
                  <a:pt x="14136" y="8956"/>
                  <a:pt x="14590" y="9412"/>
                </a:cubicBezTo>
                <a:cubicBezTo>
                  <a:pt x="14857" y="9680"/>
                  <a:pt x="15042" y="9997"/>
                  <a:pt x="15152" y="10334"/>
                </a:cubicBezTo>
                <a:cubicBezTo>
                  <a:pt x="14561" y="9857"/>
                  <a:pt x="13832" y="9572"/>
                  <a:pt x="13065" y="9535"/>
                </a:cubicBezTo>
                <a:cubicBezTo>
                  <a:pt x="12243" y="9495"/>
                  <a:pt x="11440" y="9741"/>
                  <a:pt x="10780" y="10216"/>
                </a:cubicBezTo>
                <a:cubicBezTo>
                  <a:pt x="10894" y="9923"/>
                  <a:pt x="11067" y="9648"/>
                  <a:pt x="11302" y="9412"/>
                </a:cubicBezTo>
                <a:cubicBezTo>
                  <a:pt x="11756" y="8956"/>
                  <a:pt x="12351" y="8728"/>
                  <a:pt x="12946" y="8728"/>
                </a:cubicBezTo>
                <a:close/>
                <a:moveTo>
                  <a:pt x="18294" y="8728"/>
                </a:moveTo>
                <a:cubicBezTo>
                  <a:pt x="18889" y="8728"/>
                  <a:pt x="19484" y="8956"/>
                  <a:pt x="19938" y="9412"/>
                </a:cubicBezTo>
                <a:cubicBezTo>
                  <a:pt x="20210" y="9685"/>
                  <a:pt x="20399" y="10009"/>
                  <a:pt x="20508" y="10353"/>
                </a:cubicBezTo>
                <a:cubicBezTo>
                  <a:pt x="19915" y="9873"/>
                  <a:pt x="19184" y="9586"/>
                  <a:pt x="18414" y="9549"/>
                </a:cubicBezTo>
                <a:cubicBezTo>
                  <a:pt x="17588" y="9509"/>
                  <a:pt x="16783" y="9757"/>
                  <a:pt x="16121" y="10236"/>
                </a:cubicBezTo>
                <a:cubicBezTo>
                  <a:pt x="16234" y="9936"/>
                  <a:pt x="16409" y="9654"/>
                  <a:pt x="16650" y="9412"/>
                </a:cubicBezTo>
                <a:cubicBezTo>
                  <a:pt x="17104" y="8956"/>
                  <a:pt x="17699" y="8728"/>
                  <a:pt x="18294" y="8728"/>
                </a:cubicBezTo>
                <a:close/>
                <a:moveTo>
                  <a:pt x="10525" y="9270"/>
                </a:moveTo>
                <a:cubicBezTo>
                  <a:pt x="9745" y="10330"/>
                  <a:pt x="9742" y="11782"/>
                  <a:pt x="10516" y="12845"/>
                </a:cubicBezTo>
                <a:lnTo>
                  <a:pt x="5745" y="11928"/>
                </a:lnTo>
                <a:lnTo>
                  <a:pt x="5745" y="10221"/>
                </a:lnTo>
                <a:lnTo>
                  <a:pt x="10525" y="9270"/>
                </a:lnTo>
                <a:close/>
                <a:moveTo>
                  <a:pt x="13841" y="10428"/>
                </a:moveTo>
                <a:cubicBezTo>
                  <a:pt x="14261" y="10553"/>
                  <a:pt x="14655" y="10763"/>
                  <a:pt x="14994" y="11052"/>
                </a:cubicBezTo>
                <a:cubicBezTo>
                  <a:pt x="14668" y="11328"/>
                  <a:pt x="14291" y="11530"/>
                  <a:pt x="13889" y="11655"/>
                </a:cubicBezTo>
                <a:cubicBezTo>
                  <a:pt x="14114" y="11275"/>
                  <a:pt x="14098" y="10793"/>
                  <a:pt x="13841" y="10428"/>
                </a:cubicBezTo>
                <a:close/>
                <a:moveTo>
                  <a:pt x="19190" y="10442"/>
                </a:moveTo>
                <a:cubicBezTo>
                  <a:pt x="19610" y="10567"/>
                  <a:pt x="20004" y="10777"/>
                  <a:pt x="20343" y="11066"/>
                </a:cubicBezTo>
                <a:cubicBezTo>
                  <a:pt x="20017" y="11343"/>
                  <a:pt x="19640" y="11545"/>
                  <a:pt x="19238" y="11670"/>
                </a:cubicBezTo>
                <a:cubicBezTo>
                  <a:pt x="19463" y="11290"/>
                  <a:pt x="19447" y="10807"/>
                  <a:pt x="19190" y="10442"/>
                </a:cubicBezTo>
                <a:close/>
                <a:moveTo>
                  <a:pt x="11988" y="10445"/>
                </a:moveTo>
                <a:cubicBezTo>
                  <a:pt x="11748" y="10800"/>
                  <a:pt x="11731" y="11260"/>
                  <a:pt x="11937" y="11630"/>
                </a:cubicBezTo>
                <a:cubicBezTo>
                  <a:pt x="11560" y="11502"/>
                  <a:pt x="11207" y="11305"/>
                  <a:pt x="10901" y="11041"/>
                </a:cubicBezTo>
                <a:cubicBezTo>
                  <a:pt x="11222" y="10770"/>
                  <a:pt x="11593" y="10570"/>
                  <a:pt x="11988" y="10445"/>
                </a:cubicBezTo>
                <a:close/>
                <a:moveTo>
                  <a:pt x="17337" y="10459"/>
                </a:moveTo>
                <a:cubicBezTo>
                  <a:pt x="17097" y="10814"/>
                  <a:pt x="17080" y="11275"/>
                  <a:pt x="17286" y="11645"/>
                </a:cubicBezTo>
                <a:cubicBezTo>
                  <a:pt x="16909" y="11516"/>
                  <a:pt x="16556" y="11319"/>
                  <a:pt x="16249" y="11056"/>
                </a:cubicBezTo>
                <a:cubicBezTo>
                  <a:pt x="16571" y="10784"/>
                  <a:pt x="16942" y="10584"/>
                  <a:pt x="17337" y="10459"/>
                </a:cubicBezTo>
                <a:close/>
                <a:moveTo>
                  <a:pt x="12921" y="10678"/>
                </a:moveTo>
                <a:cubicBezTo>
                  <a:pt x="13023" y="10678"/>
                  <a:pt x="13125" y="10717"/>
                  <a:pt x="13203" y="10796"/>
                </a:cubicBezTo>
                <a:cubicBezTo>
                  <a:pt x="13360" y="10953"/>
                  <a:pt x="13360" y="11206"/>
                  <a:pt x="13203" y="11363"/>
                </a:cubicBezTo>
                <a:cubicBezTo>
                  <a:pt x="13047" y="11520"/>
                  <a:pt x="12794" y="11520"/>
                  <a:pt x="12638" y="11363"/>
                </a:cubicBezTo>
                <a:cubicBezTo>
                  <a:pt x="12482" y="11206"/>
                  <a:pt x="12482" y="10953"/>
                  <a:pt x="12638" y="10796"/>
                </a:cubicBezTo>
                <a:cubicBezTo>
                  <a:pt x="12716" y="10717"/>
                  <a:pt x="12819" y="10678"/>
                  <a:pt x="12921" y="10678"/>
                </a:cubicBezTo>
                <a:close/>
                <a:moveTo>
                  <a:pt x="18270" y="10693"/>
                </a:moveTo>
                <a:cubicBezTo>
                  <a:pt x="18372" y="10693"/>
                  <a:pt x="18474" y="10732"/>
                  <a:pt x="18552" y="10810"/>
                </a:cubicBezTo>
                <a:cubicBezTo>
                  <a:pt x="18708" y="10967"/>
                  <a:pt x="18708" y="11221"/>
                  <a:pt x="18552" y="11378"/>
                </a:cubicBezTo>
                <a:cubicBezTo>
                  <a:pt x="18396" y="11535"/>
                  <a:pt x="18143" y="11535"/>
                  <a:pt x="17987" y="11378"/>
                </a:cubicBezTo>
                <a:cubicBezTo>
                  <a:pt x="17831" y="11221"/>
                  <a:pt x="17831" y="10967"/>
                  <a:pt x="17987" y="10810"/>
                </a:cubicBezTo>
                <a:cubicBezTo>
                  <a:pt x="18065" y="10732"/>
                  <a:pt x="18168" y="10693"/>
                  <a:pt x="18270" y="10693"/>
                </a:cubicBezTo>
                <a:close/>
                <a:moveTo>
                  <a:pt x="15121" y="11884"/>
                </a:moveTo>
                <a:cubicBezTo>
                  <a:pt x="15008" y="12187"/>
                  <a:pt x="14832" y="12471"/>
                  <a:pt x="14590" y="12714"/>
                </a:cubicBezTo>
                <a:cubicBezTo>
                  <a:pt x="13682" y="13626"/>
                  <a:pt x="12210" y="13626"/>
                  <a:pt x="11302" y="12714"/>
                </a:cubicBezTo>
                <a:cubicBezTo>
                  <a:pt x="11064" y="12475"/>
                  <a:pt x="10890" y="12196"/>
                  <a:pt x="10776" y="11899"/>
                </a:cubicBezTo>
                <a:cubicBezTo>
                  <a:pt x="11389" y="12315"/>
                  <a:pt x="12109" y="12551"/>
                  <a:pt x="12856" y="12566"/>
                </a:cubicBezTo>
                <a:cubicBezTo>
                  <a:pt x="13668" y="12583"/>
                  <a:pt x="14458" y="12340"/>
                  <a:pt x="15121" y="11884"/>
                </a:cubicBezTo>
                <a:close/>
                <a:moveTo>
                  <a:pt x="20462" y="11904"/>
                </a:moveTo>
                <a:cubicBezTo>
                  <a:pt x="20348" y="12199"/>
                  <a:pt x="20175" y="12476"/>
                  <a:pt x="19938" y="12714"/>
                </a:cubicBezTo>
                <a:cubicBezTo>
                  <a:pt x="19030" y="13626"/>
                  <a:pt x="17558" y="13626"/>
                  <a:pt x="16650" y="12714"/>
                </a:cubicBezTo>
                <a:cubicBezTo>
                  <a:pt x="16417" y="12480"/>
                  <a:pt x="16245" y="12207"/>
                  <a:pt x="16131" y="11917"/>
                </a:cubicBezTo>
                <a:cubicBezTo>
                  <a:pt x="16742" y="12331"/>
                  <a:pt x="17460" y="12565"/>
                  <a:pt x="18205" y="12581"/>
                </a:cubicBezTo>
                <a:cubicBezTo>
                  <a:pt x="19014" y="12598"/>
                  <a:pt x="19801" y="12356"/>
                  <a:pt x="20462" y="11904"/>
                </a:cubicBezTo>
                <a:close/>
                <a:moveTo>
                  <a:pt x="8372" y="16000"/>
                </a:moveTo>
                <a:lnTo>
                  <a:pt x="8372" y="16452"/>
                </a:lnTo>
                <a:cubicBezTo>
                  <a:pt x="8372" y="16691"/>
                  <a:pt x="8452" y="16923"/>
                  <a:pt x="8598" y="17112"/>
                </a:cubicBezTo>
                <a:cubicBezTo>
                  <a:pt x="8801" y="17375"/>
                  <a:pt x="9111" y="17531"/>
                  <a:pt x="9442" y="17536"/>
                </a:cubicBezTo>
                <a:lnTo>
                  <a:pt x="12927" y="17536"/>
                </a:lnTo>
                <a:lnTo>
                  <a:pt x="12920" y="16792"/>
                </a:lnTo>
                <a:lnTo>
                  <a:pt x="9424" y="16792"/>
                </a:lnTo>
                <a:cubicBezTo>
                  <a:pt x="9341" y="16787"/>
                  <a:pt x="9264" y="16749"/>
                  <a:pt x="9208" y="16688"/>
                </a:cubicBezTo>
                <a:cubicBezTo>
                  <a:pt x="9150" y="16622"/>
                  <a:pt x="9120" y="16536"/>
                  <a:pt x="9126" y="16448"/>
                </a:cubicBezTo>
                <a:lnTo>
                  <a:pt x="9126" y="16000"/>
                </a:lnTo>
                <a:lnTo>
                  <a:pt x="8372" y="16000"/>
                </a:lnTo>
                <a:close/>
                <a:moveTo>
                  <a:pt x="20852" y="16027"/>
                </a:moveTo>
                <a:lnTo>
                  <a:pt x="19046" y="16032"/>
                </a:lnTo>
                <a:lnTo>
                  <a:pt x="19046" y="16781"/>
                </a:lnTo>
                <a:lnTo>
                  <a:pt x="20059" y="16781"/>
                </a:lnTo>
                <a:lnTo>
                  <a:pt x="17510" y="19333"/>
                </a:lnTo>
                <a:lnTo>
                  <a:pt x="16621" y="18427"/>
                </a:lnTo>
                <a:cubicBezTo>
                  <a:pt x="16556" y="18357"/>
                  <a:pt x="16464" y="18319"/>
                  <a:pt x="16369" y="18321"/>
                </a:cubicBezTo>
                <a:cubicBezTo>
                  <a:pt x="16281" y="18323"/>
                  <a:pt x="16198" y="18361"/>
                  <a:pt x="16138" y="18424"/>
                </a:cubicBezTo>
                <a:lnTo>
                  <a:pt x="13451" y="21092"/>
                </a:lnTo>
                <a:lnTo>
                  <a:pt x="13981" y="21599"/>
                </a:lnTo>
                <a:lnTo>
                  <a:pt x="16361" y="19249"/>
                </a:lnTo>
                <a:lnTo>
                  <a:pt x="17305" y="20139"/>
                </a:lnTo>
                <a:cubicBezTo>
                  <a:pt x="17365" y="20185"/>
                  <a:pt x="17439" y="20209"/>
                  <a:pt x="17515" y="20207"/>
                </a:cubicBezTo>
                <a:cubicBezTo>
                  <a:pt x="17609" y="20204"/>
                  <a:pt x="17696" y="20161"/>
                  <a:pt x="17757" y="20089"/>
                </a:cubicBezTo>
                <a:lnTo>
                  <a:pt x="20552" y="17298"/>
                </a:lnTo>
                <a:lnTo>
                  <a:pt x="20552" y="18304"/>
                </a:lnTo>
                <a:lnTo>
                  <a:pt x="21304" y="18304"/>
                </a:lnTo>
                <a:lnTo>
                  <a:pt x="21304" y="16460"/>
                </a:lnTo>
                <a:cubicBezTo>
                  <a:pt x="21311" y="16344"/>
                  <a:pt x="21270" y="16231"/>
                  <a:pt x="21189" y="16149"/>
                </a:cubicBezTo>
                <a:cubicBezTo>
                  <a:pt x="21101" y="16059"/>
                  <a:pt x="20977" y="16014"/>
                  <a:pt x="20852" y="16027"/>
                </a:cubicBezTo>
                <a:close/>
              </a:path>
            </a:pathLst>
          </a:custGeom>
          <a:solidFill>
            <a:srgbClr val="535353"/>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1" name="Фигура"/>
          <p:cNvSpPr/>
          <p:nvPr>
            <p:custDataLst>
              <p:tags r:id="rId20"/>
            </p:custDataLst>
          </p:nvPr>
        </p:nvSpPr>
        <p:spPr>
          <a:xfrm>
            <a:off x="6980822" y="9474213"/>
            <a:ext cx="1327458" cy="1351768"/>
          </a:xfrm>
          <a:custGeom>
            <a:avLst/>
            <a:gdLst/>
            <a:ahLst/>
            <a:cxnLst>
              <a:cxn ang="0">
                <a:pos x="wd2" y="hd2"/>
              </a:cxn>
              <a:cxn ang="5400000">
                <a:pos x="wd2" y="hd2"/>
              </a:cxn>
              <a:cxn ang="10800000">
                <a:pos x="wd2" y="hd2"/>
              </a:cxn>
              <a:cxn ang="16200000">
                <a:pos x="wd2" y="hd2"/>
              </a:cxn>
            </a:cxnLst>
            <a:rect l="0" t="0" r="r" b="b"/>
            <a:pathLst>
              <a:path w="21555" h="21600" extrusionOk="0">
                <a:moveTo>
                  <a:pt x="10382" y="0"/>
                </a:moveTo>
                <a:lnTo>
                  <a:pt x="10382" y="779"/>
                </a:lnTo>
                <a:lnTo>
                  <a:pt x="11173" y="779"/>
                </a:lnTo>
                <a:lnTo>
                  <a:pt x="11173" y="0"/>
                </a:lnTo>
                <a:lnTo>
                  <a:pt x="10382" y="0"/>
                </a:lnTo>
                <a:close/>
                <a:moveTo>
                  <a:pt x="4593" y="390"/>
                </a:moveTo>
                <a:lnTo>
                  <a:pt x="4593" y="1169"/>
                </a:lnTo>
                <a:lnTo>
                  <a:pt x="5384" y="1169"/>
                </a:lnTo>
                <a:lnTo>
                  <a:pt x="5384" y="390"/>
                </a:lnTo>
                <a:lnTo>
                  <a:pt x="4593" y="390"/>
                </a:lnTo>
                <a:close/>
                <a:moveTo>
                  <a:pt x="16174" y="390"/>
                </a:moveTo>
                <a:lnTo>
                  <a:pt x="16174" y="1169"/>
                </a:lnTo>
                <a:lnTo>
                  <a:pt x="16965" y="1169"/>
                </a:lnTo>
                <a:lnTo>
                  <a:pt x="16965" y="390"/>
                </a:lnTo>
                <a:lnTo>
                  <a:pt x="16174" y="390"/>
                </a:lnTo>
                <a:close/>
                <a:moveTo>
                  <a:pt x="6183" y="397"/>
                </a:moveTo>
                <a:lnTo>
                  <a:pt x="6183" y="1149"/>
                </a:lnTo>
                <a:cubicBezTo>
                  <a:pt x="6901" y="1169"/>
                  <a:pt x="7585" y="1459"/>
                  <a:pt x="8092" y="1960"/>
                </a:cubicBezTo>
                <a:cubicBezTo>
                  <a:pt x="8578" y="2439"/>
                  <a:pt x="8868" y="3078"/>
                  <a:pt x="8907" y="3754"/>
                </a:cubicBezTo>
                <a:lnTo>
                  <a:pt x="9591" y="3754"/>
                </a:lnTo>
                <a:cubicBezTo>
                  <a:pt x="9600" y="2876"/>
                  <a:pt x="9256" y="2031"/>
                  <a:pt x="8633" y="1402"/>
                </a:cubicBezTo>
                <a:cubicBezTo>
                  <a:pt x="7990" y="752"/>
                  <a:pt x="7105" y="389"/>
                  <a:pt x="6183" y="397"/>
                </a:cubicBezTo>
                <a:close/>
                <a:moveTo>
                  <a:pt x="15390" y="402"/>
                </a:moveTo>
                <a:cubicBezTo>
                  <a:pt x="14475" y="405"/>
                  <a:pt x="13599" y="768"/>
                  <a:pt x="12957" y="1410"/>
                </a:cubicBezTo>
                <a:cubicBezTo>
                  <a:pt x="12331" y="2036"/>
                  <a:pt x="11979" y="2878"/>
                  <a:pt x="11975" y="3757"/>
                </a:cubicBezTo>
                <a:lnTo>
                  <a:pt x="12709" y="3757"/>
                </a:lnTo>
                <a:cubicBezTo>
                  <a:pt x="12731" y="3107"/>
                  <a:pt x="12992" y="2487"/>
                  <a:pt x="13444" y="2012"/>
                </a:cubicBezTo>
                <a:cubicBezTo>
                  <a:pt x="13949" y="1481"/>
                  <a:pt x="14651" y="1174"/>
                  <a:pt x="15390" y="1160"/>
                </a:cubicBezTo>
                <a:lnTo>
                  <a:pt x="15390" y="402"/>
                </a:lnTo>
                <a:close/>
                <a:moveTo>
                  <a:pt x="412" y="404"/>
                </a:moveTo>
                <a:lnTo>
                  <a:pt x="432" y="1148"/>
                </a:lnTo>
                <a:cubicBezTo>
                  <a:pt x="1490" y="1174"/>
                  <a:pt x="2500" y="1584"/>
                  <a:pt x="3270" y="2299"/>
                </a:cubicBezTo>
                <a:cubicBezTo>
                  <a:pt x="4114" y="3082"/>
                  <a:pt x="4602" y="4168"/>
                  <a:pt x="4623" y="5311"/>
                </a:cubicBezTo>
                <a:lnTo>
                  <a:pt x="5382" y="5311"/>
                </a:lnTo>
                <a:cubicBezTo>
                  <a:pt x="5362" y="3969"/>
                  <a:pt x="4794" y="2693"/>
                  <a:pt x="3806" y="1769"/>
                </a:cubicBezTo>
                <a:cubicBezTo>
                  <a:pt x="2889" y="911"/>
                  <a:pt x="1677" y="424"/>
                  <a:pt x="412" y="404"/>
                </a:cubicBezTo>
                <a:close/>
                <a:moveTo>
                  <a:pt x="21129" y="418"/>
                </a:moveTo>
                <a:cubicBezTo>
                  <a:pt x="19920" y="408"/>
                  <a:pt x="18749" y="838"/>
                  <a:pt x="17842" y="1626"/>
                </a:cubicBezTo>
                <a:cubicBezTo>
                  <a:pt x="16769" y="2559"/>
                  <a:pt x="16159" y="3905"/>
                  <a:pt x="16173" y="5315"/>
                </a:cubicBezTo>
                <a:lnTo>
                  <a:pt x="16915" y="5301"/>
                </a:lnTo>
                <a:cubicBezTo>
                  <a:pt x="16936" y="4134"/>
                  <a:pt x="17446" y="3027"/>
                  <a:pt x="18324" y="2243"/>
                </a:cubicBezTo>
                <a:cubicBezTo>
                  <a:pt x="19094" y="1556"/>
                  <a:pt x="20091" y="1169"/>
                  <a:pt x="21129" y="1153"/>
                </a:cubicBezTo>
                <a:lnTo>
                  <a:pt x="21129" y="418"/>
                </a:lnTo>
                <a:close/>
                <a:moveTo>
                  <a:pt x="10382" y="1518"/>
                </a:moveTo>
                <a:lnTo>
                  <a:pt x="10382" y="2296"/>
                </a:lnTo>
                <a:lnTo>
                  <a:pt x="11173" y="2296"/>
                </a:lnTo>
                <a:lnTo>
                  <a:pt x="11173" y="1518"/>
                </a:lnTo>
                <a:lnTo>
                  <a:pt x="10382" y="1518"/>
                </a:lnTo>
                <a:close/>
                <a:moveTo>
                  <a:pt x="10382" y="3036"/>
                </a:moveTo>
                <a:lnTo>
                  <a:pt x="10382" y="3814"/>
                </a:lnTo>
                <a:lnTo>
                  <a:pt x="11173" y="3814"/>
                </a:lnTo>
                <a:lnTo>
                  <a:pt x="11173" y="3036"/>
                </a:lnTo>
                <a:lnTo>
                  <a:pt x="10382" y="3036"/>
                </a:lnTo>
                <a:close/>
                <a:moveTo>
                  <a:pt x="6513" y="3044"/>
                </a:moveTo>
                <a:lnTo>
                  <a:pt x="6513" y="3823"/>
                </a:lnTo>
                <a:lnTo>
                  <a:pt x="7304" y="3823"/>
                </a:lnTo>
                <a:lnTo>
                  <a:pt x="7304" y="3044"/>
                </a:lnTo>
                <a:lnTo>
                  <a:pt x="6513" y="3044"/>
                </a:lnTo>
                <a:close/>
                <a:moveTo>
                  <a:pt x="14253" y="3044"/>
                </a:moveTo>
                <a:lnTo>
                  <a:pt x="14253" y="3823"/>
                </a:lnTo>
                <a:lnTo>
                  <a:pt x="15044" y="3823"/>
                </a:lnTo>
                <a:lnTo>
                  <a:pt x="15044" y="3044"/>
                </a:lnTo>
                <a:lnTo>
                  <a:pt x="14253" y="3044"/>
                </a:lnTo>
                <a:close/>
                <a:moveTo>
                  <a:pt x="9862" y="4558"/>
                </a:moveTo>
                <a:cubicBezTo>
                  <a:pt x="9024" y="4558"/>
                  <a:pt x="8600" y="4558"/>
                  <a:pt x="8152" y="4698"/>
                </a:cubicBezTo>
                <a:cubicBezTo>
                  <a:pt x="7659" y="4874"/>
                  <a:pt x="7271" y="5256"/>
                  <a:pt x="7092" y="5741"/>
                </a:cubicBezTo>
                <a:cubicBezTo>
                  <a:pt x="6949" y="6184"/>
                  <a:pt x="6949" y="6602"/>
                  <a:pt x="6949" y="7424"/>
                </a:cubicBezTo>
                <a:lnTo>
                  <a:pt x="6949" y="9506"/>
                </a:lnTo>
                <a:lnTo>
                  <a:pt x="2375" y="9506"/>
                </a:lnTo>
                <a:cubicBezTo>
                  <a:pt x="2297" y="9502"/>
                  <a:pt x="2220" y="9519"/>
                  <a:pt x="2152" y="9557"/>
                </a:cubicBezTo>
                <a:cubicBezTo>
                  <a:pt x="2100" y="9585"/>
                  <a:pt x="2056" y="9625"/>
                  <a:pt x="2021" y="9672"/>
                </a:cubicBezTo>
                <a:lnTo>
                  <a:pt x="43" y="13512"/>
                </a:lnTo>
                <a:cubicBezTo>
                  <a:pt x="-13" y="13611"/>
                  <a:pt x="-14" y="13731"/>
                  <a:pt x="41" y="13831"/>
                </a:cubicBezTo>
                <a:cubicBezTo>
                  <a:pt x="99" y="13936"/>
                  <a:pt x="211" y="14003"/>
                  <a:pt x="333" y="14005"/>
                </a:cubicBezTo>
                <a:lnTo>
                  <a:pt x="1928" y="14006"/>
                </a:lnTo>
                <a:lnTo>
                  <a:pt x="1928" y="18641"/>
                </a:lnTo>
                <a:cubicBezTo>
                  <a:pt x="1928" y="19498"/>
                  <a:pt x="1929" y="19927"/>
                  <a:pt x="2076" y="20383"/>
                </a:cubicBezTo>
                <a:cubicBezTo>
                  <a:pt x="2260" y="20881"/>
                  <a:pt x="2659" y="21274"/>
                  <a:pt x="3166" y="21456"/>
                </a:cubicBezTo>
                <a:cubicBezTo>
                  <a:pt x="3629" y="21600"/>
                  <a:pt x="4064" y="21600"/>
                  <a:pt x="4922" y="21600"/>
                </a:cubicBezTo>
                <a:lnTo>
                  <a:pt x="16628" y="21600"/>
                </a:lnTo>
                <a:cubicBezTo>
                  <a:pt x="17500" y="21600"/>
                  <a:pt x="17935" y="21600"/>
                  <a:pt x="18398" y="21456"/>
                </a:cubicBezTo>
                <a:cubicBezTo>
                  <a:pt x="18905" y="21274"/>
                  <a:pt x="19304" y="20882"/>
                  <a:pt x="19488" y="20383"/>
                </a:cubicBezTo>
                <a:cubicBezTo>
                  <a:pt x="19635" y="19927"/>
                  <a:pt x="19635" y="19498"/>
                  <a:pt x="19635" y="18654"/>
                </a:cubicBezTo>
                <a:lnTo>
                  <a:pt x="19635" y="14027"/>
                </a:lnTo>
                <a:lnTo>
                  <a:pt x="21203" y="14027"/>
                </a:lnTo>
                <a:cubicBezTo>
                  <a:pt x="21298" y="14028"/>
                  <a:pt x="21390" y="13989"/>
                  <a:pt x="21456" y="13921"/>
                </a:cubicBezTo>
                <a:cubicBezTo>
                  <a:pt x="21563" y="13811"/>
                  <a:pt x="21586" y="13645"/>
                  <a:pt x="21513" y="13510"/>
                </a:cubicBezTo>
                <a:lnTo>
                  <a:pt x="19580" y="9713"/>
                </a:lnTo>
                <a:cubicBezTo>
                  <a:pt x="19551" y="9654"/>
                  <a:pt x="19507" y="9605"/>
                  <a:pt x="19452" y="9569"/>
                </a:cubicBezTo>
                <a:cubicBezTo>
                  <a:pt x="19385" y="9525"/>
                  <a:pt x="19306" y="9503"/>
                  <a:pt x="19226" y="9506"/>
                </a:cubicBezTo>
                <a:lnTo>
                  <a:pt x="14608" y="9506"/>
                </a:lnTo>
                <a:lnTo>
                  <a:pt x="14608" y="7436"/>
                </a:lnTo>
                <a:cubicBezTo>
                  <a:pt x="14608" y="6602"/>
                  <a:pt x="14607" y="6184"/>
                  <a:pt x="14465" y="5741"/>
                </a:cubicBezTo>
                <a:cubicBezTo>
                  <a:pt x="14285" y="5256"/>
                  <a:pt x="13897" y="4874"/>
                  <a:pt x="13404" y="4698"/>
                </a:cubicBezTo>
                <a:cubicBezTo>
                  <a:pt x="12954" y="4557"/>
                  <a:pt x="12530" y="4558"/>
                  <a:pt x="11695" y="4558"/>
                </a:cubicBezTo>
                <a:lnTo>
                  <a:pt x="9862" y="4558"/>
                </a:lnTo>
                <a:close/>
                <a:moveTo>
                  <a:pt x="22" y="4967"/>
                </a:moveTo>
                <a:lnTo>
                  <a:pt x="30" y="5682"/>
                </a:lnTo>
                <a:cubicBezTo>
                  <a:pt x="863" y="5702"/>
                  <a:pt x="1655" y="6047"/>
                  <a:pt x="2230" y="6641"/>
                </a:cubicBezTo>
                <a:cubicBezTo>
                  <a:pt x="2765" y="7194"/>
                  <a:pt x="3073" y="7923"/>
                  <a:pt x="3093" y="8687"/>
                </a:cubicBezTo>
                <a:lnTo>
                  <a:pt x="3831" y="8683"/>
                </a:lnTo>
                <a:cubicBezTo>
                  <a:pt x="3822" y="7691"/>
                  <a:pt x="3413" y="6743"/>
                  <a:pt x="2695" y="6046"/>
                </a:cubicBezTo>
                <a:cubicBezTo>
                  <a:pt x="1983" y="5355"/>
                  <a:pt x="1023" y="4968"/>
                  <a:pt x="22" y="4967"/>
                </a:cubicBezTo>
                <a:close/>
                <a:moveTo>
                  <a:pt x="21535" y="4976"/>
                </a:moveTo>
                <a:cubicBezTo>
                  <a:pt x="20552" y="4969"/>
                  <a:pt x="19605" y="5339"/>
                  <a:pt x="18895" y="6007"/>
                </a:cubicBezTo>
                <a:cubicBezTo>
                  <a:pt x="18149" y="6710"/>
                  <a:pt x="17727" y="7683"/>
                  <a:pt x="17728" y="8700"/>
                </a:cubicBezTo>
                <a:lnTo>
                  <a:pt x="18452" y="8693"/>
                </a:lnTo>
                <a:cubicBezTo>
                  <a:pt x="18488" y="7868"/>
                  <a:pt x="18852" y="7089"/>
                  <a:pt x="19465" y="6524"/>
                </a:cubicBezTo>
                <a:cubicBezTo>
                  <a:pt x="20028" y="6005"/>
                  <a:pt x="20763" y="5704"/>
                  <a:pt x="21535" y="5676"/>
                </a:cubicBezTo>
                <a:lnTo>
                  <a:pt x="21535" y="4976"/>
                </a:lnTo>
                <a:close/>
                <a:moveTo>
                  <a:pt x="9504" y="5308"/>
                </a:moveTo>
                <a:lnTo>
                  <a:pt x="12051" y="5308"/>
                </a:lnTo>
                <a:cubicBezTo>
                  <a:pt x="12571" y="5308"/>
                  <a:pt x="12835" y="5308"/>
                  <a:pt x="13116" y="5396"/>
                </a:cubicBezTo>
                <a:cubicBezTo>
                  <a:pt x="13423" y="5506"/>
                  <a:pt x="13664" y="5744"/>
                  <a:pt x="13776" y="6046"/>
                </a:cubicBezTo>
                <a:cubicBezTo>
                  <a:pt x="13865" y="6322"/>
                  <a:pt x="13866" y="6582"/>
                  <a:pt x="13866" y="7101"/>
                </a:cubicBezTo>
                <a:lnTo>
                  <a:pt x="13866" y="9506"/>
                </a:lnTo>
                <a:lnTo>
                  <a:pt x="12268" y="9506"/>
                </a:lnTo>
                <a:cubicBezTo>
                  <a:pt x="12559" y="9200"/>
                  <a:pt x="12724" y="8783"/>
                  <a:pt x="12697" y="8338"/>
                </a:cubicBezTo>
                <a:cubicBezTo>
                  <a:pt x="12698" y="8270"/>
                  <a:pt x="12679" y="8203"/>
                  <a:pt x="12642" y="8145"/>
                </a:cubicBezTo>
                <a:cubicBezTo>
                  <a:pt x="12582" y="8052"/>
                  <a:pt x="12482" y="7991"/>
                  <a:pt x="12371" y="7979"/>
                </a:cubicBezTo>
                <a:lnTo>
                  <a:pt x="9235" y="7979"/>
                </a:lnTo>
                <a:cubicBezTo>
                  <a:pt x="9139" y="7979"/>
                  <a:pt x="9048" y="8016"/>
                  <a:pt x="8981" y="8084"/>
                </a:cubicBezTo>
                <a:cubicBezTo>
                  <a:pt x="8908" y="8157"/>
                  <a:pt x="8872" y="8258"/>
                  <a:pt x="8881" y="8359"/>
                </a:cubicBezTo>
                <a:cubicBezTo>
                  <a:pt x="8878" y="8798"/>
                  <a:pt x="9053" y="9206"/>
                  <a:pt x="9349" y="9506"/>
                </a:cubicBezTo>
                <a:lnTo>
                  <a:pt x="7690" y="9506"/>
                </a:lnTo>
                <a:lnTo>
                  <a:pt x="7690" y="7094"/>
                </a:lnTo>
                <a:cubicBezTo>
                  <a:pt x="7690" y="6582"/>
                  <a:pt x="7690" y="6322"/>
                  <a:pt x="7779" y="6046"/>
                </a:cubicBezTo>
                <a:cubicBezTo>
                  <a:pt x="7890" y="5744"/>
                  <a:pt x="8133" y="5506"/>
                  <a:pt x="8440" y="5396"/>
                </a:cubicBezTo>
                <a:cubicBezTo>
                  <a:pt x="8718" y="5309"/>
                  <a:pt x="8982" y="5308"/>
                  <a:pt x="9504" y="5308"/>
                </a:cubicBezTo>
                <a:close/>
                <a:moveTo>
                  <a:pt x="4601" y="6070"/>
                </a:moveTo>
                <a:lnTo>
                  <a:pt x="4601" y="6849"/>
                </a:lnTo>
                <a:lnTo>
                  <a:pt x="5392" y="6849"/>
                </a:lnTo>
                <a:lnTo>
                  <a:pt x="5392" y="6070"/>
                </a:lnTo>
                <a:lnTo>
                  <a:pt x="4601" y="6070"/>
                </a:lnTo>
                <a:close/>
                <a:moveTo>
                  <a:pt x="16173" y="6079"/>
                </a:moveTo>
                <a:lnTo>
                  <a:pt x="16173" y="6858"/>
                </a:lnTo>
                <a:lnTo>
                  <a:pt x="16964" y="6858"/>
                </a:lnTo>
                <a:lnTo>
                  <a:pt x="16964" y="6079"/>
                </a:lnTo>
                <a:lnTo>
                  <a:pt x="16173" y="6079"/>
                </a:lnTo>
                <a:close/>
                <a:moveTo>
                  <a:pt x="9632" y="6463"/>
                </a:moveTo>
                <a:cubicBezTo>
                  <a:pt x="9538" y="6463"/>
                  <a:pt x="9444" y="6498"/>
                  <a:pt x="9372" y="6569"/>
                </a:cubicBezTo>
                <a:cubicBezTo>
                  <a:pt x="9228" y="6711"/>
                  <a:pt x="9228" y="6941"/>
                  <a:pt x="9372" y="7083"/>
                </a:cubicBezTo>
                <a:cubicBezTo>
                  <a:pt x="9516" y="7224"/>
                  <a:pt x="9750" y="7225"/>
                  <a:pt x="9894" y="7083"/>
                </a:cubicBezTo>
                <a:cubicBezTo>
                  <a:pt x="10038" y="6941"/>
                  <a:pt x="10038" y="6711"/>
                  <a:pt x="9894" y="6569"/>
                </a:cubicBezTo>
                <a:cubicBezTo>
                  <a:pt x="9822" y="6498"/>
                  <a:pt x="9727" y="6463"/>
                  <a:pt x="9632" y="6463"/>
                </a:cubicBezTo>
                <a:close/>
                <a:moveTo>
                  <a:pt x="11941" y="6463"/>
                </a:moveTo>
                <a:cubicBezTo>
                  <a:pt x="11847" y="6463"/>
                  <a:pt x="11753" y="6498"/>
                  <a:pt x="11681" y="6569"/>
                </a:cubicBezTo>
                <a:cubicBezTo>
                  <a:pt x="11537" y="6711"/>
                  <a:pt x="11537" y="6941"/>
                  <a:pt x="11681" y="7083"/>
                </a:cubicBezTo>
                <a:cubicBezTo>
                  <a:pt x="11825" y="7224"/>
                  <a:pt x="12058" y="7225"/>
                  <a:pt x="12202" y="7083"/>
                </a:cubicBezTo>
                <a:cubicBezTo>
                  <a:pt x="12346" y="6941"/>
                  <a:pt x="12346" y="6711"/>
                  <a:pt x="12202" y="6569"/>
                </a:cubicBezTo>
                <a:cubicBezTo>
                  <a:pt x="12130" y="6498"/>
                  <a:pt x="12036" y="6463"/>
                  <a:pt x="11941" y="6463"/>
                </a:cubicBezTo>
                <a:close/>
                <a:moveTo>
                  <a:pt x="4601" y="7588"/>
                </a:moveTo>
                <a:lnTo>
                  <a:pt x="4601" y="8367"/>
                </a:lnTo>
                <a:lnTo>
                  <a:pt x="5392" y="8367"/>
                </a:lnTo>
                <a:lnTo>
                  <a:pt x="5392" y="7588"/>
                </a:lnTo>
                <a:lnTo>
                  <a:pt x="4601" y="7588"/>
                </a:lnTo>
                <a:close/>
                <a:moveTo>
                  <a:pt x="16173" y="7597"/>
                </a:moveTo>
                <a:lnTo>
                  <a:pt x="16173" y="8375"/>
                </a:lnTo>
                <a:lnTo>
                  <a:pt x="16964" y="8375"/>
                </a:lnTo>
                <a:lnTo>
                  <a:pt x="16964" y="7597"/>
                </a:lnTo>
                <a:lnTo>
                  <a:pt x="16173" y="7597"/>
                </a:lnTo>
                <a:close/>
                <a:moveTo>
                  <a:pt x="9709" y="8735"/>
                </a:moveTo>
                <a:lnTo>
                  <a:pt x="11875" y="8735"/>
                </a:lnTo>
                <a:cubicBezTo>
                  <a:pt x="11721" y="9184"/>
                  <a:pt x="11298" y="9490"/>
                  <a:pt x="10817" y="9500"/>
                </a:cubicBezTo>
                <a:cubicBezTo>
                  <a:pt x="10318" y="9510"/>
                  <a:pt x="9869" y="9200"/>
                  <a:pt x="9709" y="8735"/>
                </a:cubicBezTo>
                <a:close/>
                <a:moveTo>
                  <a:pt x="15242" y="10247"/>
                </a:moveTo>
                <a:lnTo>
                  <a:pt x="19030" y="10247"/>
                </a:lnTo>
                <a:lnTo>
                  <a:pt x="20571" y="13281"/>
                </a:lnTo>
                <a:lnTo>
                  <a:pt x="16786" y="13281"/>
                </a:lnTo>
                <a:lnTo>
                  <a:pt x="15242" y="10247"/>
                </a:lnTo>
                <a:close/>
                <a:moveTo>
                  <a:pt x="2582" y="10249"/>
                </a:moveTo>
                <a:lnTo>
                  <a:pt x="14004" y="10249"/>
                </a:lnTo>
                <a:lnTo>
                  <a:pt x="12485" y="13279"/>
                </a:lnTo>
                <a:lnTo>
                  <a:pt x="975" y="13279"/>
                </a:lnTo>
                <a:lnTo>
                  <a:pt x="2582" y="10249"/>
                </a:lnTo>
                <a:close/>
                <a:moveTo>
                  <a:pt x="14255" y="11380"/>
                </a:moveTo>
                <a:lnTo>
                  <a:pt x="14255" y="20861"/>
                </a:lnTo>
                <a:lnTo>
                  <a:pt x="10398" y="20861"/>
                </a:lnTo>
                <a:lnTo>
                  <a:pt x="10398" y="16644"/>
                </a:lnTo>
                <a:cubicBezTo>
                  <a:pt x="10400" y="16521"/>
                  <a:pt x="10334" y="16408"/>
                  <a:pt x="10226" y="16345"/>
                </a:cubicBezTo>
                <a:cubicBezTo>
                  <a:pt x="10120" y="16285"/>
                  <a:pt x="9991" y="16283"/>
                  <a:pt x="9884" y="16341"/>
                </a:cubicBezTo>
                <a:lnTo>
                  <a:pt x="9266" y="16674"/>
                </a:lnTo>
                <a:lnTo>
                  <a:pt x="8672" y="16358"/>
                </a:lnTo>
                <a:cubicBezTo>
                  <a:pt x="8613" y="16321"/>
                  <a:pt x="8544" y="16302"/>
                  <a:pt x="8473" y="16303"/>
                </a:cubicBezTo>
                <a:cubicBezTo>
                  <a:pt x="8408" y="16305"/>
                  <a:pt x="8345" y="16324"/>
                  <a:pt x="8290" y="16358"/>
                </a:cubicBezTo>
                <a:lnTo>
                  <a:pt x="7717" y="16674"/>
                </a:lnTo>
                <a:lnTo>
                  <a:pt x="7102" y="16316"/>
                </a:lnTo>
                <a:cubicBezTo>
                  <a:pt x="6972" y="16265"/>
                  <a:pt x="6823" y="16286"/>
                  <a:pt x="6712" y="16370"/>
                </a:cubicBezTo>
                <a:cubicBezTo>
                  <a:pt x="6612" y="16446"/>
                  <a:pt x="6554" y="16565"/>
                  <a:pt x="6558" y="16689"/>
                </a:cubicBezTo>
                <a:lnTo>
                  <a:pt x="6558" y="20861"/>
                </a:lnTo>
                <a:lnTo>
                  <a:pt x="4586" y="20861"/>
                </a:lnTo>
                <a:cubicBezTo>
                  <a:pt x="4038" y="20861"/>
                  <a:pt x="3761" y="20861"/>
                  <a:pt x="3465" y="20769"/>
                </a:cubicBezTo>
                <a:cubicBezTo>
                  <a:pt x="3142" y="20653"/>
                  <a:pt x="2887" y="20403"/>
                  <a:pt x="2770" y="20085"/>
                </a:cubicBezTo>
                <a:cubicBezTo>
                  <a:pt x="2676" y="19794"/>
                  <a:pt x="2676" y="19521"/>
                  <a:pt x="2676" y="18973"/>
                </a:cubicBezTo>
                <a:lnTo>
                  <a:pt x="2676" y="14006"/>
                </a:lnTo>
                <a:lnTo>
                  <a:pt x="12612" y="14013"/>
                </a:lnTo>
                <a:cubicBezTo>
                  <a:pt x="12737" y="14019"/>
                  <a:pt x="12859" y="13977"/>
                  <a:pt x="12953" y="13895"/>
                </a:cubicBezTo>
                <a:cubicBezTo>
                  <a:pt x="12999" y="13855"/>
                  <a:pt x="13037" y="13806"/>
                  <a:pt x="13064" y="13751"/>
                </a:cubicBezTo>
                <a:lnTo>
                  <a:pt x="14255" y="11380"/>
                </a:lnTo>
                <a:close/>
                <a:moveTo>
                  <a:pt x="14992" y="11419"/>
                </a:moveTo>
                <a:lnTo>
                  <a:pt x="16178" y="13773"/>
                </a:lnTo>
                <a:cubicBezTo>
                  <a:pt x="16207" y="13844"/>
                  <a:pt x="16256" y="13905"/>
                  <a:pt x="16318" y="13950"/>
                </a:cubicBezTo>
                <a:cubicBezTo>
                  <a:pt x="16399" y="14007"/>
                  <a:pt x="16497" y="14035"/>
                  <a:pt x="16595" y="14027"/>
                </a:cubicBezTo>
                <a:lnTo>
                  <a:pt x="18880" y="14027"/>
                </a:lnTo>
                <a:lnTo>
                  <a:pt x="18880" y="18982"/>
                </a:lnTo>
                <a:cubicBezTo>
                  <a:pt x="18880" y="19521"/>
                  <a:pt x="18880" y="19794"/>
                  <a:pt x="18786" y="20085"/>
                </a:cubicBezTo>
                <a:cubicBezTo>
                  <a:pt x="18668" y="20403"/>
                  <a:pt x="18414" y="20653"/>
                  <a:pt x="18090" y="20769"/>
                </a:cubicBezTo>
                <a:cubicBezTo>
                  <a:pt x="17795" y="20861"/>
                  <a:pt x="17517" y="20861"/>
                  <a:pt x="16961" y="20861"/>
                </a:cubicBezTo>
                <a:lnTo>
                  <a:pt x="14992" y="20861"/>
                </a:lnTo>
                <a:lnTo>
                  <a:pt x="14992" y="11419"/>
                </a:lnTo>
                <a:close/>
                <a:moveTo>
                  <a:pt x="8495" y="17092"/>
                </a:moveTo>
                <a:lnTo>
                  <a:pt x="9063" y="17396"/>
                </a:lnTo>
                <a:cubicBezTo>
                  <a:pt x="9109" y="17430"/>
                  <a:pt x="9163" y="17449"/>
                  <a:pt x="9220" y="17452"/>
                </a:cubicBezTo>
                <a:cubicBezTo>
                  <a:pt x="9278" y="17455"/>
                  <a:pt x="9335" y="17442"/>
                  <a:pt x="9384" y="17413"/>
                </a:cubicBezTo>
                <a:lnTo>
                  <a:pt x="9637" y="17279"/>
                </a:lnTo>
                <a:lnTo>
                  <a:pt x="9637" y="20861"/>
                </a:lnTo>
                <a:lnTo>
                  <a:pt x="7319" y="20861"/>
                </a:lnTo>
                <a:lnTo>
                  <a:pt x="7319" y="17270"/>
                </a:lnTo>
                <a:lnTo>
                  <a:pt x="7569" y="17430"/>
                </a:lnTo>
                <a:cubicBezTo>
                  <a:pt x="7609" y="17448"/>
                  <a:pt x="7652" y="17457"/>
                  <a:pt x="7696" y="17456"/>
                </a:cubicBezTo>
                <a:cubicBezTo>
                  <a:pt x="7740" y="17456"/>
                  <a:pt x="7785" y="17446"/>
                  <a:pt x="7824" y="17428"/>
                </a:cubicBezTo>
                <a:lnTo>
                  <a:pt x="8495" y="17092"/>
                </a:lnTo>
                <a:close/>
              </a:path>
            </a:pathLst>
          </a:custGeom>
          <a:solidFill>
            <a:srgbClr val="535353"/>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2" name="Фигура"/>
          <p:cNvSpPr/>
          <p:nvPr>
            <p:custDataLst>
              <p:tags r:id="rId21"/>
            </p:custDataLst>
          </p:nvPr>
        </p:nvSpPr>
        <p:spPr>
          <a:xfrm>
            <a:off x="15816614" y="9395786"/>
            <a:ext cx="1507995" cy="1508519"/>
          </a:xfrm>
          <a:custGeom>
            <a:avLst/>
            <a:gdLst/>
            <a:ahLst/>
            <a:cxnLst>
              <a:cxn ang="0">
                <a:pos x="wd2" y="hd2"/>
              </a:cxn>
              <a:cxn ang="5400000">
                <a:pos x="wd2" y="hd2"/>
              </a:cxn>
              <a:cxn ang="10800000">
                <a:pos x="wd2" y="hd2"/>
              </a:cxn>
              <a:cxn ang="16200000">
                <a:pos x="wd2" y="hd2"/>
              </a:cxn>
            </a:cxnLst>
            <a:rect l="0" t="0" r="r" b="b"/>
            <a:pathLst>
              <a:path w="21586" h="21595" extrusionOk="0">
                <a:moveTo>
                  <a:pt x="18972" y="2"/>
                </a:moveTo>
                <a:cubicBezTo>
                  <a:pt x="18915" y="8"/>
                  <a:pt x="18859" y="26"/>
                  <a:pt x="18809" y="57"/>
                </a:cubicBezTo>
                <a:cubicBezTo>
                  <a:pt x="18692" y="130"/>
                  <a:pt x="18622" y="261"/>
                  <a:pt x="18629" y="400"/>
                </a:cubicBezTo>
                <a:lnTo>
                  <a:pt x="18629" y="5334"/>
                </a:lnTo>
                <a:lnTo>
                  <a:pt x="13280" y="5334"/>
                </a:lnTo>
                <a:cubicBezTo>
                  <a:pt x="13200" y="5337"/>
                  <a:pt x="13120" y="5355"/>
                  <a:pt x="13048" y="5390"/>
                </a:cubicBezTo>
                <a:cubicBezTo>
                  <a:pt x="12986" y="5419"/>
                  <a:pt x="12930" y="5460"/>
                  <a:pt x="12883" y="5509"/>
                </a:cubicBezTo>
                <a:lnTo>
                  <a:pt x="10897" y="7190"/>
                </a:lnTo>
                <a:cubicBezTo>
                  <a:pt x="10855" y="7226"/>
                  <a:pt x="10815" y="7266"/>
                  <a:pt x="10779" y="7308"/>
                </a:cubicBezTo>
                <a:cubicBezTo>
                  <a:pt x="10724" y="7370"/>
                  <a:pt x="10676" y="7438"/>
                  <a:pt x="10636" y="7510"/>
                </a:cubicBezTo>
                <a:lnTo>
                  <a:pt x="9648" y="9552"/>
                </a:lnTo>
                <a:lnTo>
                  <a:pt x="7155" y="10627"/>
                </a:lnTo>
                <a:lnTo>
                  <a:pt x="4990" y="9904"/>
                </a:lnTo>
                <a:lnTo>
                  <a:pt x="1789" y="9904"/>
                </a:lnTo>
                <a:cubicBezTo>
                  <a:pt x="1290" y="9901"/>
                  <a:pt x="813" y="10108"/>
                  <a:pt x="473" y="10473"/>
                </a:cubicBezTo>
                <a:cubicBezTo>
                  <a:pt x="169" y="10801"/>
                  <a:pt x="-1" y="11232"/>
                  <a:pt x="0" y="11680"/>
                </a:cubicBezTo>
                <a:lnTo>
                  <a:pt x="0" y="15890"/>
                </a:lnTo>
                <a:cubicBezTo>
                  <a:pt x="-5" y="15991"/>
                  <a:pt x="30" y="16089"/>
                  <a:pt x="97" y="16163"/>
                </a:cubicBezTo>
                <a:cubicBezTo>
                  <a:pt x="169" y="16242"/>
                  <a:pt x="270" y="16288"/>
                  <a:pt x="376" y="16290"/>
                </a:cubicBezTo>
                <a:lnTo>
                  <a:pt x="1497" y="16290"/>
                </a:lnTo>
                <a:lnTo>
                  <a:pt x="1497" y="20901"/>
                </a:lnTo>
                <a:lnTo>
                  <a:pt x="23" y="20901"/>
                </a:lnTo>
                <a:lnTo>
                  <a:pt x="18" y="21595"/>
                </a:lnTo>
                <a:lnTo>
                  <a:pt x="5315" y="21595"/>
                </a:lnTo>
                <a:cubicBezTo>
                  <a:pt x="5407" y="21597"/>
                  <a:pt x="5496" y="21560"/>
                  <a:pt x="5559" y="21495"/>
                </a:cubicBezTo>
                <a:cubicBezTo>
                  <a:pt x="5621" y="21431"/>
                  <a:pt x="5654" y="21346"/>
                  <a:pt x="5652" y="21258"/>
                </a:cubicBezTo>
                <a:lnTo>
                  <a:pt x="5652" y="19323"/>
                </a:lnTo>
                <a:lnTo>
                  <a:pt x="11031" y="19323"/>
                </a:lnTo>
                <a:cubicBezTo>
                  <a:pt x="11108" y="19329"/>
                  <a:pt x="11185" y="19305"/>
                  <a:pt x="11244" y="19256"/>
                </a:cubicBezTo>
                <a:cubicBezTo>
                  <a:pt x="11321" y="19194"/>
                  <a:pt x="11362" y="19098"/>
                  <a:pt x="11355" y="19000"/>
                </a:cubicBezTo>
                <a:lnTo>
                  <a:pt x="11355" y="17073"/>
                </a:lnTo>
                <a:lnTo>
                  <a:pt x="15600" y="17073"/>
                </a:lnTo>
                <a:cubicBezTo>
                  <a:pt x="15682" y="17075"/>
                  <a:pt x="15761" y="17045"/>
                  <a:pt x="15820" y="16989"/>
                </a:cubicBezTo>
                <a:cubicBezTo>
                  <a:pt x="15883" y="16929"/>
                  <a:pt x="15918" y="16844"/>
                  <a:pt x="15916" y="16757"/>
                </a:cubicBezTo>
                <a:lnTo>
                  <a:pt x="15916" y="14812"/>
                </a:lnTo>
                <a:lnTo>
                  <a:pt x="21222" y="14812"/>
                </a:lnTo>
                <a:lnTo>
                  <a:pt x="21222" y="14079"/>
                </a:lnTo>
                <a:lnTo>
                  <a:pt x="20503" y="14079"/>
                </a:lnTo>
                <a:lnTo>
                  <a:pt x="20503" y="11007"/>
                </a:lnTo>
                <a:cubicBezTo>
                  <a:pt x="20511" y="10522"/>
                  <a:pt x="20326" y="10055"/>
                  <a:pt x="19989" y="9706"/>
                </a:cubicBezTo>
                <a:cubicBezTo>
                  <a:pt x="19653" y="9358"/>
                  <a:pt x="19193" y="9157"/>
                  <a:pt x="18709" y="9148"/>
                </a:cubicBezTo>
                <a:lnTo>
                  <a:pt x="17049" y="9148"/>
                </a:lnTo>
                <a:lnTo>
                  <a:pt x="17049" y="7577"/>
                </a:lnTo>
                <a:lnTo>
                  <a:pt x="19093" y="7577"/>
                </a:lnTo>
                <a:cubicBezTo>
                  <a:pt x="19616" y="7577"/>
                  <a:pt x="20112" y="7344"/>
                  <a:pt x="20445" y="6941"/>
                </a:cubicBezTo>
                <a:cubicBezTo>
                  <a:pt x="20727" y="6599"/>
                  <a:pt x="20869" y="6163"/>
                  <a:pt x="20840" y="5721"/>
                </a:cubicBezTo>
                <a:lnTo>
                  <a:pt x="20840" y="3433"/>
                </a:lnTo>
                <a:cubicBezTo>
                  <a:pt x="20840" y="3328"/>
                  <a:pt x="20794" y="3228"/>
                  <a:pt x="20716" y="3158"/>
                </a:cubicBezTo>
                <a:cubicBezTo>
                  <a:pt x="20646" y="3096"/>
                  <a:pt x="20555" y="3062"/>
                  <a:pt x="20462" y="3064"/>
                </a:cubicBezTo>
                <a:lnTo>
                  <a:pt x="19361" y="3064"/>
                </a:lnTo>
                <a:lnTo>
                  <a:pt x="19361" y="2156"/>
                </a:lnTo>
                <a:lnTo>
                  <a:pt x="21366" y="1454"/>
                </a:lnTo>
                <a:cubicBezTo>
                  <a:pt x="21506" y="1399"/>
                  <a:pt x="21595" y="1260"/>
                  <a:pt x="21585" y="1109"/>
                </a:cubicBezTo>
                <a:cubicBezTo>
                  <a:pt x="21577" y="976"/>
                  <a:pt x="21491" y="860"/>
                  <a:pt x="21366" y="812"/>
                </a:cubicBezTo>
                <a:lnTo>
                  <a:pt x="19142" y="25"/>
                </a:lnTo>
                <a:cubicBezTo>
                  <a:pt x="19087" y="4"/>
                  <a:pt x="19029" y="-3"/>
                  <a:pt x="18972" y="2"/>
                </a:cubicBezTo>
                <a:close/>
                <a:moveTo>
                  <a:pt x="14797" y="357"/>
                </a:moveTo>
                <a:cubicBezTo>
                  <a:pt x="14214" y="357"/>
                  <a:pt x="13631" y="579"/>
                  <a:pt x="13186" y="1024"/>
                </a:cubicBezTo>
                <a:cubicBezTo>
                  <a:pt x="12296" y="1913"/>
                  <a:pt x="12296" y="3357"/>
                  <a:pt x="13186" y="4246"/>
                </a:cubicBezTo>
                <a:cubicBezTo>
                  <a:pt x="14076" y="5136"/>
                  <a:pt x="15519" y="5136"/>
                  <a:pt x="16408" y="4246"/>
                </a:cubicBezTo>
                <a:cubicBezTo>
                  <a:pt x="17298" y="3357"/>
                  <a:pt x="17298" y="1913"/>
                  <a:pt x="16408" y="1024"/>
                </a:cubicBezTo>
                <a:cubicBezTo>
                  <a:pt x="15964" y="579"/>
                  <a:pt x="15380" y="357"/>
                  <a:pt x="14797" y="357"/>
                </a:cubicBezTo>
                <a:close/>
                <a:moveTo>
                  <a:pt x="19332" y="870"/>
                </a:moveTo>
                <a:lnTo>
                  <a:pt x="20050" y="1139"/>
                </a:lnTo>
                <a:lnTo>
                  <a:pt x="19332" y="1388"/>
                </a:lnTo>
                <a:lnTo>
                  <a:pt x="19332" y="870"/>
                </a:lnTo>
                <a:close/>
                <a:moveTo>
                  <a:pt x="14797" y="1098"/>
                </a:moveTo>
                <a:cubicBezTo>
                  <a:pt x="15191" y="1098"/>
                  <a:pt x="15584" y="1248"/>
                  <a:pt x="15884" y="1548"/>
                </a:cubicBezTo>
                <a:cubicBezTo>
                  <a:pt x="16484" y="2148"/>
                  <a:pt x="16484" y="3122"/>
                  <a:pt x="15884" y="3722"/>
                </a:cubicBezTo>
                <a:cubicBezTo>
                  <a:pt x="15549" y="4057"/>
                  <a:pt x="15098" y="4205"/>
                  <a:pt x="14661" y="4166"/>
                </a:cubicBezTo>
                <a:cubicBezTo>
                  <a:pt x="14747" y="4098"/>
                  <a:pt x="14825" y="4020"/>
                  <a:pt x="14893" y="3931"/>
                </a:cubicBezTo>
                <a:cubicBezTo>
                  <a:pt x="15086" y="3677"/>
                  <a:pt x="15177" y="3361"/>
                  <a:pt x="15151" y="3044"/>
                </a:cubicBezTo>
                <a:lnTo>
                  <a:pt x="14409" y="3044"/>
                </a:lnTo>
                <a:cubicBezTo>
                  <a:pt x="14420" y="3250"/>
                  <a:pt x="14341" y="3451"/>
                  <a:pt x="14192" y="3594"/>
                </a:cubicBezTo>
                <a:cubicBezTo>
                  <a:pt x="14079" y="3704"/>
                  <a:pt x="13936" y="3770"/>
                  <a:pt x="13786" y="3791"/>
                </a:cubicBezTo>
                <a:cubicBezTo>
                  <a:pt x="13760" y="3769"/>
                  <a:pt x="13735" y="3746"/>
                  <a:pt x="13710" y="3722"/>
                </a:cubicBezTo>
                <a:cubicBezTo>
                  <a:pt x="13110" y="3122"/>
                  <a:pt x="13110" y="2148"/>
                  <a:pt x="13710" y="1548"/>
                </a:cubicBezTo>
                <a:cubicBezTo>
                  <a:pt x="14010" y="1248"/>
                  <a:pt x="14404" y="1098"/>
                  <a:pt x="14797" y="1098"/>
                </a:cubicBezTo>
                <a:close/>
                <a:moveTo>
                  <a:pt x="6051" y="1889"/>
                </a:moveTo>
                <a:lnTo>
                  <a:pt x="6051" y="2655"/>
                </a:lnTo>
                <a:lnTo>
                  <a:pt x="6819" y="2655"/>
                </a:lnTo>
                <a:lnTo>
                  <a:pt x="6819" y="1889"/>
                </a:lnTo>
                <a:lnTo>
                  <a:pt x="6051" y="1889"/>
                </a:lnTo>
                <a:close/>
                <a:moveTo>
                  <a:pt x="7576" y="1889"/>
                </a:moveTo>
                <a:lnTo>
                  <a:pt x="7576" y="2655"/>
                </a:lnTo>
                <a:lnTo>
                  <a:pt x="8342" y="2655"/>
                </a:lnTo>
                <a:lnTo>
                  <a:pt x="8342" y="1889"/>
                </a:lnTo>
                <a:lnTo>
                  <a:pt x="7576" y="1889"/>
                </a:lnTo>
                <a:close/>
                <a:moveTo>
                  <a:pt x="9099" y="1889"/>
                </a:moveTo>
                <a:lnTo>
                  <a:pt x="9099" y="2655"/>
                </a:lnTo>
                <a:lnTo>
                  <a:pt x="9865" y="2655"/>
                </a:lnTo>
                <a:lnTo>
                  <a:pt x="9865" y="1889"/>
                </a:lnTo>
                <a:lnTo>
                  <a:pt x="9099" y="1889"/>
                </a:lnTo>
                <a:close/>
                <a:moveTo>
                  <a:pt x="19361" y="3779"/>
                </a:moveTo>
                <a:lnTo>
                  <a:pt x="20129" y="3779"/>
                </a:lnTo>
                <a:lnTo>
                  <a:pt x="20129" y="5659"/>
                </a:lnTo>
                <a:cubicBezTo>
                  <a:pt x="20134" y="5915"/>
                  <a:pt x="20051" y="6166"/>
                  <a:pt x="19896" y="6369"/>
                </a:cubicBezTo>
                <a:cubicBezTo>
                  <a:pt x="19694" y="6634"/>
                  <a:pt x="19386" y="6798"/>
                  <a:pt x="19054" y="6820"/>
                </a:cubicBezTo>
                <a:lnTo>
                  <a:pt x="16753" y="6820"/>
                </a:lnTo>
                <a:cubicBezTo>
                  <a:pt x="16640" y="6822"/>
                  <a:pt x="16532" y="6866"/>
                  <a:pt x="16450" y="6943"/>
                </a:cubicBezTo>
                <a:cubicBezTo>
                  <a:pt x="16351" y="7037"/>
                  <a:pt x="16299" y="7170"/>
                  <a:pt x="16309" y="7306"/>
                </a:cubicBezTo>
                <a:lnTo>
                  <a:pt x="16309" y="9482"/>
                </a:lnTo>
                <a:cubicBezTo>
                  <a:pt x="16304" y="9578"/>
                  <a:pt x="16337" y="9673"/>
                  <a:pt x="16403" y="9745"/>
                </a:cubicBezTo>
                <a:cubicBezTo>
                  <a:pt x="16475" y="9824"/>
                  <a:pt x="16580" y="9866"/>
                  <a:pt x="16688" y="9860"/>
                </a:cubicBezTo>
                <a:lnTo>
                  <a:pt x="18750" y="9860"/>
                </a:lnTo>
                <a:cubicBezTo>
                  <a:pt x="19041" y="9867"/>
                  <a:pt x="19317" y="9992"/>
                  <a:pt x="19514" y="10206"/>
                </a:cubicBezTo>
                <a:cubicBezTo>
                  <a:pt x="19682" y="10388"/>
                  <a:pt x="19780" y="10622"/>
                  <a:pt x="19794" y="10869"/>
                </a:cubicBezTo>
                <a:lnTo>
                  <a:pt x="19794" y="14079"/>
                </a:lnTo>
                <a:lnTo>
                  <a:pt x="18552" y="14079"/>
                </a:lnTo>
                <a:lnTo>
                  <a:pt x="18552" y="11378"/>
                </a:lnTo>
                <a:cubicBezTo>
                  <a:pt x="18550" y="11302"/>
                  <a:pt x="18523" y="11228"/>
                  <a:pt x="18476" y="11168"/>
                </a:cubicBezTo>
                <a:cubicBezTo>
                  <a:pt x="18406" y="11079"/>
                  <a:pt x="18298" y="11028"/>
                  <a:pt x="18185" y="11031"/>
                </a:cubicBezTo>
                <a:lnTo>
                  <a:pt x="15594" y="11031"/>
                </a:lnTo>
                <a:cubicBezTo>
                  <a:pt x="15473" y="11032"/>
                  <a:pt x="15357" y="11084"/>
                  <a:pt x="15278" y="11176"/>
                </a:cubicBezTo>
                <a:cubicBezTo>
                  <a:pt x="15206" y="11258"/>
                  <a:pt x="15170" y="11365"/>
                  <a:pt x="15176" y="11474"/>
                </a:cubicBezTo>
                <a:lnTo>
                  <a:pt x="15176" y="14079"/>
                </a:lnTo>
                <a:lnTo>
                  <a:pt x="15161" y="14079"/>
                </a:lnTo>
                <a:lnTo>
                  <a:pt x="15161" y="16332"/>
                </a:lnTo>
                <a:lnTo>
                  <a:pt x="14054" y="16332"/>
                </a:lnTo>
                <a:lnTo>
                  <a:pt x="14054" y="7592"/>
                </a:lnTo>
                <a:cubicBezTo>
                  <a:pt x="14057" y="7497"/>
                  <a:pt x="14018" y="7404"/>
                  <a:pt x="13946" y="7341"/>
                </a:cubicBezTo>
                <a:cubicBezTo>
                  <a:pt x="13838" y="7246"/>
                  <a:pt x="13680" y="7233"/>
                  <a:pt x="13557" y="7308"/>
                </a:cubicBezTo>
                <a:lnTo>
                  <a:pt x="12070" y="8299"/>
                </a:lnTo>
                <a:cubicBezTo>
                  <a:pt x="12005" y="8339"/>
                  <a:pt x="11945" y="8387"/>
                  <a:pt x="11891" y="8441"/>
                </a:cubicBezTo>
                <a:cubicBezTo>
                  <a:pt x="11836" y="8497"/>
                  <a:pt x="11787" y="8560"/>
                  <a:pt x="11747" y="8628"/>
                </a:cubicBezTo>
                <a:lnTo>
                  <a:pt x="10631" y="10370"/>
                </a:lnTo>
                <a:lnTo>
                  <a:pt x="10277" y="9845"/>
                </a:lnTo>
                <a:lnTo>
                  <a:pt x="11254" y="7859"/>
                </a:lnTo>
                <a:lnTo>
                  <a:pt x="13460" y="6061"/>
                </a:lnTo>
                <a:lnTo>
                  <a:pt x="14159" y="6061"/>
                </a:lnTo>
                <a:lnTo>
                  <a:pt x="14838" y="7671"/>
                </a:lnTo>
                <a:cubicBezTo>
                  <a:pt x="14890" y="7812"/>
                  <a:pt x="15025" y="7906"/>
                  <a:pt x="15175" y="7907"/>
                </a:cubicBezTo>
                <a:cubicBezTo>
                  <a:pt x="15318" y="7908"/>
                  <a:pt x="15448" y="7825"/>
                  <a:pt x="15506" y="7694"/>
                </a:cubicBezTo>
                <a:lnTo>
                  <a:pt x="16169" y="6061"/>
                </a:lnTo>
                <a:lnTo>
                  <a:pt x="19018" y="6061"/>
                </a:lnTo>
                <a:cubicBezTo>
                  <a:pt x="19112" y="6056"/>
                  <a:pt x="19201" y="6016"/>
                  <a:pt x="19265" y="5947"/>
                </a:cubicBezTo>
                <a:cubicBezTo>
                  <a:pt x="19334" y="5872"/>
                  <a:pt x="19369" y="5773"/>
                  <a:pt x="19361" y="5672"/>
                </a:cubicBezTo>
                <a:lnTo>
                  <a:pt x="19361" y="3779"/>
                </a:lnTo>
                <a:close/>
                <a:moveTo>
                  <a:pt x="3020" y="4913"/>
                </a:moveTo>
                <a:cubicBezTo>
                  <a:pt x="2437" y="4913"/>
                  <a:pt x="1854" y="5135"/>
                  <a:pt x="1409" y="5580"/>
                </a:cubicBezTo>
                <a:cubicBezTo>
                  <a:pt x="519" y="6469"/>
                  <a:pt x="519" y="7912"/>
                  <a:pt x="1409" y="8802"/>
                </a:cubicBezTo>
                <a:cubicBezTo>
                  <a:pt x="2298" y="9692"/>
                  <a:pt x="3741" y="9692"/>
                  <a:pt x="4631" y="8802"/>
                </a:cubicBezTo>
                <a:cubicBezTo>
                  <a:pt x="5521" y="7912"/>
                  <a:pt x="5521" y="6469"/>
                  <a:pt x="4631" y="5580"/>
                </a:cubicBezTo>
                <a:cubicBezTo>
                  <a:pt x="4186" y="5135"/>
                  <a:pt x="3603" y="4913"/>
                  <a:pt x="3020" y="4913"/>
                </a:cubicBezTo>
                <a:close/>
                <a:moveTo>
                  <a:pt x="3020" y="5654"/>
                </a:moveTo>
                <a:cubicBezTo>
                  <a:pt x="3413" y="5654"/>
                  <a:pt x="3807" y="5804"/>
                  <a:pt x="4107" y="6104"/>
                </a:cubicBezTo>
                <a:cubicBezTo>
                  <a:pt x="4707" y="6704"/>
                  <a:pt x="4707" y="7677"/>
                  <a:pt x="4107" y="8278"/>
                </a:cubicBezTo>
                <a:cubicBezTo>
                  <a:pt x="4075" y="8310"/>
                  <a:pt x="4042" y="8339"/>
                  <a:pt x="4008" y="8367"/>
                </a:cubicBezTo>
                <a:cubicBezTo>
                  <a:pt x="3866" y="8343"/>
                  <a:pt x="3731" y="8277"/>
                  <a:pt x="3623" y="8173"/>
                </a:cubicBezTo>
                <a:cubicBezTo>
                  <a:pt x="3474" y="8029"/>
                  <a:pt x="3394" y="7828"/>
                  <a:pt x="3405" y="7621"/>
                </a:cubicBezTo>
                <a:lnTo>
                  <a:pt x="2663" y="7621"/>
                </a:lnTo>
                <a:cubicBezTo>
                  <a:pt x="2638" y="7939"/>
                  <a:pt x="2729" y="8256"/>
                  <a:pt x="2922" y="8510"/>
                </a:cubicBezTo>
                <a:cubicBezTo>
                  <a:pt x="2982" y="8589"/>
                  <a:pt x="3052" y="8660"/>
                  <a:pt x="3127" y="8723"/>
                </a:cubicBezTo>
                <a:cubicBezTo>
                  <a:pt x="2699" y="8753"/>
                  <a:pt x="2260" y="8605"/>
                  <a:pt x="1933" y="8278"/>
                </a:cubicBezTo>
                <a:cubicBezTo>
                  <a:pt x="1333" y="7677"/>
                  <a:pt x="1333" y="6704"/>
                  <a:pt x="1933" y="6104"/>
                </a:cubicBezTo>
                <a:cubicBezTo>
                  <a:pt x="2233" y="5804"/>
                  <a:pt x="2626" y="5654"/>
                  <a:pt x="3020" y="5654"/>
                </a:cubicBezTo>
                <a:close/>
                <a:moveTo>
                  <a:pt x="14966" y="6061"/>
                </a:moveTo>
                <a:lnTo>
                  <a:pt x="15405" y="6061"/>
                </a:lnTo>
                <a:lnTo>
                  <a:pt x="15180" y="6627"/>
                </a:lnTo>
                <a:lnTo>
                  <a:pt x="14966" y="6061"/>
                </a:lnTo>
                <a:close/>
                <a:moveTo>
                  <a:pt x="13341" y="8301"/>
                </a:moveTo>
                <a:lnTo>
                  <a:pt x="13341" y="16332"/>
                </a:lnTo>
                <a:lnTo>
                  <a:pt x="10970" y="16332"/>
                </a:lnTo>
                <a:cubicBezTo>
                  <a:pt x="10871" y="16336"/>
                  <a:pt x="10777" y="16382"/>
                  <a:pt x="10714" y="16459"/>
                </a:cubicBezTo>
                <a:cubicBezTo>
                  <a:pt x="10665" y="16518"/>
                  <a:pt x="10636" y="16591"/>
                  <a:pt x="10634" y="16668"/>
                </a:cubicBezTo>
                <a:lnTo>
                  <a:pt x="10634" y="18616"/>
                </a:lnTo>
                <a:lnTo>
                  <a:pt x="8676" y="18616"/>
                </a:lnTo>
                <a:lnTo>
                  <a:pt x="8676" y="15493"/>
                </a:lnTo>
                <a:cubicBezTo>
                  <a:pt x="8683" y="15066"/>
                  <a:pt x="8535" y="14651"/>
                  <a:pt x="8260" y="14325"/>
                </a:cubicBezTo>
                <a:cubicBezTo>
                  <a:pt x="7936" y="13940"/>
                  <a:pt x="7464" y="13711"/>
                  <a:pt x="6962" y="13693"/>
                </a:cubicBezTo>
                <a:lnTo>
                  <a:pt x="5275" y="13693"/>
                </a:lnTo>
                <a:lnTo>
                  <a:pt x="5275" y="12603"/>
                </a:lnTo>
                <a:lnTo>
                  <a:pt x="7532" y="12903"/>
                </a:lnTo>
                <a:cubicBezTo>
                  <a:pt x="7594" y="12912"/>
                  <a:pt x="7656" y="12907"/>
                  <a:pt x="7716" y="12889"/>
                </a:cubicBezTo>
                <a:cubicBezTo>
                  <a:pt x="7743" y="12880"/>
                  <a:pt x="7768" y="12870"/>
                  <a:pt x="7793" y="12856"/>
                </a:cubicBezTo>
                <a:lnTo>
                  <a:pt x="10770" y="11323"/>
                </a:lnTo>
                <a:cubicBezTo>
                  <a:pt x="10833" y="11292"/>
                  <a:pt x="10889" y="11250"/>
                  <a:pt x="10939" y="11201"/>
                </a:cubicBezTo>
                <a:cubicBezTo>
                  <a:pt x="10970" y="11171"/>
                  <a:pt x="10998" y="11138"/>
                  <a:pt x="11023" y="11102"/>
                </a:cubicBezTo>
                <a:lnTo>
                  <a:pt x="12437" y="8938"/>
                </a:lnTo>
                <a:lnTo>
                  <a:pt x="13341" y="8301"/>
                </a:lnTo>
                <a:close/>
                <a:moveTo>
                  <a:pt x="9680" y="10331"/>
                </a:moveTo>
                <a:lnTo>
                  <a:pt x="10047" y="10872"/>
                </a:lnTo>
                <a:lnTo>
                  <a:pt x="7510" y="12147"/>
                </a:lnTo>
                <a:lnTo>
                  <a:pt x="4950" y="11794"/>
                </a:lnTo>
                <a:cubicBezTo>
                  <a:pt x="4851" y="11778"/>
                  <a:pt x="4751" y="11806"/>
                  <a:pt x="4676" y="11872"/>
                </a:cubicBezTo>
                <a:cubicBezTo>
                  <a:pt x="4601" y="11937"/>
                  <a:pt x="4559" y="12032"/>
                  <a:pt x="4561" y="12132"/>
                </a:cubicBezTo>
                <a:lnTo>
                  <a:pt x="4561" y="14073"/>
                </a:lnTo>
                <a:cubicBezTo>
                  <a:pt x="4562" y="14151"/>
                  <a:pt x="4590" y="14227"/>
                  <a:pt x="4640" y="14287"/>
                </a:cubicBezTo>
                <a:cubicBezTo>
                  <a:pt x="4703" y="14364"/>
                  <a:pt x="4796" y="14411"/>
                  <a:pt x="4896" y="14416"/>
                </a:cubicBezTo>
                <a:lnTo>
                  <a:pt x="6891" y="14416"/>
                </a:lnTo>
                <a:cubicBezTo>
                  <a:pt x="7183" y="14424"/>
                  <a:pt x="7459" y="14546"/>
                  <a:pt x="7661" y="14756"/>
                </a:cubicBezTo>
                <a:cubicBezTo>
                  <a:pt x="7847" y="14949"/>
                  <a:pt x="7956" y="15203"/>
                  <a:pt x="7970" y="15470"/>
                </a:cubicBezTo>
                <a:lnTo>
                  <a:pt x="7970" y="18616"/>
                </a:lnTo>
                <a:lnTo>
                  <a:pt x="6801" y="18616"/>
                </a:lnTo>
                <a:lnTo>
                  <a:pt x="6801" y="16020"/>
                </a:lnTo>
                <a:cubicBezTo>
                  <a:pt x="6803" y="15884"/>
                  <a:pt x="6745" y="15754"/>
                  <a:pt x="6644" y="15665"/>
                </a:cubicBezTo>
                <a:cubicBezTo>
                  <a:pt x="6560" y="15591"/>
                  <a:pt x="6453" y="15550"/>
                  <a:pt x="6342" y="15549"/>
                </a:cubicBezTo>
                <a:lnTo>
                  <a:pt x="3828" y="15549"/>
                </a:lnTo>
                <a:cubicBezTo>
                  <a:pt x="3709" y="15552"/>
                  <a:pt x="3596" y="15603"/>
                  <a:pt x="3515" y="15690"/>
                </a:cubicBezTo>
                <a:cubicBezTo>
                  <a:pt x="3438" y="15771"/>
                  <a:pt x="3394" y="15878"/>
                  <a:pt x="3393" y="15990"/>
                </a:cubicBezTo>
                <a:lnTo>
                  <a:pt x="3393" y="20901"/>
                </a:lnTo>
                <a:lnTo>
                  <a:pt x="2263" y="20901"/>
                </a:lnTo>
                <a:lnTo>
                  <a:pt x="2263" y="12173"/>
                </a:lnTo>
                <a:lnTo>
                  <a:pt x="1497" y="12173"/>
                </a:lnTo>
                <a:lnTo>
                  <a:pt x="1497" y="15586"/>
                </a:lnTo>
                <a:lnTo>
                  <a:pt x="674" y="15586"/>
                </a:lnTo>
                <a:lnTo>
                  <a:pt x="674" y="11673"/>
                </a:lnTo>
                <a:cubicBezTo>
                  <a:pt x="691" y="11377"/>
                  <a:pt x="823" y="11099"/>
                  <a:pt x="1042" y="10899"/>
                </a:cubicBezTo>
                <a:cubicBezTo>
                  <a:pt x="1247" y="10711"/>
                  <a:pt x="1513" y="10605"/>
                  <a:pt x="1791" y="10601"/>
                </a:cubicBezTo>
                <a:lnTo>
                  <a:pt x="3005" y="10601"/>
                </a:lnTo>
                <a:lnTo>
                  <a:pt x="3005" y="13277"/>
                </a:lnTo>
                <a:lnTo>
                  <a:pt x="3771" y="13277"/>
                </a:lnTo>
                <a:lnTo>
                  <a:pt x="3771" y="10601"/>
                </a:lnTo>
                <a:lnTo>
                  <a:pt x="4855" y="10601"/>
                </a:lnTo>
                <a:lnTo>
                  <a:pt x="7049" y="11350"/>
                </a:lnTo>
                <a:cubicBezTo>
                  <a:pt x="7117" y="11376"/>
                  <a:pt x="7190" y="11387"/>
                  <a:pt x="7262" y="11381"/>
                </a:cubicBezTo>
                <a:cubicBezTo>
                  <a:pt x="7314" y="11377"/>
                  <a:pt x="7365" y="11364"/>
                  <a:pt x="7413" y="11343"/>
                </a:cubicBezTo>
                <a:lnTo>
                  <a:pt x="9680" y="10331"/>
                </a:lnTo>
                <a:close/>
                <a:moveTo>
                  <a:pt x="15955" y="11762"/>
                </a:moveTo>
                <a:lnTo>
                  <a:pt x="17842" y="11762"/>
                </a:lnTo>
                <a:lnTo>
                  <a:pt x="17842" y="14079"/>
                </a:lnTo>
                <a:lnTo>
                  <a:pt x="15955" y="14079"/>
                </a:lnTo>
                <a:lnTo>
                  <a:pt x="15955" y="11762"/>
                </a:lnTo>
                <a:close/>
                <a:moveTo>
                  <a:pt x="4130" y="16311"/>
                </a:moveTo>
                <a:lnTo>
                  <a:pt x="6093" y="16311"/>
                </a:lnTo>
                <a:lnTo>
                  <a:pt x="6093" y="18616"/>
                </a:lnTo>
                <a:lnTo>
                  <a:pt x="5277" y="18616"/>
                </a:lnTo>
                <a:cubicBezTo>
                  <a:pt x="5172" y="18614"/>
                  <a:pt x="5072" y="18659"/>
                  <a:pt x="5004" y="18740"/>
                </a:cubicBezTo>
                <a:cubicBezTo>
                  <a:pt x="4950" y="18804"/>
                  <a:pt x="4920" y="18887"/>
                  <a:pt x="4922" y="18971"/>
                </a:cubicBezTo>
                <a:lnTo>
                  <a:pt x="4922" y="20901"/>
                </a:lnTo>
                <a:lnTo>
                  <a:pt x="4130" y="20901"/>
                </a:lnTo>
                <a:lnTo>
                  <a:pt x="4130" y="16311"/>
                </a:lnTo>
                <a:close/>
              </a:path>
            </a:pathLst>
          </a:custGeom>
          <a:solidFill>
            <a:srgbClr val="535353"/>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3" name="Фигура"/>
          <p:cNvSpPr/>
          <p:nvPr>
            <p:custDataLst>
              <p:tags r:id="rId22"/>
            </p:custDataLst>
          </p:nvPr>
        </p:nvSpPr>
        <p:spPr>
          <a:xfrm>
            <a:off x="11407457" y="9528441"/>
            <a:ext cx="1420669" cy="1243312"/>
          </a:xfrm>
          <a:custGeom>
            <a:avLst/>
            <a:gdLst/>
            <a:ahLst/>
            <a:cxnLst>
              <a:cxn ang="0">
                <a:pos x="wd2" y="hd2"/>
              </a:cxn>
              <a:cxn ang="5400000">
                <a:pos x="wd2" y="hd2"/>
              </a:cxn>
              <a:cxn ang="10800000">
                <a:pos x="wd2" y="hd2"/>
              </a:cxn>
              <a:cxn ang="16200000">
                <a:pos x="wd2" y="hd2"/>
              </a:cxn>
            </a:cxnLst>
            <a:rect l="0" t="0" r="r" b="b"/>
            <a:pathLst>
              <a:path w="21408" h="21600" extrusionOk="0">
                <a:moveTo>
                  <a:pt x="2986" y="0"/>
                </a:moveTo>
                <a:cubicBezTo>
                  <a:pt x="2523" y="34"/>
                  <a:pt x="2087" y="263"/>
                  <a:pt x="1759" y="641"/>
                </a:cubicBezTo>
                <a:cubicBezTo>
                  <a:pt x="1428" y="1022"/>
                  <a:pt x="1229" y="1529"/>
                  <a:pt x="1201" y="2067"/>
                </a:cubicBezTo>
                <a:lnTo>
                  <a:pt x="1201" y="7401"/>
                </a:lnTo>
                <a:lnTo>
                  <a:pt x="661" y="6779"/>
                </a:lnTo>
                <a:lnTo>
                  <a:pt x="146" y="7361"/>
                </a:lnTo>
                <a:lnTo>
                  <a:pt x="1330" y="8726"/>
                </a:lnTo>
                <a:cubicBezTo>
                  <a:pt x="1384" y="8770"/>
                  <a:pt x="1449" y="8796"/>
                  <a:pt x="1516" y="8799"/>
                </a:cubicBezTo>
                <a:cubicBezTo>
                  <a:pt x="1597" y="8803"/>
                  <a:pt x="1677" y="8774"/>
                  <a:pt x="1741" y="8718"/>
                </a:cubicBezTo>
                <a:lnTo>
                  <a:pt x="2937" y="7356"/>
                </a:lnTo>
                <a:lnTo>
                  <a:pt x="2407" y="6746"/>
                </a:lnTo>
                <a:lnTo>
                  <a:pt x="1911" y="7317"/>
                </a:lnTo>
                <a:lnTo>
                  <a:pt x="1911" y="2161"/>
                </a:lnTo>
                <a:cubicBezTo>
                  <a:pt x="1933" y="1862"/>
                  <a:pt x="2040" y="1580"/>
                  <a:pt x="2215" y="1358"/>
                </a:cubicBezTo>
                <a:cubicBezTo>
                  <a:pt x="2416" y="1104"/>
                  <a:pt x="2692" y="947"/>
                  <a:pt x="2990" y="917"/>
                </a:cubicBezTo>
                <a:lnTo>
                  <a:pt x="10404" y="917"/>
                </a:lnTo>
                <a:cubicBezTo>
                  <a:pt x="10691" y="932"/>
                  <a:pt x="10963" y="1072"/>
                  <a:pt x="11164" y="1308"/>
                </a:cubicBezTo>
                <a:cubicBezTo>
                  <a:pt x="11376" y="1557"/>
                  <a:pt x="11493" y="1894"/>
                  <a:pt x="11490" y="2243"/>
                </a:cubicBezTo>
                <a:lnTo>
                  <a:pt x="11490" y="4023"/>
                </a:lnTo>
                <a:cubicBezTo>
                  <a:pt x="11301" y="4063"/>
                  <a:pt x="11117" y="4134"/>
                  <a:pt x="10945" y="4241"/>
                </a:cubicBezTo>
                <a:cubicBezTo>
                  <a:pt x="10440" y="4552"/>
                  <a:pt x="10085" y="5111"/>
                  <a:pt x="9979" y="5760"/>
                </a:cubicBezTo>
                <a:cubicBezTo>
                  <a:pt x="9555" y="5870"/>
                  <a:pt x="9174" y="6135"/>
                  <a:pt x="8892" y="6516"/>
                </a:cubicBezTo>
                <a:cubicBezTo>
                  <a:pt x="8745" y="6714"/>
                  <a:pt x="8632" y="6938"/>
                  <a:pt x="8551" y="7176"/>
                </a:cubicBezTo>
                <a:cubicBezTo>
                  <a:pt x="8209" y="6794"/>
                  <a:pt x="7749" y="6571"/>
                  <a:pt x="7260" y="6570"/>
                </a:cubicBezTo>
                <a:cubicBezTo>
                  <a:pt x="6604" y="6567"/>
                  <a:pt x="5995" y="6965"/>
                  <a:pt x="5659" y="7614"/>
                </a:cubicBezTo>
                <a:cubicBezTo>
                  <a:pt x="5181" y="7407"/>
                  <a:pt x="4652" y="7425"/>
                  <a:pt x="4185" y="7664"/>
                </a:cubicBezTo>
                <a:cubicBezTo>
                  <a:pt x="3619" y="7954"/>
                  <a:pt x="3206" y="8534"/>
                  <a:pt x="3068" y="9231"/>
                </a:cubicBezTo>
                <a:cubicBezTo>
                  <a:pt x="2577" y="9226"/>
                  <a:pt x="2103" y="9441"/>
                  <a:pt x="1745" y="9829"/>
                </a:cubicBezTo>
                <a:cubicBezTo>
                  <a:pt x="1330" y="10280"/>
                  <a:pt x="1109" y="10921"/>
                  <a:pt x="1144" y="11578"/>
                </a:cubicBezTo>
                <a:cubicBezTo>
                  <a:pt x="363" y="11980"/>
                  <a:pt x="-96" y="12927"/>
                  <a:pt x="17" y="13905"/>
                </a:cubicBezTo>
                <a:cubicBezTo>
                  <a:pt x="125" y="14846"/>
                  <a:pt x="743" y="15603"/>
                  <a:pt x="1551" y="15786"/>
                </a:cubicBezTo>
                <a:lnTo>
                  <a:pt x="1551" y="17192"/>
                </a:lnTo>
                <a:cubicBezTo>
                  <a:pt x="1549" y="17284"/>
                  <a:pt x="1576" y="17374"/>
                  <a:pt x="1626" y="17445"/>
                </a:cubicBezTo>
                <a:cubicBezTo>
                  <a:pt x="1686" y="17531"/>
                  <a:pt x="1774" y="17583"/>
                  <a:pt x="1870" y="17588"/>
                </a:cubicBezTo>
                <a:cubicBezTo>
                  <a:pt x="2479" y="17647"/>
                  <a:pt x="3122" y="17681"/>
                  <a:pt x="3648" y="17285"/>
                </a:cubicBezTo>
                <a:cubicBezTo>
                  <a:pt x="4102" y="16943"/>
                  <a:pt x="4426" y="16414"/>
                  <a:pt x="4554" y="15806"/>
                </a:cubicBezTo>
                <a:lnTo>
                  <a:pt x="6100" y="15806"/>
                </a:lnTo>
                <a:lnTo>
                  <a:pt x="6100" y="19398"/>
                </a:lnTo>
                <a:cubicBezTo>
                  <a:pt x="6118" y="19970"/>
                  <a:pt x="6325" y="20513"/>
                  <a:pt x="6676" y="20917"/>
                </a:cubicBezTo>
                <a:cubicBezTo>
                  <a:pt x="7023" y="21314"/>
                  <a:pt x="7485" y="21549"/>
                  <a:pt x="7973" y="21574"/>
                </a:cubicBezTo>
                <a:lnTo>
                  <a:pt x="14592" y="21600"/>
                </a:lnTo>
                <a:cubicBezTo>
                  <a:pt x="15055" y="21566"/>
                  <a:pt x="15491" y="21337"/>
                  <a:pt x="15819" y="20959"/>
                </a:cubicBezTo>
                <a:cubicBezTo>
                  <a:pt x="16150" y="20578"/>
                  <a:pt x="16348" y="20071"/>
                  <a:pt x="16376" y="19533"/>
                </a:cubicBezTo>
                <a:lnTo>
                  <a:pt x="16408" y="14645"/>
                </a:lnTo>
                <a:lnTo>
                  <a:pt x="16948" y="15266"/>
                </a:lnTo>
                <a:lnTo>
                  <a:pt x="17464" y="14684"/>
                </a:lnTo>
                <a:lnTo>
                  <a:pt x="16280" y="13320"/>
                </a:lnTo>
                <a:cubicBezTo>
                  <a:pt x="16225" y="13275"/>
                  <a:pt x="16161" y="13249"/>
                  <a:pt x="16094" y="13246"/>
                </a:cubicBezTo>
                <a:cubicBezTo>
                  <a:pt x="16013" y="13242"/>
                  <a:pt x="15933" y="13271"/>
                  <a:pt x="15868" y="13328"/>
                </a:cubicBezTo>
                <a:lnTo>
                  <a:pt x="14673" y="14689"/>
                </a:lnTo>
                <a:lnTo>
                  <a:pt x="15202" y="15299"/>
                </a:lnTo>
                <a:lnTo>
                  <a:pt x="15698" y="14728"/>
                </a:lnTo>
                <a:lnTo>
                  <a:pt x="15667" y="19439"/>
                </a:lnTo>
                <a:cubicBezTo>
                  <a:pt x="15645" y="19738"/>
                  <a:pt x="15538" y="20020"/>
                  <a:pt x="15363" y="20242"/>
                </a:cubicBezTo>
                <a:cubicBezTo>
                  <a:pt x="15162" y="20496"/>
                  <a:pt x="14886" y="20653"/>
                  <a:pt x="14588" y="20683"/>
                </a:cubicBezTo>
                <a:lnTo>
                  <a:pt x="7947" y="20657"/>
                </a:lnTo>
                <a:cubicBezTo>
                  <a:pt x="7660" y="20642"/>
                  <a:pt x="7389" y="20503"/>
                  <a:pt x="7187" y="20266"/>
                </a:cubicBezTo>
                <a:cubicBezTo>
                  <a:pt x="6975" y="20017"/>
                  <a:pt x="6858" y="19681"/>
                  <a:pt x="6862" y="19331"/>
                </a:cubicBezTo>
                <a:lnTo>
                  <a:pt x="6862" y="15806"/>
                </a:lnTo>
                <a:lnTo>
                  <a:pt x="12368" y="15806"/>
                </a:lnTo>
                <a:cubicBezTo>
                  <a:pt x="13300" y="15747"/>
                  <a:pt x="14055" y="14911"/>
                  <a:pt x="14144" y="13839"/>
                </a:cubicBezTo>
                <a:cubicBezTo>
                  <a:pt x="14191" y="13273"/>
                  <a:pt x="14041" y="12727"/>
                  <a:pt x="13750" y="12303"/>
                </a:cubicBezTo>
                <a:lnTo>
                  <a:pt x="16854" y="12303"/>
                </a:lnTo>
                <a:cubicBezTo>
                  <a:pt x="16982" y="12911"/>
                  <a:pt x="17306" y="13440"/>
                  <a:pt x="17760" y="13781"/>
                </a:cubicBezTo>
                <a:cubicBezTo>
                  <a:pt x="18286" y="14177"/>
                  <a:pt x="18929" y="14144"/>
                  <a:pt x="19538" y="14085"/>
                </a:cubicBezTo>
                <a:cubicBezTo>
                  <a:pt x="19634" y="14079"/>
                  <a:pt x="19722" y="14027"/>
                  <a:pt x="19782" y="13942"/>
                </a:cubicBezTo>
                <a:cubicBezTo>
                  <a:pt x="19832" y="13871"/>
                  <a:pt x="19859" y="13781"/>
                  <a:pt x="19857" y="13689"/>
                </a:cubicBezTo>
                <a:lnTo>
                  <a:pt x="19857" y="12283"/>
                </a:lnTo>
                <a:cubicBezTo>
                  <a:pt x="20665" y="12100"/>
                  <a:pt x="21283" y="11343"/>
                  <a:pt x="21391" y="10401"/>
                </a:cubicBezTo>
                <a:cubicBezTo>
                  <a:pt x="21504" y="9423"/>
                  <a:pt x="21045" y="8476"/>
                  <a:pt x="20264" y="8075"/>
                </a:cubicBezTo>
                <a:cubicBezTo>
                  <a:pt x="20299" y="7418"/>
                  <a:pt x="20078" y="6777"/>
                  <a:pt x="19663" y="6326"/>
                </a:cubicBezTo>
                <a:cubicBezTo>
                  <a:pt x="19305" y="5938"/>
                  <a:pt x="18831" y="5723"/>
                  <a:pt x="18340" y="5727"/>
                </a:cubicBezTo>
                <a:cubicBezTo>
                  <a:pt x="18202" y="5031"/>
                  <a:pt x="17789" y="4451"/>
                  <a:pt x="17223" y="4161"/>
                </a:cubicBezTo>
                <a:cubicBezTo>
                  <a:pt x="16756" y="3922"/>
                  <a:pt x="16227" y="3904"/>
                  <a:pt x="15749" y="4111"/>
                </a:cubicBezTo>
                <a:cubicBezTo>
                  <a:pt x="15413" y="3461"/>
                  <a:pt x="14804" y="3064"/>
                  <a:pt x="14148" y="3066"/>
                </a:cubicBezTo>
                <a:cubicBezTo>
                  <a:pt x="13484" y="3068"/>
                  <a:pt x="12871" y="3478"/>
                  <a:pt x="12540" y="4141"/>
                </a:cubicBezTo>
                <a:cubicBezTo>
                  <a:pt x="12446" y="4097"/>
                  <a:pt x="12349" y="4067"/>
                  <a:pt x="12251" y="4041"/>
                </a:cubicBezTo>
                <a:lnTo>
                  <a:pt x="12251" y="2177"/>
                </a:lnTo>
                <a:cubicBezTo>
                  <a:pt x="12233" y="1604"/>
                  <a:pt x="12027" y="1062"/>
                  <a:pt x="11675" y="658"/>
                </a:cubicBezTo>
                <a:cubicBezTo>
                  <a:pt x="11329" y="260"/>
                  <a:pt x="10866" y="25"/>
                  <a:pt x="10379" y="0"/>
                </a:cubicBezTo>
                <a:lnTo>
                  <a:pt x="2986" y="0"/>
                </a:lnTo>
                <a:close/>
                <a:moveTo>
                  <a:pt x="16091" y="408"/>
                </a:moveTo>
                <a:lnTo>
                  <a:pt x="16091" y="1275"/>
                </a:lnTo>
                <a:lnTo>
                  <a:pt x="16844" y="1275"/>
                </a:lnTo>
                <a:lnTo>
                  <a:pt x="16844" y="408"/>
                </a:lnTo>
                <a:lnTo>
                  <a:pt x="16091" y="408"/>
                </a:lnTo>
                <a:close/>
                <a:moveTo>
                  <a:pt x="17614" y="408"/>
                </a:moveTo>
                <a:lnTo>
                  <a:pt x="17614" y="1275"/>
                </a:lnTo>
                <a:lnTo>
                  <a:pt x="18367" y="1275"/>
                </a:lnTo>
                <a:lnTo>
                  <a:pt x="18367" y="408"/>
                </a:lnTo>
                <a:lnTo>
                  <a:pt x="17614" y="408"/>
                </a:lnTo>
                <a:close/>
                <a:moveTo>
                  <a:pt x="19138" y="408"/>
                </a:moveTo>
                <a:lnTo>
                  <a:pt x="19138" y="1275"/>
                </a:lnTo>
                <a:lnTo>
                  <a:pt x="19890" y="1275"/>
                </a:lnTo>
                <a:lnTo>
                  <a:pt x="19890" y="408"/>
                </a:lnTo>
                <a:lnTo>
                  <a:pt x="19138" y="408"/>
                </a:lnTo>
                <a:close/>
                <a:moveTo>
                  <a:pt x="14277" y="3977"/>
                </a:moveTo>
                <a:cubicBezTo>
                  <a:pt x="14746" y="4015"/>
                  <a:pt x="15147" y="4379"/>
                  <a:pt x="15290" y="4895"/>
                </a:cubicBezTo>
                <a:cubicBezTo>
                  <a:pt x="15317" y="5005"/>
                  <a:pt x="15388" y="5094"/>
                  <a:pt x="15482" y="5133"/>
                </a:cubicBezTo>
                <a:cubicBezTo>
                  <a:pt x="15583" y="5177"/>
                  <a:pt x="15695" y="5158"/>
                  <a:pt x="15781" y="5082"/>
                </a:cubicBezTo>
                <a:cubicBezTo>
                  <a:pt x="16153" y="4790"/>
                  <a:pt x="16637" y="4769"/>
                  <a:pt x="17026" y="5030"/>
                </a:cubicBezTo>
                <a:cubicBezTo>
                  <a:pt x="17425" y="5296"/>
                  <a:pt x="17651" y="5808"/>
                  <a:pt x="17603" y="6337"/>
                </a:cubicBezTo>
                <a:cubicBezTo>
                  <a:pt x="17596" y="6453"/>
                  <a:pt x="17640" y="6564"/>
                  <a:pt x="17720" y="6633"/>
                </a:cubicBezTo>
                <a:cubicBezTo>
                  <a:pt x="17806" y="6708"/>
                  <a:pt x="17921" y="6724"/>
                  <a:pt x="18019" y="6674"/>
                </a:cubicBezTo>
                <a:cubicBezTo>
                  <a:pt x="18426" y="6542"/>
                  <a:pt x="18862" y="6676"/>
                  <a:pt x="19157" y="7024"/>
                </a:cubicBezTo>
                <a:cubicBezTo>
                  <a:pt x="19445" y="7363"/>
                  <a:pt x="19555" y="7851"/>
                  <a:pt x="19445" y="8308"/>
                </a:cubicBezTo>
                <a:cubicBezTo>
                  <a:pt x="19416" y="8418"/>
                  <a:pt x="19432" y="8538"/>
                  <a:pt x="19489" y="8633"/>
                </a:cubicBezTo>
                <a:cubicBezTo>
                  <a:pt x="19542" y="8720"/>
                  <a:pt x="19624" y="8777"/>
                  <a:pt x="19716" y="8791"/>
                </a:cubicBezTo>
                <a:cubicBezTo>
                  <a:pt x="20296" y="8947"/>
                  <a:pt x="20683" y="9579"/>
                  <a:pt x="20615" y="10261"/>
                </a:cubicBezTo>
                <a:cubicBezTo>
                  <a:pt x="20549" y="10924"/>
                  <a:pt x="20072" y="11432"/>
                  <a:pt x="19493" y="11454"/>
                </a:cubicBezTo>
                <a:cubicBezTo>
                  <a:pt x="19385" y="11454"/>
                  <a:pt x="19281" y="11506"/>
                  <a:pt x="19208" y="11599"/>
                </a:cubicBezTo>
                <a:cubicBezTo>
                  <a:pt x="19143" y="11681"/>
                  <a:pt x="19108" y="11788"/>
                  <a:pt x="19109" y="11899"/>
                </a:cubicBezTo>
                <a:lnTo>
                  <a:pt x="19109" y="13204"/>
                </a:lnTo>
                <a:lnTo>
                  <a:pt x="18579" y="13204"/>
                </a:lnTo>
                <a:cubicBezTo>
                  <a:pt x="18328" y="13193"/>
                  <a:pt x="18089" y="13074"/>
                  <a:pt x="17910" y="12870"/>
                </a:cubicBezTo>
                <a:cubicBezTo>
                  <a:pt x="17742" y="12681"/>
                  <a:pt x="17636" y="12429"/>
                  <a:pt x="17612" y="12159"/>
                </a:cubicBezTo>
                <a:lnTo>
                  <a:pt x="17612" y="11910"/>
                </a:lnTo>
                <a:cubicBezTo>
                  <a:pt x="17619" y="11781"/>
                  <a:pt x="17576" y="11654"/>
                  <a:pt x="17493" y="11567"/>
                </a:cubicBezTo>
                <a:cubicBezTo>
                  <a:pt x="17419" y="11490"/>
                  <a:pt x="17321" y="11451"/>
                  <a:pt x="17222" y="11458"/>
                </a:cubicBezTo>
                <a:lnTo>
                  <a:pt x="12998" y="11458"/>
                </a:lnTo>
                <a:cubicBezTo>
                  <a:pt x="12984" y="10931"/>
                  <a:pt x="12815" y="10423"/>
                  <a:pt x="12516" y="10019"/>
                </a:cubicBezTo>
                <a:cubicBezTo>
                  <a:pt x="12234" y="9639"/>
                  <a:pt x="11853" y="9373"/>
                  <a:pt x="11429" y="9263"/>
                </a:cubicBezTo>
                <a:cubicBezTo>
                  <a:pt x="11323" y="8614"/>
                  <a:pt x="10968" y="8056"/>
                  <a:pt x="10463" y="7744"/>
                </a:cubicBezTo>
                <a:cubicBezTo>
                  <a:pt x="10076" y="7505"/>
                  <a:pt x="9632" y="7435"/>
                  <a:pt x="9209" y="7532"/>
                </a:cubicBezTo>
                <a:cubicBezTo>
                  <a:pt x="9234" y="7442"/>
                  <a:pt x="9266" y="7354"/>
                  <a:pt x="9308" y="7271"/>
                </a:cubicBezTo>
                <a:cubicBezTo>
                  <a:pt x="9524" y="6837"/>
                  <a:pt x="9927" y="6571"/>
                  <a:pt x="10362" y="6576"/>
                </a:cubicBezTo>
                <a:cubicBezTo>
                  <a:pt x="10467" y="6594"/>
                  <a:pt x="10572" y="6549"/>
                  <a:pt x="10641" y="6456"/>
                </a:cubicBezTo>
                <a:cubicBezTo>
                  <a:pt x="10689" y="6390"/>
                  <a:pt x="10714" y="6305"/>
                  <a:pt x="10711" y="6219"/>
                </a:cubicBezTo>
                <a:cubicBezTo>
                  <a:pt x="10698" y="5700"/>
                  <a:pt x="10943" y="5217"/>
                  <a:pt x="11344" y="4978"/>
                </a:cubicBezTo>
                <a:cubicBezTo>
                  <a:pt x="11732" y="4747"/>
                  <a:pt x="12199" y="4784"/>
                  <a:pt x="12556" y="5074"/>
                </a:cubicBezTo>
                <a:cubicBezTo>
                  <a:pt x="12639" y="5161"/>
                  <a:pt x="12754" y="5192"/>
                  <a:pt x="12861" y="5157"/>
                </a:cubicBezTo>
                <a:cubicBezTo>
                  <a:pt x="12966" y="5124"/>
                  <a:pt x="13050" y="5031"/>
                  <a:pt x="13083" y="4911"/>
                </a:cubicBezTo>
                <a:cubicBezTo>
                  <a:pt x="13246" y="4319"/>
                  <a:pt x="13740" y="3934"/>
                  <a:pt x="14277" y="3977"/>
                </a:cubicBezTo>
                <a:close/>
                <a:moveTo>
                  <a:pt x="7131" y="7480"/>
                </a:moveTo>
                <a:cubicBezTo>
                  <a:pt x="7609" y="7442"/>
                  <a:pt x="8052" y="7744"/>
                  <a:pt x="8258" y="8228"/>
                </a:cubicBezTo>
                <a:cubicBezTo>
                  <a:pt x="7590" y="8628"/>
                  <a:pt x="7191" y="9459"/>
                  <a:pt x="7264" y="10336"/>
                </a:cubicBezTo>
                <a:cubicBezTo>
                  <a:pt x="7353" y="11408"/>
                  <a:pt x="8108" y="12243"/>
                  <a:pt x="9040" y="12303"/>
                </a:cubicBezTo>
                <a:lnTo>
                  <a:pt x="12322" y="12303"/>
                </a:lnTo>
                <a:cubicBezTo>
                  <a:pt x="12332" y="12306"/>
                  <a:pt x="12341" y="12309"/>
                  <a:pt x="12351" y="12310"/>
                </a:cubicBezTo>
                <a:cubicBezTo>
                  <a:pt x="12965" y="12387"/>
                  <a:pt x="13420" y="13006"/>
                  <a:pt x="13383" y="13718"/>
                </a:cubicBezTo>
                <a:cubicBezTo>
                  <a:pt x="13347" y="14392"/>
                  <a:pt x="12878" y="14929"/>
                  <a:pt x="12292" y="14962"/>
                </a:cubicBezTo>
                <a:lnTo>
                  <a:pt x="4186" y="14962"/>
                </a:lnTo>
                <a:cubicBezTo>
                  <a:pt x="4087" y="14954"/>
                  <a:pt x="3989" y="14993"/>
                  <a:pt x="3915" y="15070"/>
                </a:cubicBezTo>
                <a:cubicBezTo>
                  <a:pt x="3832" y="15158"/>
                  <a:pt x="3789" y="15284"/>
                  <a:pt x="3796" y="15413"/>
                </a:cubicBezTo>
                <a:lnTo>
                  <a:pt x="3796" y="15663"/>
                </a:lnTo>
                <a:cubicBezTo>
                  <a:pt x="3772" y="15932"/>
                  <a:pt x="3666" y="16184"/>
                  <a:pt x="3498" y="16374"/>
                </a:cubicBezTo>
                <a:cubicBezTo>
                  <a:pt x="3319" y="16577"/>
                  <a:pt x="3080" y="16696"/>
                  <a:pt x="2829" y="16707"/>
                </a:cubicBezTo>
                <a:lnTo>
                  <a:pt x="2299" y="16707"/>
                </a:lnTo>
                <a:lnTo>
                  <a:pt x="2299" y="15402"/>
                </a:lnTo>
                <a:cubicBezTo>
                  <a:pt x="2300" y="15292"/>
                  <a:pt x="2265" y="15184"/>
                  <a:pt x="2200" y="15102"/>
                </a:cubicBezTo>
                <a:cubicBezTo>
                  <a:pt x="2127" y="15010"/>
                  <a:pt x="2023" y="14957"/>
                  <a:pt x="1915" y="14958"/>
                </a:cubicBezTo>
                <a:cubicBezTo>
                  <a:pt x="1336" y="14935"/>
                  <a:pt x="859" y="14428"/>
                  <a:pt x="793" y="13765"/>
                </a:cubicBezTo>
                <a:cubicBezTo>
                  <a:pt x="725" y="13082"/>
                  <a:pt x="1112" y="12450"/>
                  <a:pt x="1692" y="12294"/>
                </a:cubicBezTo>
                <a:cubicBezTo>
                  <a:pt x="1784" y="12281"/>
                  <a:pt x="1866" y="12224"/>
                  <a:pt x="1919" y="12136"/>
                </a:cubicBezTo>
                <a:cubicBezTo>
                  <a:pt x="1976" y="12041"/>
                  <a:pt x="1992" y="11921"/>
                  <a:pt x="1963" y="11811"/>
                </a:cubicBezTo>
                <a:cubicBezTo>
                  <a:pt x="1853" y="11355"/>
                  <a:pt x="1963" y="10866"/>
                  <a:pt x="2251" y="10528"/>
                </a:cubicBezTo>
                <a:cubicBezTo>
                  <a:pt x="2546" y="10180"/>
                  <a:pt x="2983" y="10045"/>
                  <a:pt x="3389" y="10177"/>
                </a:cubicBezTo>
                <a:cubicBezTo>
                  <a:pt x="3487" y="10227"/>
                  <a:pt x="3602" y="10211"/>
                  <a:pt x="3688" y="10137"/>
                </a:cubicBezTo>
                <a:cubicBezTo>
                  <a:pt x="3768" y="10067"/>
                  <a:pt x="3812" y="9956"/>
                  <a:pt x="3805" y="9840"/>
                </a:cubicBezTo>
                <a:cubicBezTo>
                  <a:pt x="3757" y="9311"/>
                  <a:pt x="3983" y="8800"/>
                  <a:pt x="4382" y="8533"/>
                </a:cubicBezTo>
                <a:cubicBezTo>
                  <a:pt x="4771" y="8273"/>
                  <a:pt x="5255" y="8293"/>
                  <a:pt x="5627" y="8585"/>
                </a:cubicBezTo>
                <a:cubicBezTo>
                  <a:pt x="5713" y="8661"/>
                  <a:pt x="5825" y="8680"/>
                  <a:pt x="5926" y="8637"/>
                </a:cubicBezTo>
                <a:cubicBezTo>
                  <a:pt x="6020" y="8597"/>
                  <a:pt x="6091" y="8509"/>
                  <a:pt x="6118" y="8399"/>
                </a:cubicBezTo>
                <a:cubicBezTo>
                  <a:pt x="6261" y="7882"/>
                  <a:pt x="6662" y="7519"/>
                  <a:pt x="7131" y="7480"/>
                </a:cubicBezTo>
                <a:close/>
                <a:moveTo>
                  <a:pt x="9604" y="8334"/>
                </a:moveTo>
                <a:cubicBezTo>
                  <a:pt x="9762" y="8346"/>
                  <a:pt x="9918" y="8395"/>
                  <a:pt x="10064" y="8482"/>
                </a:cubicBezTo>
                <a:cubicBezTo>
                  <a:pt x="10465" y="8721"/>
                  <a:pt x="10710" y="9203"/>
                  <a:pt x="10697" y="9723"/>
                </a:cubicBezTo>
                <a:cubicBezTo>
                  <a:pt x="10694" y="9809"/>
                  <a:pt x="10719" y="9894"/>
                  <a:pt x="10767" y="9959"/>
                </a:cubicBezTo>
                <a:cubicBezTo>
                  <a:pt x="10836" y="10053"/>
                  <a:pt x="10941" y="10098"/>
                  <a:pt x="11046" y="10079"/>
                </a:cubicBezTo>
                <a:cubicBezTo>
                  <a:pt x="11481" y="10074"/>
                  <a:pt x="11884" y="10340"/>
                  <a:pt x="12100" y="10774"/>
                </a:cubicBezTo>
                <a:cubicBezTo>
                  <a:pt x="12205" y="10985"/>
                  <a:pt x="12257" y="11221"/>
                  <a:pt x="12256" y="11458"/>
                </a:cubicBezTo>
                <a:lnTo>
                  <a:pt x="9116" y="11458"/>
                </a:lnTo>
                <a:cubicBezTo>
                  <a:pt x="8530" y="11425"/>
                  <a:pt x="8061" y="10889"/>
                  <a:pt x="8025" y="10214"/>
                </a:cubicBezTo>
                <a:cubicBezTo>
                  <a:pt x="7988" y="9503"/>
                  <a:pt x="8443" y="8883"/>
                  <a:pt x="9057" y="8807"/>
                </a:cubicBezTo>
                <a:cubicBezTo>
                  <a:pt x="9124" y="8799"/>
                  <a:pt x="9183" y="8757"/>
                  <a:pt x="9219" y="8693"/>
                </a:cubicBezTo>
                <a:cubicBezTo>
                  <a:pt x="9261" y="8617"/>
                  <a:pt x="9265" y="8521"/>
                  <a:pt x="9229" y="8441"/>
                </a:cubicBezTo>
                <a:cubicBezTo>
                  <a:pt x="9223" y="8422"/>
                  <a:pt x="9219" y="8403"/>
                  <a:pt x="9213" y="8383"/>
                </a:cubicBezTo>
                <a:cubicBezTo>
                  <a:pt x="9341" y="8343"/>
                  <a:pt x="9473" y="8324"/>
                  <a:pt x="9604" y="8334"/>
                </a:cubicBezTo>
                <a:close/>
                <a:moveTo>
                  <a:pt x="1585" y="20711"/>
                </a:moveTo>
                <a:lnTo>
                  <a:pt x="1585" y="21578"/>
                </a:lnTo>
                <a:lnTo>
                  <a:pt x="2337" y="21578"/>
                </a:lnTo>
                <a:lnTo>
                  <a:pt x="2337" y="20711"/>
                </a:lnTo>
                <a:lnTo>
                  <a:pt x="1585" y="20711"/>
                </a:lnTo>
                <a:close/>
                <a:moveTo>
                  <a:pt x="3108" y="20711"/>
                </a:moveTo>
                <a:lnTo>
                  <a:pt x="3108" y="21578"/>
                </a:lnTo>
                <a:lnTo>
                  <a:pt x="3861" y="21578"/>
                </a:lnTo>
                <a:lnTo>
                  <a:pt x="3861" y="20711"/>
                </a:lnTo>
                <a:lnTo>
                  <a:pt x="3108" y="20711"/>
                </a:lnTo>
                <a:close/>
                <a:moveTo>
                  <a:pt x="4632" y="20711"/>
                </a:moveTo>
                <a:lnTo>
                  <a:pt x="4632" y="21578"/>
                </a:lnTo>
                <a:lnTo>
                  <a:pt x="5384" y="21578"/>
                </a:lnTo>
                <a:lnTo>
                  <a:pt x="5384" y="20711"/>
                </a:lnTo>
                <a:lnTo>
                  <a:pt x="4632" y="20711"/>
                </a:lnTo>
                <a:close/>
              </a:path>
            </a:pathLst>
          </a:custGeom>
          <a:solidFill>
            <a:srgbClr val="535353"/>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4" name="Фигура"/>
          <p:cNvSpPr/>
          <p:nvPr>
            <p:custDataLst>
              <p:tags r:id="rId23"/>
            </p:custDataLst>
          </p:nvPr>
        </p:nvSpPr>
        <p:spPr>
          <a:xfrm>
            <a:off x="20316426" y="9497639"/>
            <a:ext cx="1304010" cy="1304886"/>
          </a:xfrm>
          <a:custGeom>
            <a:avLst/>
            <a:gdLst/>
            <a:ahLst/>
            <a:cxnLst>
              <a:cxn ang="0">
                <a:pos x="wd2" y="hd2"/>
              </a:cxn>
              <a:cxn ang="5400000">
                <a:pos x="wd2" y="hd2"/>
              </a:cxn>
              <a:cxn ang="10800000">
                <a:pos x="wd2" y="hd2"/>
              </a:cxn>
              <a:cxn ang="16200000">
                <a:pos x="wd2" y="hd2"/>
              </a:cxn>
            </a:cxnLst>
            <a:rect l="0" t="0" r="r" b="b"/>
            <a:pathLst>
              <a:path w="21600" h="21595" extrusionOk="0">
                <a:moveTo>
                  <a:pt x="7274" y="0"/>
                </a:moveTo>
                <a:cubicBezTo>
                  <a:pt x="6979" y="10"/>
                  <a:pt x="6699" y="134"/>
                  <a:pt x="6493" y="345"/>
                </a:cubicBezTo>
                <a:cubicBezTo>
                  <a:pt x="6300" y="543"/>
                  <a:pt x="6185" y="805"/>
                  <a:pt x="6171" y="1081"/>
                </a:cubicBezTo>
                <a:lnTo>
                  <a:pt x="6171" y="2781"/>
                </a:lnTo>
                <a:cubicBezTo>
                  <a:pt x="6187" y="3074"/>
                  <a:pt x="6314" y="3349"/>
                  <a:pt x="6527" y="3551"/>
                </a:cubicBezTo>
                <a:cubicBezTo>
                  <a:pt x="6688" y="3704"/>
                  <a:pt x="6890" y="3806"/>
                  <a:pt x="7109" y="3846"/>
                </a:cubicBezTo>
                <a:lnTo>
                  <a:pt x="7305" y="3846"/>
                </a:lnTo>
                <a:lnTo>
                  <a:pt x="7305" y="5059"/>
                </a:lnTo>
                <a:cubicBezTo>
                  <a:pt x="7313" y="5177"/>
                  <a:pt x="7381" y="5281"/>
                  <a:pt x="7486" y="5335"/>
                </a:cubicBezTo>
                <a:cubicBezTo>
                  <a:pt x="7649" y="5420"/>
                  <a:pt x="7850" y="5365"/>
                  <a:pt x="7947" y="5209"/>
                </a:cubicBezTo>
                <a:lnTo>
                  <a:pt x="9067" y="3812"/>
                </a:lnTo>
                <a:lnTo>
                  <a:pt x="11986" y="3812"/>
                </a:lnTo>
                <a:cubicBezTo>
                  <a:pt x="12270" y="3824"/>
                  <a:pt x="12546" y="3721"/>
                  <a:pt x="12752" y="3526"/>
                </a:cubicBezTo>
                <a:cubicBezTo>
                  <a:pt x="12971" y="3319"/>
                  <a:pt x="13091" y="3028"/>
                  <a:pt x="13081" y="2727"/>
                </a:cubicBezTo>
                <a:lnTo>
                  <a:pt x="13081" y="1052"/>
                </a:lnTo>
                <a:cubicBezTo>
                  <a:pt x="13085" y="752"/>
                  <a:pt x="12959" y="464"/>
                  <a:pt x="12735" y="264"/>
                </a:cubicBezTo>
                <a:cubicBezTo>
                  <a:pt x="12551" y="98"/>
                  <a:pt x="12314" y="5"/>
                  <a:pt x="12066" y="0"/>
                </a:cubicBezTo>
                <a:lnTo>
                  <a:pt x="7274" y="0"/>
                </a:lnTo>
                <a:close/>
                <a:moveTo>
                  <a:pt x="7324" y="755"/>
                </a:moveTo>
                <a:lnTo>
                  <a:pt x="11964" y="755"/>
                </a:lnTo>
                <a:cubicBezTo>
                  <a:pt x="12068" y="752"/>
                  <a:pt x="12169" y="792"/>
                  <a:pt x="12243" y="866"/>
                </a:cubicBezTo>
                <a:cubicBezTo>
                  <a:pt x="12318" y="940"/>
                  <a:pt x="12359" y="1042"/>
                  <a:pt x="12356" y="1147"/>
                </a:cubicBezTo>
                <a:lnTo>
                  <a:pt x="12356" y="2672"/>
                </a:lnTo>
                <a:cubicBezTo>
                  <a:pt x="12351" y="2772"/>
                  <a:pt x="12308" y="2867"/>
                  <a:pt x="12237" y="2938"/>
                </a:cubicBezTo>
                <a:cubicBezTo>
                  <a:pt x="12160" y="3015"/>
                  <a:pt x="12055" y="3058"/>
                  <a:pt x="11946" y="3057"/>
                </a:cubicBezTo>
                <a:lnTo>
                  <a:pt x="8914" y="3057"/>
                </a:lnTo>
                <a:cubicBezTo>
                  <a:pt x="8836" y="3060"/>
                  <a:pt x="8758" y="3079"/>
                  <a:pt x="8688" y="3114"/>
                </a:cubicBezTo>
                <a:cubicBezTo>
                  <a:pt x="8635" y="3140"/>
                  <a:pt x="8587" y="3174"/>
                  <a:pt x="8545" y="3216"/>
                </a:cubicBezTo>
                <a:lnTo>
                  <a:pt x="8067" y="3913"/>
                </a:lnTo>
                <a:lnTo>
                  <a:pt x="8067" y="3431"/>
                </a:lnTo>
                <a:cubicBezTo>
                  <a:pt x="8076" y="3324"/>
                  <a:pt x="8028" y="3221"/>
                  <a:pt x="7942" y="3158"/>
                </a:cubicBezTo>
                <a:cubicBezTo>
                  <a:pt x="7885" y="3117"/>
                  <a:pt x="7815" y="3097"/>
                  <a:pt x="7745" y="3102"/>
                </a:cubicBezTo>
                <a:lnTo>
                  <a:pt x="7271" y="3102"/>
                </a:lnTo>
                <a:cubicBezTo>
                  <a:pt x="7183" y="3110"/>
                  <a:pt x="7095" y="3080"/>
                  <a:pt x="7031" y="3020"/>
                </a:cubicBezTo>
                <a:cubicBezTo>
                  <a:pt x="6963" y="2955"/>
                  <a:pt x="6928" y="2863"/>
                  <a:pt x="6936" y="2769"/>
                </a:cubicBezTo>
                <a:lnTo>
                  <a:pt x="6936" y="1104"/>
                </a:lnTo>
                <a:cubicBezTo>
                  <a:pt x="6940" y="1010"/>
                  <a:pt x="6979" y="921"/>
                  <a:pt x="7047" y="856"/>
                </a:cubicBezTo>
                <a:cubicBezTo>
                  <a:pt x="7121" y="785"/>
                  <a:pt x="7221" y="749"/>
                  <a:pt x="7324" y="755"/>
                </a:cubicBezTo>
                <a:close/>
                <a:moveTo>
                  <a:pt x="7722" y="1541"/>
                </a:moveTo>
                <a:lnTo>
                  <a:pt x="7722" y="2349"/>
                </a:lnTo>
                <a:lnTo>
                  <a:pt x="11530" y="2349"/>
                </a:lnTo>
                <a:lnTo>
                  <a:pt x="11530" y="1541"/>
                </a:lnTo>
                <a:lnTo>
                  <a:pt x="7722" y="1541"/>
                </a:lnTo>
                <a:close/>
                <a:moveTo>
                  <a:pt x="4614" y="4640"/>
                </a:moveTo>
                <a:cubicBezTo>
                  <a:pt x="4031" y="4640"/>
                  <a:pt x="3449" y="4862"/>
                  <a:pt x="3004" y="5306"/>
                </a:cubicBezTo>
                <a:cubicBezTo>
                  <a:pt x="2115" y="6195"/>
                  <a:pt x="2115" y="7635"/>
                  <a:pt x="3004" y="8524"/>
                </a:cubicBezTo>
                <a:cubicBezTo>
                  <a:pt x="3893" y="9412"/>
                  <a:pt x="5335" y="9412"/>
                  <a:pt x="6224" y="8524"/>
                </a:cubicBezTo>
                <a:cubicBezTo>
                  <a:pt x="7114" y="7635"/>
                  <a:pt x="7114" y="6195"/>
                  <a:pt x="6224" y="5306"/>
                </a:cubicBezTo>
                <a:cubicBezTo>
                  <a:pt x="5780" y="4862"/>
                  <a:pt x="5197" y="4640"/>
                  <a:pt x="4614" y="4640"/>
                </a:cubicBezTo>
                <a:close/>
                <a:moveTo>
                  <a:pt x="16990" y="4640"/>
                </a:moveTo>
                <a:cubicBezTo>
                  <a:pt x="16407" y="4640"/>
                  <a:pt x="15825" y="4862"/>
                  <a:pt x="15380" y="5306"/>
                </a:cubicBezTo>
                <a:cubicBezTo>
                  <a:pt x="14491" y="6195"/>
                  <a:pt x="14491" y="7635"/>
                  <a:pt x="15380" y="8524"/>
                </a:cubicBezTo>
                <a:cubicBezTo>
                  <a:pt x="16269" y="9412"/>
                  <a:pt x="17711" y="9412"/>
                  <a:pt x="18600" y="8524"/>
                </a:cubicBezTo>
                <a:cubicBezTo>
                  <a:pt x="19490" y="7635"/>
                  <a:pt x="19490" y="6195"/>
                  <a:pt x="18600" y="5306"/>
                </a:cubicBezTo>
                <a:cubicBezTo>
                  <a:pt x="18156" y="4862"/>
                  <a:pt x="17573" y="4640"/>
                  <a:pt x="16990" y="4640"/>
                </a:cubicBezTo>
                <a:close/>
                <a:moveTo>
                  <a:pt x="4614" y="5350"/>
                </a:moveTo>
                <a:cubicBezTo>
                  <a:pt x="5015" y="5350"/>
                  <a:pt x="5416" y="5503"/>
                  <a:pt x="5722" y="5808"/>
                </a:cubicBezTo>
                <a:cubicBezTo>
                  <a:pt x="6334" y="6419"/>
                  <a:pt x="6334" y="7410"/>
                  <a:pt x="5722" y="8021"/>
                </a:cubicBezTo>
                <a:cubicBezTo>
                  <a:pt x="5110" y="8632"/>
                  <a:pt x="4118" y="8633"/>
                  <a:pt x="3506" y="8021"/>
                </a:cubicBezTo>
                <a:cubicBezTo>
                  <a:pt x="2894" y="7410"/>
                  <a:pt x="2894" y="6419"/>
                  <a:pt x="3506" y="5808"/>
                </a:cubicBezTo>
                <a:cubicBezTo>
                  <a:pt x="3812" y="5503"/>
                  <a:pt x="4213" y="5350"/>
                  <a:pt x="4614" y="5350"/>
                </a:cubicBezTo>
                <a:close/>
                <a:moveTo>
                  <a:pt x="16990" y="5350"/>
                </a:moveTo>
                <a:cubicBezTo>
                  <a:pt x="17391" y="5350"/>
                  <a:pt x="17792" y="5503"/>
                  <a:pt x="18098" y="5808"/>
                </a:cubicBezTo>
                <a:cubicBezTo>
                  <a:pt x="18710" y="6419"/>
                  <a:pt x="18710" y="7410"/>
                  <a:pt x="18098" y="8021"/>
                </a:cubicBezTo>
                <a:cubicBezTo>
                  <a:pt x="17486" y="8632"/>
                  <a:pt x="16494" y="8633"/>
                  <a:pt x="15882" y="8021"/>
                </a:cubicBezTo>
                <a:cubicBezTo>
                  <a:pt x="15270" y="7410"/>
                  <a:pt x="15271" y="6419"/>
                  <a:pt x="15882" y="5808"/>
                </a:cubicBezTo>
                <a:cubicBezTo>
                  <a:pt x="16188" y="5503"/>
                  <a:pt x="16589" y="5350"/>
                  <a:pt x="16990" y="5350"/>
                </a:cubicBezTo>
                <a:close/>
                <a:moveTo>
                  <a:pt x="8848" y="6125"/>
                </a:moveTo>
                <a:lnTo>
                  <a:pt x="8848" y="6932"/>
                </a:lnTo>
                <a:lnTo>
                  <a:pt x="9656" y="6932"/>
                </a:lnTo>
                <a:lnTo>
                  <a:pt x="9656" y="6125"/>
                </a:lnTo>
                <a:lnTo>
                  <a:pt x="8848" y="6125"/>
                </a:lnTo>
                <a:close/>
                <a:moveTo>
                  <a:pt x="10383" y="6125"/>
                </a:moveTo>
                <a:lnTo>
                  <a:pt x="10383" y="6932"/>
                </a:lnTo>
                <a:lnTo>
                  <a:pt x="11192" y="6932"/>
                </a:lnTo>
                <a:lnTo>
                  <a:pt x="11192" y="6125"/>
                </a:lnTo>
                <a:lnTo>
                  <a:pt x="10383" y="6125"/>
                </a:lnTo>
                <a:close/>
                <a:moveTo>
                  <a:pt x="11919" y="6125"/>
                </a:moveTo>
                <a:lnTo>
                  <a:pt x="11919" y="6932"/>
                </a:lnTo>
                <a:lnTo>
                  <a:pt x="12727" y="6932"/>
                </a:lnTo>
                <a:lnTo>
                  <a:pt x="12727" y="6125"/>
                </a:lnTo>
                <a:lnTo>
                  <a:pt x="11919" y="6125"/>
                </a:lnTo>
                <a:close/>
                <a:moveTo>
                  <a:pt x="9992" y="8084"/>
                </a:moveTo>
                <a:cubicBezTo>
                  <a:pt x="9694" y="8089"/>
                  <a:pt x="9410" y="8208"/>
                  <a:pt x="9198" y="8417"/>
                </a:cubicBezTo>
                <a:cubicBezTo>
                  <a:pt x="8978" y="8633"/>
                  <a:pt x="8853" y="8928"/>
                  <a:pt x="8850" y="9236"/>
                </a:cubicBezTo>
                <a:lnTo>
                  <a:pt x="8850" y="10923"/>
                </a:lnTo>
                <a:cubicBezTo>
                  <a:pt x="8863" y="11194"/>
                  <a:pt x="8981" y="11450"/>
                  <a:pt x="9179" y="11636"/>
                </a:cubicBezTo>
                <a:cubicBezTo>
                  <a:pt x="9360" y="11806"/>
                  <a:pt x="9597" y="11906"/>
                  <a:pt x="9845" y="11917"/>
                </a:cubicBezTo>
                <a:lnTo>
                  <a:pt x="13254" y="11917"/>
                </a:lnTo>
                <a:cubicBezTo>
                  <a:pt x="13531" y="11908"/>
                  <a:pt x="13794" y="11785"/>
                  <a:pt x="13978" y="11577"/>
                </a:cubicBezTo>
                <a:cubicBezTo>
                  <a:pt x="14135" y="11401"/>
                  <a:pt x="14224" y="11176"/>
                  <a:pt x="14231" y="10940"/>
                </a:cubicBezTo>
                <a:lnTo>
                  <a:pt x="14231" y="10531"/>
                </a:lnTo>
                <a:lnTo>
                  <a:pt x="14978" y="9372"/>
                </a:lnTo>
                <a:cubicBezTo>
                  <a:pt x="15028" y="9270"/>
                  <a:pt x="15025" y="9150"/>
                  <a:pt x="14968" y="9051"/>
                </a:cubicBezTo>
                <a:cubicBezTo>
                  <a:pt x="14898" y="8928"/>
                  <a:pt x="14760" y="8860"/>
                  <a:pt x="14620" y="8878"/>
                </a:cubicBezTo>
                <a:lnTo>
                  <a:pt x="14185" y="8878"/>
                </a:lnTo>
                <a:cubicBezTo>
                  <a:pt x="14157" y="8676"/>
                  <a:pt x="14063" y="8489"/>
                  <a:pt x="13917" y="8347"/>
                </a:cubicBezTo>
                <a:cubicBezTo>
                  <a:pt x="13747" y="8181"/>
                  <a:pt x="13520" y="8087"/>
                  <a:pt x="13283" y="8084"/>
                </a:cubicBezTo>
                <a:lnTo>
                  <a:pt x="9992" y="8084"/>
                </a:lnTo>
                <a:close/>
                <a:moveTo>
                  <a:pt x="9966" y="8846"/>
                </a:moveTo>
                <a:lnTo>
                  <a:pt x="13182" y="8846"/>
                </a:lnTo>
                <a:cubicBezTo>
                  <a:pt x="13274" y="8852"/>
                  <a:pt x="13361" y="8893"/>
                  <a:pt x="13424" y="8960"/>
                </a:cubicBezTo>
                <a:cubicBezTo>
                  <a:pt x="13483" y="9022"/>
                  <a:pt x="13519" y="9102"/>
                  <a:pt x="13524" y="9188"/>
                </a:cubicBezTo>
                <a:lnTo>
                  <a:pt x="13524" y="9371"/>
                </a:lnTo>
                <a:cubicBezTo>
                  <a:pt x="13533" y="9455"/>
                  <a:pt x="13578" y="9530"/>
                  <a:pt x="13647" y="9579"/>
                </a:cubicBezTo>
                <a:cubicBezTo>
                  <a:pt x="13722" y="9632"/>
                  <a:pt x="13817" y="9647"/>
                  <a:pt x="13904" y="9620"/>
                </a:cubicBezTo>
                <a:lnTo>
                  <a:pt x="13579" y="10107"/>
                </a:lnTo>
                <a:cubicBezTo>
                  <a:pt x="13547" y="10156"/>
                  <a:pt x="13522" y="10209"/>
                  <a:pt x="13507" y="10265"/>
                </a:cubicBezTo>
                <a:cubicBezTo>
                  <a:pt x="13489" y="10325"/>
                  <a:pt x="13483" y="10388"/>
                  <a:pt x="13487" y="10451"/>
                </a:cubicBezTo>
                <a:lnTo>
                  <a:pt x="13487" y="10804"/>
                </a:lnTo>
                <a:cubicBezTo>
                  <a:pt x="13487" y="10904"/>
                  <a:pt x="13447" y="10999"/>
                  <a:pt x="13377" y="11069"/>
                </a:cubicBezTo>
                <a:cubicBezTo>
                  <a:pt x="13307" y="11140"/>
                  <a:pt x="13210" y="11180"/>
                  <a:pt x="13110" y="11181"/>
                </a:cubicBezTo>
                <a:lnTo>
                  <a:pt x="9928" y="11181"/>
                </a:lnTo>
                <a:cubicBezTo>
                  <a:pt x="9839" y="11188"/>
                  <a:pt x="9752" y="11156"/>
                  <a:pt x="9688" y="11092"/>
                </a:cubicBezTo>
                <a:cubicBezTo>
                  <a:pt x="9626" y="11029"/>
                  <a:pt x="9594" y="10942"/>
                  <a:pt x="9601" y="10854"/>
                </a:cubicBezTo>
                <a:lnTo>
                  <a:pt x="9601" y="9210"/>
                </a:lnTo>
                <a:cubicBezTo>
                  <a:pt x="9600" y="9127"/>
                  <a:pt x="9628" y="9046"/>
                  <a:pt x="9680" y="8981"/>
                </a:cubicBezTo>
                <a:cubicBezTo>
                  <a:pt x="9749" y="8895"/>
                  <a:pt x="9855" y="8845"/>
                  <a:pt x="9966" y="8846"/>
                </a:cubicBezTo>
                <a:close/>
                <a:moveTo>
                  <a:pt x="10439" y="9611"/>
                </a:moveTo>
                <a:lnTo>
                  <a:pt x="10439" y="10418"/>
                </a:lnTo>
                <a:lnTo>
                  <a:pt x="12718" y="10418"/>
                </a:lnTo>
                <a:lnTo>
                  <a:pt x="12718" y="9611"/>
                </a:lnTo>
                <a:lnTo>
                  <a:pt x="10439" y="9611"/>
                </a:lnTo>
                <a:close/>
                <a:moveTo>
                  <a:pt x="3667" y="10033"/>
                </a:moveTo>
                <a:cubicBezTo>
                  <a:pt x="3231" y="10057"/>
                  <a:pt x="2818" y="10232"/>
                  <a:pt x="2499" y="10529"/>
                </a:cubicBezTo>
                <a:cubicBezTo>
                  <a:pt x="2157" y="10847"/>
                  <a:pt x="1947" y="11283"/>
                  <a:pt x="1911" y="11748"/>
                </a:cubicBezTo>
                <a:lnTo>
                  <a:pt x="1911" y="16173"/>
                </a:lnTo>
                <a:lnTo>
                  <a:pt x="1882" y="16173"/>
                </a:lnTo>
                <a:cubicBezTo>
                  <a:pt x="1590" y="16169"/>
                  <a:pt x="1311" y="16056"/>
                  <a:pt x="1098" y="15857"/>
                </a:cubicBezTo>
                <a:cubicBezTo>
                  <a:pt x="853" y="15627"/>
                  <a:pt x="718" y="15305"/>
                  <a:pt x="726" y="14971"/>
                </a:cubicBezTo>
                <a:lnTo>
                  <a:pt x="726" y="10050"/>
                </a:lnTo>
                <a:lnTo>
                  <a:pt x="0" y="10051"/>
                </a:lnTo>
                <a:lnTo>
                  <a:pt x="0" y="15022"/>
                </a:lnTo>
                <a:cubicBezTo>
                  <a:pt x="15" y="15596"/>
                  <a:pt x="284" y="16135"/>
                  <a:pt x="734" y="16493"/>
                </a:cubicBezTo>
                <a:cubicBezTo>
                  <a:pt x="860" y="16594"/>
                  <a:pt x="998" y="16676"/>
                  <a:pt x="1144" y="16742"/>
                </a:cubicBezTo>
                <a:lnTo>
                  <a:pt x="1144" y="21589"/>
                </a:lnTo>
                <a:lnTo>
                  <a:pt x="1938" y="21589"/>
                </a:lnTo>
                <a:lnTo>
                  <a:pt x="1938" y="16912"/>
                </a:lnTo>
                <a:cubicBezTo>
                  <a:pt x="1950" y="16912"/>
                  <a:pt x="1961" y="16913"/>
                  <a:pt x="1973" y="16913"/>
                </a:cubicBezTo>
                <a:lnTo>
                  <a:pt x="5785" y="16913"/>
                </a:lnTo>
                <a:lnTo>
                  <a:pt x="5785" y="21171"/>
                </a:lnTo>
                <a:cubicBezTo>
                  <a:pt x="5779" y="21279"/>
                  <a:pt x="5817" y="21385"/>
                  <a:pt x="5891" y="21464"/>
                </a:cubicBezTo>
                <a:cubicBezTo>
                  <a:pt x="5972" y="21552"/>
                  <a:pt x="6088" y="21600"/>
                  <a:pt x="6208" y="21594"/>
                </a:cubicBezTo>
                <a:lnTo>
                  <a:pt x="8088" y="21594"/>
                </a:lnTo>
                <a:lnTo>
                  <a:pt x="8088" y="14999"/>
                </a:lnTo>
                <a:lnTo>
                  <a:pt x="13512" y="14999"/>
                </a:lnTo>
                <a:lnTo>
                  <a:pt x="13512" y="21594"/>
                </a:lnTo>
                <a:lnTo>
                  <a:pt x="15392" y="21594"/>
                </a:lnTo>
                <a:cubicBezTo>
                  <a:pt x="15512" y="21600"/>
                  <a:pt x="15628" y="21552"/>
                  <a:pt x="15709" y="21464"/>
                </a:cubicBezTo>
                <a:cubicBezTo>
                  <a:pt x="15783" y="21385"/>
                  <a:pt x="15821" y="21279"/>
                  <a:pt x="15815" y="21171"/>
                </a:cubicBezTo>
                <a:lnTo>
                  <a:pt x="15815" y="16913"/>
                </a:lnTo>
                <a:lnTo>
                  <a:pt x="19628" y="16913"/>
                </a:lnTo>
                <a:cubicBezTo>
                  <a:pt x="19629" y="16913"/>
                  <a:pt x="19631" y="16913"/>
                  <a:pt x="19633" y="16913"/>
                </a:cubicBezTo>
                <a:lnTo>
                  <a:pt x="19633" y="21589"/>
                </a:lnTo>
                <a:lnTo>
                  <a:pt x="20428" y="21589"/>
                </a:lnTo>
                <a:lnTo>
                  <a:pt x="20428" y="16755"/>
                </a:lnTo>
                <a:cubicBezTo>
                  <a:pt x="20584" y="16688"/>
                  <a:pt x="20732" y="16600"/>
                  <a:pt x="20867" y="16493"/>
                </a:cubicBezTo>
                <a:cubicBezTo>
                  <a:pt x="21317" y="16135"/>
                  <a:pt x="21585" y="15596"/>
                  <a:pt x="21600" y="15022"/>
                </a:cubicBezTo>
                <a:lnTo>
                  <a:pt x="21600" y="10051"/>
                </a:lnTo>
                <a:lnTo>
                  <a:pt x="20874" y="10050"/>
                </a:lnTo>
                <a:lnTo>
                  <a:pt x="20874" y="14971"/>
                </a:lnTo>
                <a:cubicBezTo>
                  <a:pt x="20882" y="15305"/>
                  <a:pt x="20747" y="15627"/>
                  <a:pt x="20503" y="15857"/>
                </a:cubicBezTo>
                <a:cubicBezTo>
                  <a:pt x="20290" y="16056"/>
                  <a:pt x="20010" y="16169"/>
                  <a:pt x="19718" y="16173"/>
                </a:cubicBezTo>
                <a:lnTo>
                  <a:pt x="19695" y="16173"/>
                </a:lnTo>
                <a:lnTo>
                  <a:pt x="19695" y="11748"/>
                </a:lnTo>
                <a:cubicBezTo>
                  <a:pt x="19658" y="11283"/>
                  <a:pt x="19449" y="10847"/>
                  <a:pt x="19107" y="10529"/>
                </a:cubicBezTo>
                <a:cubicBezTo>
                  <a:pt x="18788" y="10232"/>
                  <a:pt x="18375" y="10057"/>
                  <a:pt x="17939" y="10033"/>
                </a:cubicBezTo>
                <a:lnTo>
                  <a:pt x="15844" y="10033"/>
                </a:lnTo>
                <a:cubicBezTo>
                  <a:pt x="15755" y="10033"/>
                  <a:pt x="15669" y="10065"/>
                  <a:pt x="15600" y="10122"/>
                </a:cubicBezTo>
                <a:cubicBezTo>
                  <a:pt x="15506" y="10200"/>
                  <a:pt x="15454" y="10318"/>
                  <a:pt x="15460" y="10440"/>
                </a:cubicBezTo>
                <a:lnTo>
                  <a:pt x="15460" y="12745"/>
                </a:lnTo>
                <a:lnTo>
                  <a:pt x="12311" y="12745"/>
                </a:lnTo>
                <a:cubicBezTo>
                  <a:pt x="12215" y="12742"/>
                  <a:pt x="12123" y="12779"/>
                  <a:pt x="12056" y="12848"/>
                </a:cubicBezTo>
                <a:cubicBezTo>
                  <a:pt x="11992" y="12913"/>
                  <a:pt x="11959" y="13003"/>
                  <a:pt x="11962" y="13094"/>
                </a:cubicBezTo>
                <a:lnTo>
                  <a:pt x="11962" y="14243"/>
                </a:lnTo>
                <a:lnTo>
                  <a:pt x="9644" y="14243"/>
                </a:lnTo>
                <a:lnTo>
                  <a:pt x="9644" y="13094"/>
                </a:lnTo>
                <a:cubicBezTo>
                  <a:pt x="9647" y="13003"/>
                  <a:pt x="9613" y="12913"/>
                  <a:pt x="9549" y="12848"/>
                </a:cubicBezTo>
                <a:cubicBezTo>
                  <a:pt x="9482" y="12779"/>
                  <a:pt x="9390" y="12742"/>
                  <a:pt x="9294" y="12745"/>
                </a:cubicBezTo>
                <a:lnTo>
                  <a:pt x="6146" y="12745"/>
                </a:lnTo>
                <a:lnTo>
                  <a:pt x="6146" y="10440"/>
                </a:lnTo>
                <a:cubicBezTo>
                  <a:pt x="6152" y="10318"/>
                  <a:pt x="6100" y="10200"/>
                  <a:pt x="6006" y="10122"/>
                </a:cubicBezTo>
                <a:cubicBezTo>
                  <a:pt x="5937" y="10065"/>
                  <a:pt x="5851" y="10033"/>
                  <a:pt x="5762" y="10033"/>
                </a:cubicBezTo>
                <a:lnTo>
                  <a:pt x="3667" y="10033"/>
                </a:lnTo>
                <a:close/>
                <a:moveTo>
                  <a:pt x="3717" y="10771"/>
                </a:moveTo>
                <a:lnTo>
                  <a:pt x="5409" y="10771"/>
                </a:lnTo>
                <a:lnTo>
                  <a:pt x="5409" y="13107"/>
                </a:lnTo>
                <a:cubicBezTo>
                  <a:pt x="5404" y="13208"/>
                  <a:pt x="5443" y="13307"/>
                  <a:pt x="5514" y="13378"/>
                </a:cubicBezTo>
                <a:cubicBezTo>
                  <a:pt x="5586" y="13451"/>
                  <a:pt x="5685" y="13490"/>
                  <a:pt x="5787" y="13484"/>
                </a:cubicBezTo>
                <a:lnTo>
                  <a:pt x="8874" y="13484"/>
                </a:lnTo>
                <a:lnTo>
                  <a:pt x="8874" y="14243"/>
                </a:lnTo>
                <a:lnTo>
                  <a:pt x="4603" y="14243"/>
                </a:lnTo>
                <a:lnTo>
                  <a:pt x="4603" y="11964"/>
                </a:lnTo>
                <a:lnTo>
                  <a:pt x="3861" y="11967"/>
                </a:lnTo>
                <a:lnTo>
                  <a:pt x="3861" y="14641"/>
                </a:lnTo>
                <a:cubicBezTo>
                  <a:pt x="3853" y="14742"/>
                  <a:pt x="3890" y="14840"/>
                  <a:pt x="3963" y="14909"/>
                </a:cubicBezTo>
                <a:cubicBezTo>
                  <a:pt x="4026" y="14968"/>
                  <a:pt x="4109" y="15000"/>
                  <a:pt x="4195" y="14999"/>
                </a:cubicBezTo>
                <a:lnTo>
                  <a:pt x="7050" y="14999"/>
                </a:lnTo>
                <a:cubicBezTo>
                  <a:pt x="7065" y="15010"/>
                  <a:pt x="7081" y="15019"/>
                  <a:pt x="7095" y="15032"/>
                </a:cubicBezTo>
                <a:cubicBezTo>
                  <a:pt x="7240" y="15165"/>
                  <a:pt x="7323" y="15353"/>
                  <a:pt x="7324" y="15550"/>
                </a:cubicBezTo>
                <a:lnTo>
                  <a:pt x="7324" y="20820"/>
                </a:lnTo>
                <a:lnTo>
                  <a:pt x="6504" y="20820"/>
                </a:lnTo>
                <a:lnTo>
                  <a:pt x="6504" y="16573"/>
                </a:lnTo>
                <a:cubicBezTo>
                  <a:pt x="6509" y="16481"/>
                  <a:pt x="6481" y="16390"/>
                  <a:pt x="6424" y="16317"/>
                </a:cubicBezTo>
                <a:cubicBezTo>
                  <a:pt x="6359" y="16235"/>
                  <a:pt x="6262" y="16183"/>
                  <a:pt x="6158" y="16173"/>
                </a:cubicBezTo>
                <a:lnTo>
                  <a:pt x="2667" y="16173"/>
                </a:lnTo>
                <a:lnTo>
                  <a:pt x="2667" y="11820"/>
                </a:lnTo>
                <a:cubicBezTo>
                  <a:pt x="2696" y="11540"/>
                  <a:pt x="2824" y="11280"/>
                  <a:pt x="3028" y="11087"/>
                </a:cubicBezTo>
                <a:cubicBezTo>
                  <a:pt x="3216" y="10908"/>
                  <a:pt x="3459" y="10797"/>
                  <a:pt x="3717" y="10771"/>
                </a:cubicBezTo>
                <a:close/>
                <a:moveTo>
                  <a:pt x="16196" y="10771"/>
                </a:moveTo>
                <a:lnTo>
                  <a:pt x="17889" y="10771"/>
                </a:lnTo>
                <a:cubicBezTo>
                  <a:pt x="18147" y="10797"/>
                  <a:pt x="18390" y="10908"/>
                  <a:pt x="18578" y="11087"/>
                </a:cubicBezTo>
                <a:cubicBezTo>
                  <a:pt x="18782" y="11280"/>
                  <a:pt x="18910" y="11540"/>
                  <a:pt x="18939" y="11820"/>
                </a:cubicBezTo>
                <a:lnTo>
                  <a:pt x="18939" y="16173"/>
                </a:lnTo>
                <a:lnTo>
                  <a:pt x="15442" y="16173"/>
                </a:lnTo>
                <a:cubicBezTo>
                  <a:pt x="15338" y="16183"/>
                  <a:pt x="15242" y="16235"/>
                  <a:pt x="15177" y="16317"/>
                </a:cubicBezTo>
                <a:cubicBezTo>
                  <a:pt x="15120" y="16390"/>
                  <a:pt x="15090" y="16481"/>
                  <a:pt x="15096" y="16573"/>
                </a:cubicBezTo>
                <a:lnTo>
                  <a:pt x="15096" y="20820"/>
                </a:lnTo>
                <a:lnTo>
                  <a:pt x="14277" y="20820"/>
                </a:lnTo>
                <a:lnTo>
                  <a:pt x="14277" y="15550"/>
                </a:lnTo>
                <a:cubicBezTo>
                  <a:pt x="14278" y="15353"/>
                  <a:pt x="14361" y="15165"/>
                  <a:pt x="14506" y="15032"/>
                </a:cubicBezTo>
                <a:cubicBezTo>
                  <a:pt x="14520" y="15019"/>
                  <a:pt x="14535" y="15010"/>
                  <a:pt x="14550" y="14999"/>
                </a:cubicBezTo>
                <a:lnTo>
                  <a:pt x="17302" y="14999"/>
                </a:lnTo>
                <a:cubicBezTo>
                  <a:pt x="17403" y="14994"/>
                  <a:pt x="17499" y="14956"/>
                  <a:pt x="17576" y="14890"/>
                </a:cubicBezTo>
                <a:cubicBezTo>
                  <a:pt x="17672" y="14808"/>
                  <a:pt x="17729" y="14691"/>
                  <a:pt x="17735" y="14565"/>
                </a:cubicBezTo>
                <a:lnTo>
                  <a:pt x="17735" y="11937"/>
                </a:lnTo>
                <a:lnTo>
                  <a:pt x="16976" y="11937"/>
                </a:lnTo>
                <a:lnTo>
                  <a:pt x="16976" y="14243"/>
                </a:lnTo>
                <a:lnTo>
                  <a:pt x="12732" y="14243"/>
                </a:lnTo>
                <a:lnTo>
                  <a:pt x="12732" y="13484"/>
                </a:lnTo>
                <a:lnTo>
                  <a:pt x="15818" y="13484"/>
                </a:lnTo>
                <a:cubicBezTo>
                  <a:pt x="15920" y="13490"/>
                  <a:pt x="16020" y="13451"/>
                  <a:pt x="16092" y="13378"/>
                </a:cubicBezTo>
                <a:cubicBezTo>
                  <a:pt x="16163" y="13307"/>
                  <a:pt x="16201" y="13208"/>
                  <a:pt x="16196" y="13107"/>
                </a:cubicBezTo>
                <a:lnTo>
                  <a:pt x="16196" y="10771"/>
                </a:lnTo>
                <a:close/>
              </a:path>
            </a:pathLst>
          </a:custGeom>
          <a:solidFill>
            <a:srgbClr val="535353"/>
          </a:solidFill>
          <a:ln w="12700">
            <a:miter lim="400000"/>
          </a:ln>
        </p:spPr>
        <p:txBody>
          <a:bodyPr lIns="0" tIns="0" rIns="0" bIns="0" anchor="ctr"/>
          <a:lstStyle/>
          <a:p>
            <a:pPr defTabSz="825500">
              <a:defRPr sz="3200">
                <a:solidFill>
                  <a:srgbClr val="FFFFFF"/>
                </a:solidFill>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5" name="Прямоугольник 1"/>
          <p:cNvSpPr/>
          <p:nvPr>
            <p:custDataLst>
              <p:tags r:id="rId24"/>
            </p:custDataLst>
          </p:nvPr>
        </p:nvSpPr>
        <p:spPr>
          <a:xfrm>
            <a:off x="1037737" y="11408424"/>
            <a:ext cx="4320000" cy="728834"/>
          </a:xfrm>
          <a:prstGeom prst="rect">
            <a:avLst/>
          </a:prstGeom>
          <a:solidFill>
            <a:srgbClr val="325A6F"/>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6" name="Прямоугольник 28"/>
          <p:cNvSpPr/>
          <p:nvPr>
            <p:custDataLst>
              <p:tags r:id="rId25"/>
            </p:custDataLst>
          </p:nvPr>
        </p:nvSpPr>
        <p:spPr>
          <a:xfrm>
            <a:off x="5499238" y="11408424"/>
            <a:ext cx="4320000" cy="728834"/>
          </a:xfrm>
          <a:prstGeom prst="rect">
            <a:avLst/>
          </a:prstGeom>
          <a:solidFill>
            <a:srgbClr val="498190"/>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7" name="Прямоугольник 29"/>
          <p:cNvSpPr/>
          <p:nvPr>
            <p:custDataLst>
              <p:tags r:id="rId26"/>
            </p:custDataLst>
          </p:nvPr>
        </p:nvSpPr>
        <p:spPr>
          <a:xfrm>
            <a:off x="9951475" y="11408424"/>
            <a:ext cx="4320000" cy="728834"/>
          </a:xfrm>
          <a:prstGeom prst="rect">
            <a:avLst/>
          </a:prstGeom>
          <a:solidFill>
            <a:srgbClr val="5297A0"/>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18" name="Прямоугольник 30"/>
          <p:cNvSpPr/>
          <p:nvPr>
            <p:custDataLst>
              <p:tags r:id="rId27"/>
            </p:custDataLst>
          </p:nvPr>
        </p:nvSpPr>
        <p:spPr>
          <a:xfrm>
            <a:off x="14403713" y="11408424"/>
            <a:ext cx="4320000" cy="728834"/>
          </a:xfrm>
          <a:prstGeom prst="rect">
            <a:avLst/>
          </a:prstGeom>
          <a:solidFill>
            <a:srgbClr val="EEB456"/>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23" name="Прямоугольник 31"/>
          <p:cNvSpPr/>
          <p:nvPr>
            <p:custDataLst>
              <p:tags r:id="rId28"/>
            </p:custDataLst>
          </p:nvPr>
        </p:nvSpPr>
        <p:spPr>
          <a:xfrm>
            <a:off x="18855951" y="11408424"/>
            <a:ext cx="4320000" cy="728834"/>
          </a:xfrm>
          <a:prstGeom prst="rect">
            <a:avLst/>
          </a:prstGeom>
          <a:solidFill>
            <a:srgbClr val="F0C041"/>
          </a:solidFill>
          <a:ln w="12700">
            <a:miter lim="400000"/>
          </a:ln>
        </p:spPr>
        <p:txBody>
          <a:bodyPr lIns="0" tIns="0" rIns="0" bIns="0" anchor="ctr"/>
          <a:lstStyle/>
          <a:p>
            <a:pPr algn="ctr" defTabSz="825500">
              <a:defRPr sz="3000" b="1">
                <a:latin typeface="Helvetica Neue" panose="02000503000000020004"/>
                <a:ea typeface="Helvetica Neue" panose="02000503000000020004"/>
                <a:cs typeface="Helvetica Neue" panose="02000503000000020004"/>
                <a:sym typeface="Helvetica Neue" panose="02000503000000020004"/>
              </a:defRPr>
            </a:pPr>
            <a:endParaRPr sz="1800"/>
          </a:p>
        </p:txBody>
      </p:sp>
      <p:sp>
        <p:nvSpPr>
          <p:cNvPr id="24" name="这是标题文本"/>
          <p:cNvSpPr txBox="1"/>
          <p:nvPr>
            <p:custDataLst>
              <p:tags r:id="rId29"/>
            </p:custDataLst>
          </p:nvPr>
        </p:nvSpPr>
        <p:spPr>
          <a:xfrm>
            <a:off x="2497350" y="11405815"/>
            <a:ext cx="1400810" cy="772160"/>
          </a:xfrm>
          <a:prstGeom prst="rect">
            <a:avLst/>
          </a:prstGeom>
          <a:ln w="12700">
            <a:miter lim="400000"/>
          </a:ln>
        </p:spPr>
        <p:txBody>
          <a:bodyPr wrap="none" lIns="91436" tIns="91436" rIns="91436" bIns="91436">
            <a:spAutoFit/>
          </a:bodyPr>
          <a:lstStyle>
            <a:lvl1pPr algn="ctr" defTabSz="914400">
              <a:lnSpc>
                <a:spcPct val="120000"/>
              </a:lnSpc>
              <a:defRPr sz="3200">
                <a:solidFill>
                  <a:srgbClr val="FFFFFF"/>
                </a:solidFill>
                <a:latin typeface="Source Han Sans CN Regular"/>
                <a:ea typeface="Source Han Sans CN Regular"/>
                <a:cs typeface="Source Han Sans CN Regular"/>
                <a:sym typeface="Source Han Sans CN Regular"/>
              </a:defRPr>
            </a:lvl1pPr>
          </a:lstStyle>
          <a:p>
            <a:pPr algn="ctr"/>
            <a:r>
              <a:rPr kumimoji="1" lang="en-US" altLang="zh-CN">
                <a:ln w="12700">
                  <a:noFill/>
                </a:ln>
                <a:solidFill>
                  <a:schemeClr val="bg1">
                    <a:alpha val="100000"/>
                  </a:schemeClr>
                </a:solidFill>
                <a:latin typeface="Source Han Sans"/>
                <a:ea typeface="Source Han Sans"/>
                <a:cs typeface="Source Han Sans"/>
                <a:sym typeface="+mn-ea"/>
              </a:rPr>
              <a:t>稳定性</a:t>
            </a:r>
            <a:endParaRPr kumimoji="1" lang="en-US" altLang="zh-CN" dirty="0">
              <a:ln w="12700">
                <a:noFill/>
              </a:ln>
              <a:solidFill>
                <a:schemeClr val="bg1">
                  <a:alpha val="100000"/>
                </a:schemeClr>
              </a:solidFill>
              <a:latin typeface="Source Han Sans"/>
              <a:ea typeface="Source Han Sans"/>
              <a:cs typeface="Source Han Sans"/>
              <a:sym typeface="+mn-ea"/>
            </a:endParaRPr>
          </a:p>
        </p:txBody>
      </p:sp>
      <p:sp>
        <p:nvSpPr>
          <p:cNvPr id="25" name="这是标题文本"/>
          <p:cNvSpPr txBox="1"/>
          <p:nvPr>
            <p:custDataLst>
              <p:tags r:id="rId30"/>
            </p:custDataLst>
          </p:nvPr>
        </p:nvSpPr>
        <p:spPr>
          <a:xfrm>
            <a:off x="6944149" y="11405815"/>
            <a:ext cx="1400810" cy="772160"/>
          </a:xfrm>
          <a:prstGeom prst="rect">
            <a:avLst/>
          </a:prstGeom>
          <a:ln w="12700">
            <a:miter lim="400000"/>
          </a:ln>
        </p:spPr>
        <p:txBody>
          <a:bodyPr wrap="none" lIns="91436" tIns="91436" rIns="91436" bIns="91436">
            <a:spAutoFit/>
          </a:bodyPr>
          <a:lstStyle>
            <a:lvl1pPr algn="ctr" defTabSz="914400">
              <a:lnSpc>
                <a:spcPct val="120000"/>
              </a:lnSpc>
              <a:defRPr sz="3200">
                <a:solidFill>
                  <a:srgbClr val="FFFFFF"/>
                </a:solidFill>
                <a:latin typeface="Source Han Sans CN Regular"/>
                <a:ea typeface="Source Han Sans CN Regular"/>
                <a:cs typeface="Source Han Sans CN Regular"/>
                <a:sym typeface="Source Han Sans CN Regular"/>
              </a:defRPr>
            </a:lvl1pPr>
          </a:lstStyle>
          <a:p>
            <a:pPr algn="ctr"/>
            <a:r>
              <a:rPr kumimoji="1" lang="en-US" altLang="zh-CN">
                <a:ln w="12700">
                  <a:noFill/>
                </a:ln>
                <a:solidFill>
                  <a:schemeClr val="bg1">
                    <a:alpha val="100000"/>
                  </a:schemeClr>
                </a:solidFill>
                <a:latin typeface="Source Han Sans"/>
                <a:ea typeface="Source Han Sans"/>
                <a:cs typeface="Source Han Sans"/>
                <a:sym typeface="+mn-ea"/>
              </a:rPr>
              <a:t>易用性</a:t>
            </a:r>
            <a:endParaRPr kumimoji="1" lang="en-US" altLang="zh-CN" dirty="0">
              <a:ln w="12700">
                <a:noFill/>
              </a:ln>
              <a:solidFill>
                <a:schemeClr val="bg1">
                  <a:alpha val="100000"/>
                </a:schemeClr>
              </a:solidFill>
              <a:latin typeface="Source Han Sans"/>
              <a:ea typeface="Source Han Sans"/>
              <a:cs typeface="Source Han Sans"/>
              <a:sym typeface="+mn-ea"/>
            </a:endParaRPr>
          </a:p>
        </p:txBody>
      </p:sp>
      <p:sp>
        <p:nvSpPr>
          <p:cNvPr id="26" name="这是标题文本"/>
          <p:cNvSpPr txBox="1"/>
          <p:nvPr>
            <p:custDataLst>
              <p:tags r:id="rId31"/>
            </p:custDataLst>
          </p:nvPr>
        </p:nvSpPr>
        <p:spPr>
          <a:xfrm>
            <a:off x="11217136" y="11405815"/>
            <a:ext cx="1807210" cy="772160"/>
          </a:xfrm>
          <a:prstGeom prst="rect">
            <a:avLst/>
          </a:prstGeom>
          <a:ln w="12700">
            <a:miter lim="400000"/>
          </a:ln>
        </p:spPr>
        <p:txBody>
          <a:bodyPr wrap="none" lIns="91436" tIns="91436" rIns="91436" bIns="91436">
            <a:spAutoFit/>
          </a:bodyPr>
          <a:lstStyle>
            <a:lvl1pPr algn="ctr" defTabSz="914400">
              <a:lnSpc>
                <a:spcPct val="120000"/>
              </a:lnSpc>
              <a:defRPr sz="3200">
                <a:solidFill>
                  <a:srgbClr val="FFFFFF"/>
                </a:solidFill>
                <a:latin typeface="Source Han Sans CN Regular"/>
                <a:ea typeface="Source Han Sans CN Regular"/>
                <a:cs typeface="Source Han Sans CN Regular"/>
                <a:sym typeface="Source Han Sans CN Regular"/>
              </a:defRPr>
            </a:lvl1pPr>
          </a:lstStyle>
          <a:p>
            <a:pPr algn="ctr"/>
            <a:r>
              <a:rPr kumimoji="1" lang="en-US" altLang="zh-CN">
                <a:ln w="12700">
                  <a:noFill/>
                </a:ln>
                <a:solidFill>
                  <a:schemeClr val="bg1">
                    <a:alpha val="100000"/>
                  </a:schemeClr>
                </a:solidFill>
                <a:latin typeface="Source Han Sans"/>
                <a:ea typeface="Source Han Sans"/>
                <a:cs typeface="Source Han Sans"/>
                <a:sym typeface="+mn-ea"/>
              </a:rPr>
              <a:t>功能丰富</a:t>
            </a:r>
            <a:endParaRPr kumimoji="1" lang="en-US" altLang="zh-CN" dirty="0">
              <a:ln w="12700">
                <a:noFill/>
              </a:ln>
              <a:solidFill>
                <a:schemeClr val="bg1">
                  <a:alpha val="100000"/>
                </a:schemeClr>
              </a:solidFill>
              <a:latin typeface="Source Han Sans"/>
              <a:ea typeface="Source Han Sans"/>
              <a:cs typeface="Source Han Sans"/>
              <a:sym typeface="+mn-ea"/>
            </a:endParaRPr>
          </a:p>
        </p:txBody>
      </p:sp>
      <p:sp>
        <p:nvSpPr>
          <p:cNvPr id="27" name="这是标题文本"/>
          <p:cNvSpPr txBox="1"/>
          <p:nvPr>
            <p:custDataLst>
              <p:tags r:id="rId32"/>
            </p:custDataLst>
          </p:nvPr>
        </p:nvSpPr>
        <p:spPr>
          <a:xfrm>
            <a:off x="14847310" y="11405815"/>
            <a:ext cx="3432810" cy="772160"/>
          </a:xfrm>
          <a:prstGeom prst="rect">
            <a:avLst/>
          </a:prstGeom>
          <a:ln w="12700">
            <a:miter lim="400000"/>
          </a:ln>
        </p:spPr>
        <p:txBody>
          <a:bodyPr wrap="none" lIns="91436" tIns="91436" rIns="91436" bIns="91436">
            <a:spAutoFit/>
          </a:bodyPr>
          <a:lstStyle>
            <a:lvl1pPr algn="ctr" defTabSz="914400">
              <a:lnSpc>
                <a:spcPct val="120000"/>
              </a:lnSpc>
              <a:defRPr sz="3200">
                <a:solidFill>
                  <a:srgbClr val="FFFFFF"/>
                </a:solidFill>
                <a:latin typeface="Source Han Sans CN Regular"/>
                <a:ea typeface="Source Han Sans CN Regular"/>
                <a:cs typeface="Source Han Sans CN Regular"/>
                <a:sym typeface="Source Han Sans CN Regular"/>
              </a:defRPr>
            </a:lvl1pPr>
          </a:lstStyle>
          <a:p>
            <a:pPr algn="ctr"/>
            <a:r>
              <a:rPr lang="zh-CN" altLang="en-US" dirty="0"/>
              <a:t>支持多种数据场景</a:t>
            </a:r>
            <a:endParaRPr lang="zh-CN" altLang="en-US" dirty="0"/>
          </a:p>
        </p:txBody>
      </p:sp>
      <p:sp>
        <p:nvSpPr>
          <p:cNvPr id="28" name="这是标题文本"/>
          <p:cNvSpPr txBox="1"/>
          <p:nvPr>
            <p:custDataLst>
              <p:tags r:id="rId33"/>
            </p:custDataLst>
          </p:nvPr>
        </p:nvSpPr>
        <p:spPr>
          <a:xfrm>
            <a:off x="19252027" y="11357555"/>
            <a:ext cx="3432810" cy="772160"/>
          </a:xfrm>
          <a:prstGeom prst="rect">
            <a:avLst/>
          </a:prstGeom>
          <a:ln w="12700">
            <a:miter lim="400000"/>
          </a:ln>
        </p:spPr>
        <p:txBody>
          <a:bodyPr wrap="none" lIns="91436" tIns="91436" rIns="91436" bIns="91436">
            <a:spAutoFit/>
          </a:bodyPr>
          <a:lstStyle>
            <a:lvl1pPr algn="ctr" defTabSz="914400">
              <a:lnSpc>
                <a:spcPct val="120000"/>
              </a:lnSpc>
              <a:defRPr sz="3200">
                <a:solidFill>
                  <a:srgbClr val="FFFFFF"/>
                </a:solidFill>
                <a:latin typeface="Source Han Sans CN Regular"/>
                <a:ea typeface="Source Han Sans CN Regular"/>
                <a:cs typeface="Source Han Sans CN Regular"/>
                <a:sym typeface="Source Han Sans CN Regular"/>
              </a:defRPr>
            </a:lvl1pPr>
          </a:lstStyle>
          <a:p>
            <a:pPr algn="ctr"/>
            <a:r>
              <a:rPr lang="zh-CN" altLang="en-US" dirty="0"/>
              <a:t>支持多种调度机制</a:t>
            </a:r>
            <a:endParaRPr lang="zh-CN" altLang="en-US" dirty="0"/>
          </a:p>
        </p:txBody>
      </p:sp>
      <p:sp>
        <p:nvSpPr>
          <p:cNvPr id="29" name="文本框 28"/>
          <p:cNvSpPr txBox="1"/>
          <p:nvPr>
            <p:custDataLst>
              <p:tags r:id="rId34"/>
            </p:custDataLst>
          </p:nvPr>
        </p:nvSpPr>
        <p:spPr>
          <a:xfrm>
            <a:off x="1351170" y="7816820"/>
            <a:ext cx="5119370" cy="615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p>
            <a:pPr marL="0" marR="0" indent="0" algn="l" defTabSz="1828800" rtl="0" fontAlgn="auto" latinLnBrk="0" hangingPunct="0">
              <a:lnSpc>
                <a:spcPct val="100000"/>
              </a:lnSpc>
              <a:spcBef>
                <a:spcPts val="0"/>
              </a:spcBef>
              <a:spcAft>
                <a:spcPts val="0"/>
              </a:spcAft>
              <a:buClrTx/>
              <a:buSzTx/>
              <a:buFontTx/>
              <a:buNone/>
            </a:pPr>
            <a:r>
              <a:rPr kumimoji="0" lang="en-US" altLang="zh-CN" sz="4000" b="0" i="0" u="none" strike="noStrike" cap="none" spc="0" normalizeH="0" baseline="0" dirty="0">
                <a:ln>
                  <a:noFill/>
                </a:ln>
                <a:solidFill>
                  <a:srgbClr val="C00000"/>
                </a:solidFill>
                <a:effectLst/>
                <a:uFillTx/>
                <a:latin typeface="Source Han Sans" charset="0"/>
                <a:ea typeface="微软雅黑" panose="020B0503020204020204" charset="-122"/>
                <a:cs typeface="Source Han Sans" charset="0"/>
                <a:sym typeface="等线"/>
              </a:rPr>
              <a:t>DolphinScheduler</a:t>
            </a:r>
            <a:r>
              <a:rPr kumimoji="0" lang="zh-CN" altLang="en-US" sz="4000" b="0" i="0" u="none" strike="noStrike" cap="none" spc="0" normalizeH="0" baseline="0" dirty="0">
                <a:ln>
                  <a:noFill/>
                </a:ln>
                <a:solidFill>
                  <a:srgbClr val="C00000"/>
                </a:solidFill>
                <a:effectLst/>
                <a:uFillTx/>
                <a:latin typeface="Source Han Sans" charset="0"/>
                <a:ea typeface="Source Han Sans" charset="0"/>
                <a:sym typeface="等线"/>
              </a:rPr>
              <a:t>优势</a:t>
            </a:r>
            <a:endParaRPr kumimoji="0" lang="zh-CN" altLang="en-US" sz="4000" b="0" i="0" u="none" strike="noStrike" cap="none" spc="0" normalizeH="0" baseline="0" dirty="0">
              <a:ln>
                <a:noFill/>
              </a:ln>
              <a:solidFill>
                <a:srgbClr val="C00000"/>
              </a:solidFill>
              <a:effectLst/>
              <a:uFillTx/>
              <a:latin typeface="Source Han Sans" charset="0"/>
              <a:ea typeface="Source Han Sans" charset="0"/>
              <a:sym typeface="等线"/>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ound Same-side Corner of Rectangle 55"/>
          <p:cNvSpPr/>
          <p:nvPr>
            <p:custDataLst>
              <p:tags r:id="rId1"/>
            </p:custDataLst>
          </p:nvPr>
        </p:nvSpPr>
        <p:spPr>
          <a:xfrm>
            <a:off x="-384810" y="2729230"/>
            <a:ext cx="25501600" cy="9798050"/>
          </a:xfrm>
          <a:prstGeom prst="rect">
            <a:avLst/>
          </a:prstGeom>
          <a:solidFill>
            <a:srgbClr val="E7E6E6">
              <a:alpha val="22000"/>
            </a:srgbClr>
          </a:solidFill>
          <a:ln w="12700">
            <a:solidFill>
              <a:srgbClr val="E7E6E6">
                <a:alpha val="62000"/>
              </a:srgbClr>
            </a:solidFill>
            <a:miter/>
          </a:ln>
        </p:spPr>
        <p:txBody>
          <a:bodyPr lIns="45719" rIns="45719" anchor="ctr"/>
          <a:p>
            <a:pPr algn="ctr" defTabSz="914400">
              <a:defRPr sz="1800">
                <a:solidFill>
                  <a:srgbClr val="FFFFFF"/>
                </a:solidFill>
                <a:latin typeface="Calibri" panose="020F0502020204030204"/>
                <a:ea typeface="Calibri" panose="020F0502020204030204"/>
                <a:cs typeface="Calibri" panose="020F0502020204030204"/>
                <a:sym typeface="Calibri" panose="020F0502020204030204"/>
              </a:defRPr>
            </a:pPr>
          </a:p>
        </p:txBody>
      </p:sp>
      <p:pic>
        <p:nvPicPr>
          <p:cNvPr id="501" name="image 501"/>
          <p:cNvPicPr>
            <a:picLocks noChangeAspect="1"/>
          </p:cNvPicPr>
          <p:nvPr/>
        </p:nvPicPr>
        <p:blipFill>
          <a:blip r:embed="rId2"/>
          <a:srcRect/>
          <a:stretch>
            <a:fillRect/>
          </a:stretch>
        </p:blipFill>
        <p:spPr>
          <a:xfrm rot="-5400000">
            <a:off x="635000" y="1111250"/>
            <a:ext cx="825500" cy="304800"/>
          </a:xfrm>
          <a:prstGeom prst="rect">
            <a:avLst/>
          </a:prstGeom>
        </p:spPr>
      </p:pic>
      <p:sp>
        <p:nvSpPr>
          <p:cNvPr id="38" name="Object 502"/>
          <p:cNvSpPr txBox="1"/>
          <p:nvPr/>
        </p:nvSpPr>
        <p:spPr>
          <a:xfrm>
            <a:off x="1346200" y="754380"/>
            <a:ext cx="8587105" cy="975360"/>
          </a:xfrm>
          <a:prstGeom prst="rect">
            <a:avLst/>
          </a:prstGeom>
        </p:spPr>
        <p:txBody>
          <a:bodyPr vert="horz" rtlCol="0" anchor="t" anchorCtr="0">
            <a:noAutofit/>
          </a:bodyPr>
          <a:lstStyle/>
          <a:p>
            <a:pPr fontAlgn="auto">
              <a:lnSpc>
                <a:spcPct val="100000"/>
              </a:lnSpc>
            </a:pPr>
            <a:r>
              <a:rPr kumimoji="1" lang="zh-CN" altLang="en-US" sz="4800" b="1" i="0" spc="256" dirty="0">
                <a:ln w="12700">
                  <a:noFill/>
                </a:ln>
                <a:solidFill>
                  <a:schemeClr val="tx1">
                    <a:alpha val="100000"/>
                  </a:schemeClr>
                </a:solidFill>
                <a:latin typeface="Source Han Sans CN Bold"/>
                <a:ea typeface="Source Han Sans CN Bold"/>
                <a:cs typeface="Source Han Sans CN Bold"/>
                <a:sym typeface="+mn-ea"/>
              </a:rPr>
              <a:t>基于</a:t>
            </a:r>
            <a:r>
              <a:rPr kumimoji="1" lang="en-US" altLang="zh-CN" sz="4800" b="1" i="0" spc="256" dirty="0">
                <a:ln w="12700">
                  <a:noFill/>
                </a:ln>
                <a:solidFill>
                  <a:schemeClr val="tx1">
                    <a:alpha val="100000"/>
                  </a:schemeClr>
                </a:solidFill>
                <a:latin typeface="Source Han Sans CN Bold"/>
                <a:ea typeface="Source Han Sans CN Bold"/>
                <a:cs typeface="Source Han Sans CN Bold"/>
                <a:sym typeface="+mn-ea"/>
              </a:rPr>
              <a:t>DS</a:t>
            </a:r>
            <a:r>
              <a:rPr kumimoji="1" lang="zh-CN" altLang="en-US" sz="4800" b="1" i="0" spc="256" dirty="0">
                <a:ln w="12700">
                  <a:noFill/>
                </a:ln>
                <a:solidFill>
                  <a:schemeClr val="tx1">
                    <a:alpha val="100000"/>
                  </a:schemeClr>
                </a:solidFill>
                <a:latin typeface="Source Han Sans CN Bold"/>
                <a:ea typeface="Source Han Sans CN Bold"/>
                <a:cs typeface="Source Han Sans CN Bold"/>
                <a:sym typeface="+mn-ea"/>
              </a:rPr>
              <a:t>的升级改造之路</a:t>
            </a:r>
            <a:endParaRPr kumimoji="1" lang="zh-CN" altLang="en-US" sz="4800" b="1" i="0" spc="256" dirty="0">
              <a:ln w="12700">
                <a:noFill/>
              </a:ln>
              <a:solidFill>
                <a:schemeClr val="tx1">
                  <a:alpha val="100000"/>
                </a:schemeClr>
              </a:solidFill>
              <a:latin typeface="Source Han Sans CN Bold"/>
              <a:ea typeface="Source Han Sans CN Bold"/>
              <a:cs typeface="Source Han Sans CN Bold"/>
              <a:sym typeface="+mn-ea"/>
            </a:endParaRPr>
          </a:p>
        </p:txBody>
      </p:sp>
      <p:sp>
        <p:nvSpPr>
          <p:cNvPr id="375" name="Parallelogram 46"/>
          <p:cNvSpPr/>
          <p:nvPr>
            <p:custDataLst>
              <p:tags r:id="rId3"/>
            </p:custDataLst>
          </p:nvPr>
        </p:nvSpPr>
        <p:spPr>
          <a:xfrm>
            <a:off x="15571742" y="6814779"/>
            <a:ext cx="3483090" cy="821667"/>
          </a:xfrm>
          <a:prstGeom prst="rect">
            <a:avLst/>
          </a:prstGeom>
          <a:solidFill>
            <a:srgbClr val="338292"/>
          </a:solidFill>
          <a:ln w="12700">
            <a:miter lim="400000"/>
          </a:ln>
        </p:spPr>
        <p:txBody>
          <a:bodyPr tIns="91439" bIns="91439" anchor="ctr"/>
          <a:lstStyle/>
          <a:p>
            <a:pPr algn="ctr">
              <a:defRPr sz="3200">
                <a:solidFill>
                  <a:srgbClr val="FFFFFF"/>
                </a:solidFill>
                <a:latin typeface="Open Sans"/>
                <a:ea typeface="Open Sans"/>
                <a:cs typeface="Open Sans"/>
                <a:sym typeface="Open Sans"/>
              </a:defRPr>
            </a:pPr>
          </a:p>
        </p:txBody>
      </p:sp>
      <p:sp>
        <p:nvSpPr>
          <p:cNvPr id="376" name="TextBox 51"/>
          <p:cNvSpPr txBox="1"/>
          <p:nvPr>
            <p:custDataLst>
              <p:tags r:id="rId4"/>
            </p:custDataLst>
          </p:nvPr>
        </p:nvSpPr>
        <p:spPr>
          <a:xfrm>
            <a:off x="16217900" y="6911975"/>
            <a:ext cx="2191385" cy="655320"/>
          </a:xfrm>
          <a:prstGeom prst="rect">
            <a:avLst/>
          </a:prstGeom>
          <a:ln w="12700">
            <a:miter lim="400000"/>
          </a:ln>
        </p:spPr>
        <p:txBody>
          <a:bodyPr tIns="91439" bIns="91439"/>
          <a:lstStyle>
            <a:lvl1pPr algn="ctr">
              <a:defRPr sz="3400">
                <a:solidFill>
                  <a:srgbClr val="FFFFFF"/>
                </a:solidFill>
                <a:latin typeface="Montserrat Regular"/>
                <a:ea typeface="Montserrat Regular"/>
                <a:cs typeface="Montserrat Regular"/>
                <a:sym typeface="Montserrat Regular"/>
              </a:defRPr>
            </a:lvl1pPr>
          </a:lstStyle>
          <a:p>
            <a:r>
              <a:rPr lang="en-US" altLang="zh-CN" dirty="0"/>
              <a:t>2024.3</a:t>
            </a:r>
            <a:endParaRPr dirty="0"/>
          </a:p>
        </p:txBody>
      </p:sp>
      <p:sp>
        <p:nvSpPr>
          <p:cNvPr id="377" name="Parallelogram 45"/>
          <p:cNvSpPr/>
          <p:nvPr>
            <p:custDataLst>
              <p:tags r:id="rId5"/>
            </p:custDataLst>
          </p:nvPr>
        </p:nvSpPr>
        <p:spPr>
          <a:xfrm>
            <a:off x="11987035" y="6814779"/>
            <a:ext cx="3483091" cy="821667"/>
          </a:xfrm>
          <a:prstGeom prst="rect">
            <a:avLst/>
          </a:prstGeom>
          <a:solidFill>
            <a:srgbClr val="3399A2"/>
          </a:solidFill>
          <a:ln w="12700">
            <a:miter lim="400000"/>
          </a:ln>
        </p:spPr>
        <p:txBody>
          <a:bodyPr tIns="91439" bIns="91439" anchor="ctr"/>
          <a:lstStyle/>
          <a:p>
            <a:pPr algn="ctr">
              <a:defRPr sz="3200">
                <a:solidFill>
                  <a:srgbClr val="FFFFFF"/>
                </a:solidFill>
                <a:latin typeface="Open Sans"/>
                <a:ea typeface="Open Sans"/>
                <a:cs typeface="Open Sans"/>
                <a:sym typeface="Open Sans"/>
              </a:defRPr>
            </a:pPr>
          </a:p>
        </p:txBody>
      </p:sp>
      <p:sp>
        <p:nvSpPr>
          <p:cNvPr id="378" name="TextBox 50"/>
          <p:cNvSpPr txBox="1"/>
          <p:nvPr>
            <p:custDataLst>
              <p:tags r:id="rId6"/>
            </p:custDataLst>
          </p:nvPr>
        </p:nvSpPr>
        <p:spPr>
          <a:xfrm>
            <a:off x="12628245" y="6895465"/>
            <a:ext cx="2247900" cy="655320"/>
          </a:xfrm>
          <a:prstGeom prst="rect">
            <a:avLst/>
          </a:prstGeom>
          <a:ln w="12700">
            <a:miter lim="400000"/>
          </a:ln>
        </p:spPr>
        <p:txBody>
          <a:bodyPr tIns="91439" bIns="91439"/>
          <a:lstStyle>
            <a:lvl1pPr algn="ctr">
              <a:defRPr sz="3400">
                <a:solidFill>
                  <a:srgbClr val="FFFFFF"/>
                </a:solidFill>
                <a:latin typeface="Montserrat Regular"/>
                <a:ea typeface="Montserrat Regular"/>
                <a:cs typeface="Montserrat Regular"/>
                <a:sym typeface="Montserrat Regular"/>
              </a:defRPr>
            </a:lvl1pPr>
          </a:lstStyle>
          <a:p>
            <a:r>
              <a:rPr dirty="0"/>
              <a:t>20</a:t>
            </a:r>
            <a:r>
              <a:rPr lang="en-US" altLang="zh-CN" dirty="0"/>
              <a:t>23.12</a:t>
            </a:r>
            <a:endParaRPr dirty="0"/>
          </a:p>
        </p:txBody>
      </p:sp>
      <p:sp>
        <p:nvSpPr>
          <p:cNvPr id="379" name="Parallelogram 44"/>
          <p:cNvSpPr/>
          <p:nvPr>
            <p:custDataLst>
              <p:tags r:id="rId7"/>
            </p:custDataLst>
          </p:nvPr>
        </p:nvSpPr>
        <p:spPr>
          <a:xfrm>
            <a:off x="8402332" y="6814779"/>
            <a:ext cx="3483091" cy="821667"/>
          </a:xfrm>
          <a:prstGeom prst="rect">
            <a:avLst/>
          </a:prstGeom>
          <a:solidFill>
            <a:srgbClr val="F9B13F"/>
          </a:solidFill>
          <a:ln w="12700">
            <a:miter lim="400000"/>
          </a:ln>
        </p:spPr>
        <p:txBody>
          <a:bodyPr tIns="91439" bIns="91439" anchor="ctr"/>
          <a:lstStyle/>
          <a:p>
            <a:pPr algn="ctr">
              <a:defRPr sz="3200">
                <a:solidFill>
                  <a:srgbClr val="FFFFFF"/>
                </a:solidFill>
                <a:latin typeface="Open Sans"/>
                <a:ea typeface="Open Sans"/>
                <a:cs typeface="Open Sans"/>
                <a:sym typeface="Open Sans"/>
              </a:defRPr>
            </a:pPr>
          </a:p>
        </p:txBody>
      </p:sp>
      <p:sp>
        <p:nvSpPr>
          <p:cNvPr id="380" name="TextBox 49"/>
          <p:cNvSpPr txBox="1"/>
          <p:nvPr>
            <p:custDataLst>
              <p:tags r:id="rId8"/>
            </p:custDataLst>
          </p:nvPr>
        </p:nvSpPr>
        <p:spPr>
          <a:xfrm>
            <a:off x="9458960" y="6911975"/>
            <a:ext cx="1925320" cy="655320"/>
          </a:xfrm>
          <a:prstGeom prst="rect">
            <a:avLst/>
          </a:prstGeom>
          <a:ln w="12700">
            <a:miter lim="400000"/>
          </a:ln>
        </p:spPr>
        <p:txBody>
          <a:bodyPr tIns="91439" bIns="91439"/>
          <a:lstStyle>
            <a:lvl1pPr algn="ctr">
              <a:defRPr sz="3400">
                <a:solidFill>
                  <a:srgbClr val="FFFFFF"/>
                </a:solidFill>
                <a:latin typeface="Montserrat Regular"/>
                <a:ea typeface="Montserrat Regular"/>
                <a:cs typeface="Montserrat Regular"/>
                <a:sym typeface="Montserrat Regular"/>
              </a:defRPr>
            </a:lvl1pPr>
          </a:lstStyle>
          <a:p>
            <a:r>
              <a:rPr lang="en-US" altLang="zh-CN" dirty="0"/>
              <a:t>2023.9</a:t>
            </a:r>
            <a:endParaRPr dirty="0"/>
          </a:p>
        </p:txBody>
      </p:sp>
      <p:sp>
        <p:nvSpPr>
          <p:cNvPr id="381" name="Parallelogram 43"/>
          <p:cNvSpPr/>
          <p:nvPr>
            <p:custDataLst>
              <p:tags r:id="rId9"/>
            </p:custDataLst>
          </p:nvPr>
        </p:nvSpPr>
        <p:spPr>
          <a:xfrm>
            <a:off x="4817628" y="6814779"/>
            <a:ext cx="3483090" cy="821667"/>
          </a:xfrm>
          <a:prstGeom prst="rect">
            <a:avLst/>
          </a:prstGeom>
          <a:solidFill>
            <a:srgbClr val="F9BE00"/>
          </a:solidFill>
          <a:ln w="12700">
            <a:miter lim="400000"/>
          </a:ln>
        </p:spPr>
        <p:txBody>
          <a:bodyPr tIns="91439" bIns="91439" anchor="ctr"/>
          <a:lstStyle/>
          <a:p>
            <a:pPr algn="ctr">
              <a:defRPr sz="3200">
                <a:solidFill>
                  <a:srgbClr val="FFFFFF"/>
                </a:solidFill>
                <a:latin typeface="Open Sans"/>
                <a:ea typeface="Open Sans"/>
                <a:cs typeface="Open Sans"/>
                <a:sym typeface="Open Sans"/>
              </a:defRPr>
            </a:pPr>
          </a:p>
        </p:txBody>
      </p:sp>
      <p:sp>
        <p:nvSpPr>
          <p:cNvPr id="382" name="TextBox 48"/>
          <p:cNvSpPr txBox="1"/>
          <p:nvPr>
            <p:custDataLst>
              <p:tags r:id="rId10"/>
            </p:custDataLst>
          </p:nvPr>
        </p:nvSpPr>
        <p:spPr>
          <a:xfrm>
            <a:off x="5624195" y="6911975"/>
            <a:ext cx="1988185" cy="655320"/>
          </a:xfrm>
          <a:prstGeom prst="rect">
            <a:avLst/>
          </a:prstGeom>
          <a:ln w="12700">
            <a:miter lim="400000"/>
          </a:ln>
        </p:spPr>
        <p:txBody>
          <a:bodyPr tIns="91439" bIns="91439"/>
          <a:lstStyle>
            <a:lvl1pPr algn="ctr">
              <a:defRPr sz="3400">
                <a:solidFill>
                  <a:srgbClr val="FFFFFF"/>
                </a:solidFill>
                <a:latin typeface="Montserrat Regular"/>
                <a:ea typeface="Montserrat Regular"/>
                <a:cs typeface="Montserrat Regular"/>
                <a:sym typeface="Montserrat Regular"/>
              </a:defRPr>
            </a:lvl1pPr>
          </a:lstStyle>
          <a:p>
            <a:r>
              <a:rPr lang="en-US" altLang="zh-CN" dirty="0"/>
              <a:t>2023.5</a:t>
            </a:r>
            <a:endParaRPr dirty="0"/>
          </a:p>
        </p:txBody>
      </p:sp>
      <p:sp>
        <p:nvSpPr>
          <p:cNvPr id="383" name="Parallelogram 42"/>
          <p:cNvSpPr/>
          <p:nvPr>
            <p:custDataLst>
              <p:tags r:id="rId11"/>
            </p:custDataLst>
          </p:nvPr>
        </p:nvSpPr>
        <p:spPr>
          <a:xfrm>
            <a:off x="1232922" y="6828866"/>
            <a:ext cx="3483090" cy="821667"/>
          </a:xfrm>
          <a:prstGeom prst="rect">
            <a:avLst/>
          </a:prstGeom>
          <a:solidFill>
            <a:srgbClr val="FBCD4D"/>
          </a:solidFill>
          <a:ln w="12700">
            <a:miter lim="400000"/>
          </a:ln>
        </p:spPr>
        <p:txBody>
          <a:bodyPr tIns="91439" bIns="91439" anchor="ctr"/>
          <a:lstStyle/>
          <a:p>
            <a:pPr algn="ctr">
              <a:defRPr sz="3200">
                <a:solidFill>
                  <a:srgbClr val="FFFFFF"/>
                </a:solidFill>
                <a:latin typeface="Open Sans"/>
                <a:ea typeface="Open Sans"/>
                <a:cs typeface="Open Sans"/>
                <a:sym typeface="Open Sans"/>
              </a:defRPr>
            </a:pPr>
          </a:p>
        </p:txBody>
      </p:sp>
      <p:sp>
        <p:nvSpPr>
          <p:cNvPr id="384" name="TextBox 47"/>
          <p:cNvSpPr txBox="1"/>
          <p:nvPr>
            <p:custDataLst>
              <p:tags r:id="rId12"/>
            </p:custDataLst>
          </p:nvPr>
        </p:nvSpPr>
        <p:spPr>
          <a:xfrm>
            <a:off x="1969135" y="6895465"/>
            <a:ext cx="2255520" cy="655320"/>
          </a:xfrm>
          <a:prstGeom prst="rect">
            <a:avLst/>
          </a:prstGeom>
          <a:ln w="12700">
            <a:miter lim="400000"/>
          </a:ln>
        </p:spPr>
        <p:txBody>
          <a:bodyPr tIns="91439" bIns="91439"/>
          <a:lstStyle>
            <a:lvl1pPr algn="ctr">
              <a:defRPr sz="3400">
                <a:solidFill>
                  <a:srgbClr val="FFFFFF"/>
                </a:solidFill>
                <a:latin typeface="Montserrat Regular"/>
                <a:ea typeface="Montserrat Regular"/>
                <a:cs typeface="Montserrat Regular"/>
                <a:sym typeface="Montserrat Regular"/>
              </a:defRPr>
            </a:lvl1pPr>
          </a:lstStyle>
          <a:p>
            <a:r>
              <a:rPr lang="en-US" altLang="zh-CN" dirty="0"/>
              <a:t>2023.3</a:t>
            </a:r>
            <a:endParaRPr dirty="0"/>
          </a:p>
        </p:txBody>
      </p:sp>
      <p:sp>
        <p:nvSpPr>
          <p:cNvPr id="385" name="Straight Connector 52"/>
          <p:cNvSpPr/>
          <p:nvPr>
            <p:custDataLst>
              <p:tags r:id="rId13"/>
            </p:custDataLst>
          </p:nvPr>
        </p:nvSpPr>
        <p:spPr>
          <a:xfrm flipV="1">
            <a:off x="2974470" y="5870160"/>
            <a:ext cx="1" cy="931717"/>
          </a:xfrm>
          <a:prstGeom prst="line">
            <a:avLst/>
          </a:prstGeom>
          <a:ln w="38100">
            <a:solidFill>
              <a:srgbClr val="FBCD4D"/>
            </a:solidFill>
            <a:miter/>
            <a:tailEnd type="oval"/>
          </a:ln>
        </p:spPr>
        <p:txBody>
          <a:bodyPr tIns="91439" bIns="91439"/>
          <a:lstStyle/>
          <a:p>
            <a:pPr>
              <a:defRPr>
                <a:latin typeface="Calibri" panose="020F0502020204030204"/>
                <a:ea typeface="Calibri" panose="020F0502020204030204"/>
                <a:cs typeface="Calibri" panose="020F0502020204030204"/>
                <a:sym typeface="Calibri" panose="020F0502020204030204"/>
              </a:defRPr>
            </a:pPr>
          </a:p>
        </p:txBody>
      </p:sp>
      <p:sp>
        <p:nvSpPr>
          <p:cNvPr id="386" name="Straight Connector 53"/>
          <p:cNvSpPr/>
          <p:nvPr>
            <p:custDataLst>
              <p:tags r:id="rId14"/>
            </p:custDataLst>
          </p:nvPr>
        </p:nvSpPr>
        <p:spPr>
          <a:xfrm flipV="1">
            <a:off x="10250784" y="5870160"/>
            <a:ext cx="1" cy="931717"/>
          </a:xfrm>
          <a:prstGeom prst="line">
            <a:avLst/>
          </a:prstGeom>
          <a:ln w="38100">
            <a:solidFill>
              <a:srgbClr val="F9B13F"/>
            </a:solidFill>
            <a:miter/>
            <a:tailEnd type="oval"/>
          </a:ln>
        </p:spPr>
        <p:txBody>
          <a:bodyPr tIns="91439" bIns="91439"/>
          <a:lstStyle/>
          <a:p>
            <a:pPr>
              <a:defRPr>
                <a:latin typeface="Calibri" panose="020F0502020204030204"/>
                <a:ea typeface="Calibri" panose="020F0502020204030204"/>
                <a:cs typeface="Calibri" panose="020F0502020204030204"/>
                <a:sym typeface="Calibri" panose="020F0502020204030204"/>
              </a:defRPr>
            </a:pPr>
          </a:p>
        </p:txBody>
      </p:sp>
      <p:sp>
        <p:nvSpPr>
          <p:cNvPr id="387" name="Straight Connector 54"/>
          <p:cNvSpPr/>
          <p:nvPr>
            <p:custDataLst>
              <p:tags r:id="rId15"/>
            </p:custDataLst>
          </p:nvPr>
        </p:nvSpPr>
        <p:spPr>
          <a:xfrm flipV="1">
            <a:off x="17313286" y="5870160"/>
            <a:ext cx="1" cy="931717"/>
          </a:xfrm>
          <a:prstGeom prst="line">
            <a:avLst/>
          </a:prstGeom>
          <a:ln w="38100">
            <a:solidFill>
              <a:srgbClr val="338292"/>
            </a:solidFill>
            <a:miter/>
            <a:tailEnd type="oval"/>
          </a:ln>
        </p:spPr>
        <p:txBody>
          <a:bodyPr tIns="91439" bIns="91439"/>
          <a:lstStyle/>
          <a:p>
            <a:pPr>
              <a:defRPr>
                <a:latin typeface="Calibri" panose="020F0502020204030204"/>
                <a:ea typeface="Calibri" panose="020F0502020204030204"/>
                <a:cs typeface="Calibri" panose="020F0502020204030204"/>
                <a:sym typeface="Calibri" panose="020F0502020204030204"/>
              </a:defRPr>
            </a:pPr>
          </a:p>
        </p:txBody>
      </p:sp>
      <p:sp>
        <p:nvSpPr>
          <p:cNvPr id="388" name="Straight Connector 55"/>
          <p:cNvSpPr/>
          <p:nvPr>
            <p:custDataLst>
              <p:tags r:id="rId16"/>
            </p:custDataLst>
          </p:nvPr>
        </p:nvSpPr>
        <p:spPr>
          <a:xfrm flipV="1">
            <a:off x="6559173" y="7646666"/>
            <a:ext cx="1" cy="931718"/>
          </a:xfrm>
          <a:prstGeom prst="line">
            <a:avLst/>
          </a:prstGeom>
          <a:ln w="38100">
            <a:solidFill>
              <a:srgbClr val="F9BE00"/>
            </a:solidFill>
            <a:miter/>
            <a:headEnd type="oval"/>
          </a:ln>
        </p:spPr>
        <p:txBody>
          <a:bodyPr tIns="91439" bIns="91439"/>
          <a:lstStyle/>
          <a:p>
            <a:pPr>
              <a:defRPr>
                <a:latin typeface="Calibri" panose="020F0502020204030204"/>
                <a:ea typeface="Calibri" panose="020F0502020204030204"/>
                <a:cs typeface="Calibri" panose="020F0502020204030204"/>
                <a:sym typeface="Calibri" panose="020F0502020204030204"/>
              </a:defRPr>
            </a:pPr>
          </a:p>
        </p:txBody>
      </p:sp>
      <p:sp>
        <p:nvSpPr>
          <p:cNvPr id="389" name="Straight Connector 56"/>
          <p:cNvSpPr/>
          <p:nvPr>
            <p:custDataLst>
              <p:tags r:id="rId17"/>
            </p:custDataLst>
          </p:nvPr>
        </p:nvSpPr>
        <p:spPr>
          <a:xfrm flipV="1">
            <a:off x="13728581" y="7646666"/>
            <a:ext cx="1" cy="931718"/>
          </a:xfrm>
          <a:prstGeom prst="line">
            <a:avLst/>
          </a:prstGeom>
          <a:ln w="38100">
            <a:solidFill>
              <a:srgbClr val="3399A2"/>
            </a:solidFill>
            <a:miter/>
            <a:headEnd type="oval"/>
          </a:ln>
        </p:spPr>
        <p:txBody>
          <a:bodyPr tIns="91439" bIns="91439"/>
          <a:lstStyle/>
          <a:p>
            <a:pPr>
              <a:defRPr>
                <a:latin typeface="Calibri" panose="020F0502020204030204"/>
                <a:ea typeface="Calibri" panose="020F0502020204030204"/>
                <a:cs typeface="Calibri" panose="020F0502020204030204"/>
                <a:sym typeface="Calibri" panose="020F0502020204030204"/>
              </a:defRPr>
            </a:pPr>
          </a:p>
        </p:txBody>
      </p:sp>
      <p:sp>
        <p:nvSpPr>
          <p:cNvPr id="390" name="昔者庄周梦为胡蝶，栩栩然胡蝶也，自喻适志与！不知周也。"/>
          <p:cNvSpPr txBox="1"/>
          <p:nvPr>
            <p:custDataLst>
              <p:tags r:id="rId18"/>
            </p:custDataLst>
          </p:nvPr>
        </p:nvSpPr>
        <p:spPr>
          <a:xfrm>
            <a:off x="1233170" y="4073525"/>
            <a:ext cx="4912360" cy="1444625"/>
          </a:xfrm>
          <a:prstGeom prst="rect">
            <a:avLst/>
          </a:prstGeom>
          <a:ln w="12700">
            <a:miter lim="400000"/>
          </a:ln>
        </p:spPr>
        <p:txBody>
          <a:bodyPr lIns="45719" rIns="45719"/>
          <a:lstStyle>
            <a:lvl1pPr defTabSz="1219200">
              <a:defRPr sz="2400">
                <a:solidFill>
                  <a:srgbClr val="53585F"/>
                </a:solidFill>
                <a:latin typeface="微软雅黑"/>
                <a:ea typeface="微软雅黑"/>
                <a:cs typeface="微软雅黑"/>
                <a:sym typeface="微软雅黑"/>
              </a:defRPr>
            </a:lvl1pPr>
          </a:lstStyle>
          <a:p>
            <a:pPr marL="342900" indent="-342900">
              <a:buFont typeface="Arial" panose="020B0604020202090204" pitchFamily="34" charset="0"/>
              <a:buChar char="•"/>
            </a:pPr>
            <a:r>
              <a:rPr lang="zh-CN" altLang="en-US" sz="3200" dirty="0">
                <a:latin typeface="Source Han Sans" charset="0"/>
                <a:ea typeface="Source Han Sans" charset="0"/>
              </a:rPr>
              <a:t>功能目标设计</a:t>
            </a:r>
            <a:endParaRPr lang="en-US" altLang="zh-CN" sz="3200" dirty="0">
              <a:latin typeface="Source Han Sans" charset="0"/>
              <a:ea typeface="Source Han Sans" charset="0"/>
            </a:endParaRPr>
          </a:p>
          <a:p>
            <a:pPr marL="342900" indent="-342900">
              <a:buFont typeface="Arial" panose="020B0604020202090204" pitchFamily="34" charset="0"/>
              <a:buChar char="•"/>
            </a:pPr>
            <a:endParaRPr lang="en-US" altLang="zh-CN" sz="3200" dirty="0"/>
          </a:p>
          <a:p>
            <a:pPr marL="342900" indent="-342900">
              <a:buFont typeface="Arial" panose="020B0604020202090204" pitchFamily="34" charset="0"/>
              <a:buChar char="•"/>
            </a:pPr>
            <a:r>
              <a:rPr lang="zh-CN" altLang="en-US" sz="3200" dirty="0">
                <a:latin typeface="Source Han Sans" charset="0"/>
                <a:ea typeface="Source Han Sans" charset="0"/>
              </a:rPr>
              <a:t>开源调度平台对比，选型</a:t>
            </a:r>
            <a:endParaRPr sz="3200" dirty="0">
              <a:latin typeface="Source Han Sans" charset="0"/>
              <a:ea typeface="Source Han Sans" charset="0"/>
            </a:endParaRPr>
          </a:p>
        </p:txBody>
      </p:sp>
      <p:sp>
        <p:nvSpPr>
          <p:cNvPr id="391" name="这里是标题"/>
          <p:cNvSpPr txBox="1"/>
          <p:nvPr>
            <p:custDataLst>
              <p:tags r:id="rId19"/>
            </p:custDataLst>
          </p:nvPr>
        </p:nvSpPr>
        <p:spPr>
          <a:xfrm>
            <a:off x="1043940" y="3362960"/>
            <a:ext cx="4105910" cy="641350"/>
          </a:xfrm>
          <a:prstGeom prst="rect">
            <a:avLst/>
          </a:prstGeom>
          <a:ln w="12700">
            <a:miter lim="400000"/>
          </a:ln>
        </p:spPr>
        <p:txBody>
          <a:bodyPr lIns="45719" rIns="45719"/>
          <a:lstStyle>
            <a:lvl1pPr algn="ctr" defTabSz="825500">
              <a:defRPr sz="3500" b="1">
                <a:solidFill>
                  <a:srgbClr val="262626"/>
                </a:solidFill>
                <a:latin typeface="微软雅黑"/>
                <a:ea typeface="微软雅黑"/>
                <a:cs typeface="微软雅黑"/>
                <a:sym typeface="微软雅黑"/>
              </a:defRPr>
            </a:lvl1pPr>
          </a:lstStyle>
          <a:p>
            <a:r>
              <a:rPr lang="zh-CN" dirty="0">
                <a:latin typeface="Source Han Sans" charset="0"/>
                <a:ea typeface="Source Han Sans" charset="0"/>
              </a:rPr>
              <a:t>前期调研选型对比</a:t>
            </a:r>
            <a:endParaRPr lang="zh-CN" dirty="0">
              <a:latin typeface="Source Han Sans" charset="0"/>
              <a:ea typeface="Source Han Sans" charset="0"/>
            </a:endParaRPr>
          </a:p>
        </p:txBody>
      </p:sp>
      <p:sp>
        <p:nvSpPr>
          <p:cNvPr id="392" name="Parallelogram 45"/>
          <p:cNvSpPr/>
          <p:nvPr>
            <p:custDataLst>
              <p:tags r:id="rId20"/>
            </p:custDataLst>
          </p:nvPr>
        </p:nvSpPr>
        <p:spPr>
          <a:xfrm>
            <a:off x="19156446" y="6814779"/>
            <a:ext cx="3483090" cy="821667"/>
          </a:xfrm>
          <a:prstGeom prst="rect">
            <a:avLst/>
          </a:prstGeom>
          <a:solidFill>
            <a:srgbClr val="215B71"/>
          </a:solidFill>
          <a:ln w="12700">
            <a:miter lim="400000"/>
          </a:ln>
        </p:spPr>
        <p:txBody>
          <a:bodyPr tIns="91439" bIns="91439" anchor="ctr"/>
          <a:lstStyle/>
          <a:p>
            <a:pPr algn="ctr">
              <a:defRPr sz="3200">
                <a:solidFill>
                  <a:srgbClr val="FFFFFF"/>
                </a:solidFill>
                <a:latin typeface="Open Sans"/>
                <a:ea typeface="Open Sans"/>
                <a:cs typeface="Open Sans"/>
                <a:sym typeface="Open Sans"/>
              </a:defRPr>
            </a:pPr>
          </a:p>
        </p:txBody>
      </p:sp>
      <p:sp>
        <p:nvSpPr>
          <p:cNvPr id="393" name="TextBox 50"/>
          <p:cNvSpPr txBox="1"/>
          <p:nvPr>
            <p:custDataLst>
              <p:tags r:id="rId21"/>
            </p:custDataLst>
          </p:nvPr>
        </p:nvSpPr>
        <p:spPr>
          <a:xfrm>
            <a:off x="19844385" y="6911975"/>
            <a:ext cx="2256155" cy="655320"/>
          </a:xfrm>
          <a:prstGeom prst="rect">
            <a:avLst/>
          </a:prstGeom>
          <a:ln w="12700">
            <a:miter lim="400000"/>
          </a:ln>
        </p:spPr>
        <p:txBody>
          <a:bodyPr tIns="91439" bIns="91439"/>
          <a:lstStyle>
            <a:lvl1pPr algn="ctr">
              <a:defRPr sz="3400">
                <a:solidFill>
                  <a:srgbClr val="FFFFFF"/>
                </a:solidFill>
                <a:latin typeface="Montserrat Regular"/>
                <a:ea typeface="Montserrat Regular"/>
                <a:cs typeface="Montserrat Regular"/>
                <a:sym typeface="Montserrat Regular"/>
              </a:defRPr>
            </a:lvl1pPr>
          </a:lstStyle>
          <a:p>
            <a:r>
              <a:rPr lang="en-US" altLang="zh-CN" dirty="0"/>
              <a:t>2024.7</a:t>
            </a:r>
            <a:endParaRPr dirty="0"/>
          </a:p>
        </p:txBody>
      </p:sp>
      <p:sp>
        <p:nvSpPr>
          <p:cNvPr id="394" name="Straight Connector 56"/>
          <p:cNvSpPr/>
          <p:nvPr>
            <p:custDataLst>
              <p:tags r:id="rId22"/>
            </p:custDataLst>
          </p:nvPr>
        </p:nvSpPr>
        <p:spPr>
          <a:xfrm flipV="1">
            <a:off x="20897991" y="7646666"/>
            <a:ext cx="1" cy="931718"/>
          </a:xfrm>
          <a:prstGeom prst="line">
            <a:avLst/>
          </a:prstGeom>
          <a:ln w="38100">
            <a:solidFill>
              <a:srgbClr val="215B71"/>
            </a:solidFill>
            <a:miter/>
            <a:headEnd type="oval"/>
          </a:ln>
        </p:spPr>
        <p:txBody>
          <a:bodyPr tIns="91439" bIns="91439"/>
          <a:lstStyle/>
          <a:p>
            <a:pPr>
              <a:defRPr>
                <a:latin typeface="Calibri" panose="020F0502020204030204"/>
                <a:ea typeface="Calibri" panose="020F0502020204030204"/>
                <a:cs typeface="Calibri" panose="020F0502020204030204"/>
                <a:sym typeface="Calibri" panose="020F0502020204030204"/>
              </a:defRPr>
            </a:pPr>
          </a:p>
        </p:txBody>
      </p:sp>
      <p:sp>
        <p:nvSpPr>
          <p:cNvPr id="395" name="昔者庄周梦为胡蝶，栩栩然胡蝶也，自喻适志与！不知周也。"/>
          <p:cNvSpPr txBox="1"/>
          <p:nvPr>
            <p:custDataLst>
              <p:tags r:id="rId23"/>
            </p:custDataLst>
          </p:nvPr>
        </p:nvSpPr>
        <p:spPr>
          <a:xfrm>
            <a:off x="4545330" y="9542145"/>
            <a:ext cx="3942715" cy="2555875"/>
          </a:xfrm>
          <a:prstGeom prst="rect">
            <a:avLst/>
          </a:prstGeom>
          <a:ln w="12700">
            <a:miter lim="400000"/>
          </a:ln>
        </p:spPr>
        <p:txBody>
          <a:bodyPr lIns="45719" rIns="45719"/>
          <a:lstStyle>
            <a:lvl1pPr defTabSz="1219200">
              <a:defRPr sz="2400">
                <a:solidFill>
                  <a:srgbClr val="53585F"/>
                </a:solidFill>
                <a:latin typeface="微软雅黑"/>
                <a:ea typeface="微软雅黑"/>
                <a:cs typeface="微软雅黑"/>
                <a:sym typeface="微软雅黑"/>
              </a:defRPr>
            </a:lvl1pPr>
          </a:lstStyle>
          <a:p>
            <a:r>
              <a:rPr lang="zh-CN" altLang="en-US" sz="3200" dirty="0">
                <a:latin typeface="Source Han Sans" charset="0"/>
                <a:cs typeface="Source Han Sans" charset="0"/>
              </a:rPr>
              <a:t>对比确认</a:t>
            </a:r>
            <a:r>
              <a:rPr lang="en-US" altLang="zh-CN" sz="3200" dirty="0">
                <a:latin typeface="Source Han Sans" charset="0"/>
                <a:cs typeface="Source Han Sans" charset="0"/>
              </a:rPr>
              <a:t>DolphinScheduler</a:t>
            </a:r>
            <a:r>
              <a:rPr lang="zh-CN" altLang="en-US" sz="3200" dirty="0">
                <a:latin typeface="Source Han Sans" charset="0"/>
                <a:cs typeface="Source Han Sans" charset="0"/>
              </a:rPr>
              <a:t>作为部门的数据调度开发平台，使用</a:t>
            </a:r>
            <a:r>
              <a:rPr lang="en-US" altLang="zh-CN" sz="3200" dirty="0">
                <a:latin typeface="Source Han Sans" charset="0"/>
                <a:cs typeface="Source Han Sans" charset="0"/>
              </a:rPr>
              <a:t>3.1.5</a:t>
            </a:r>
            <a:r>
              <a:rPr lang="zh-CN" altLang="en-US" sz="3200" dirty="0">
                <a:latin typeface="Source Han Sans" charset="0"/>
                <a:cs typeface="Source Han Sans" charset="0"/>
              </a:rPr>
              <a:t>版本。</a:t>
            </a:r>
            <a:endParaRPr lang="zh-CN" altLang="en-US" sz="3200" dirty="0">
              <a:latin typeface="Source Han Sans" charset="0"/>
              <a:cs typeface="Source Han Sans" charset="0"/>
            </a:endParaRPr>
          </a:p>
        </p:txBody>
      </p:sp>
      <p:sp>
        <p:nvSpPr>
          <p:cNvPr id="396" name="这里是标题"/>
          <p:cNvSpPr txBox="1"/>
          <p:nvPr>
            <p:custDataLst>
              <p:tags r:id="rId24"/>
            </p:custDataLst>
          </p:nvPr>
        </p:nvSpPr>
        <p:spPr>
          <a:xfrm>
            <a:off x="4817628" y="8804937"/>
            <a:ext cx="3483091" cy="641357"/>
          </a:xfrm>
          <a:prstGeom prst="rect">
            <a:avLst/>
          </a:prstGeom>
          <a:ln w="12700">
            <a:miter lim="400000"/>
          </a:ln>
        </p:spPr>
        <p:txBody>
          <a:bodyPr lIns="45719" rIns="45719"/>
          <a:lstStyle>
            <a:lvl1pPr algn="ctr" defTabSz="825500">
              <a:defRPr sz="3500" b="1">
                <a:solidFill>
                  <a:srgbClr val="262626"/>
                </a:solidFill>
                <a:latin typeface="微软雅黑"/>
                <a:ea typeface="微软雅黑"/>
                <a:cs typeface="微软雅黑"/>
                <a:sym typeface="微软雅黑"/>
              </a:defRPr>
            </a:lvl1pPr>
          </a:lstStyle>
          <a:p>
            <a:pPr>
              <a:defRPr>
                <a:latin typeface="Century Gothic"/>
                <a:ea typeface="Century Gothic"/>
                <a:cs typeface="Century Gothic"/>
                <a:sym typeface="Century Gothic"/>
              </a:defRPr>
            </a:pPr>
            <a:r>
              <a:rPr lang="zh-CN" altLang="en-US" dirty="0">
                <a:latin typeface="Source Han Sans" charset="0"/>
                <a:ea typeface="Source Han Sans" charset="0"/>
                <a:cs typeface="微软雅黑"/>
                <a:sym typeface="微软雅黑"/>
              </a:rPr>
              <a:t>选型确认</a:t>
            </a:r>
            <a:endParaRPr lang="zh-CN" altLang="en-US" dirty="0">
              <a:latin typeface="Source Han Sans" charset="0"/>
              <a:ea typeface="Source Han Sans" charset="0"/>
              <a:cs typeface="微软雅黑"/>
              <a:sym typeface="微软雅黑"/>
            </a:endParaRPr>
          </a:p>
        </p:txBody>
      </p:sp>
      <p:sp>
        <p:nvSpPr>
          <p:cNvPr id="397" name="昔者庄周梦为胡蝶，栩栩然胡蝶也，自喻适志与！不知周也。"/>
          <p:cNvSpPr txBox="1"/>
          <p:nvPr>
            <p:custDataLst>
              <p:tags r:id="rId25"/>
            </p:custDataLst>
          </p:nvPr>
        </p:nvSpPr>
        <p:spPr>
          <a:xfrm>
            <a:off x="8402333" y="4073498"/>
            <a:ext cx="4529894" cy="1444632"/>
          </a:xfrm>
          <a:prstGeom prst="rect">
            <a:avLst/>
          </a:prstGeom>
          <a:ln w="12700">
            <a:miter lim="400000"/>
          </a:ln>
        </p:spPr>
        <p:txBody>
          <a:bodyPr lIns="45719" rIns="45719"/>
          <a:lstStyle>
            <a:lvl1pPr defTabSz="1219200">
              <a:defRPr sz="2400">
                <a:solidFill>
                  <a:srgbClr val="53585F"/>
                </a:solidFill>
                <a:latin typeface="微软雅黑"/>
                <a:ea typeface="微软雅黑"/>
                <a:cs typeface="微软雅黑"/>
                <a:sym typeface="微软雅黑"/>
              </a:defRPr>
            </a:lvl1pPr>
          </a:lstStyle>
          <a:p>
            <a:pPr marL="342900" indent="-342900">
              <a:buFont typeface="Arial" panose="020B0604020202090204" pitchFamily="34" charset="0"/>
              <a:buChar char="•"/>
            </a:pPr>
            <a:r>
              <a:rPr lang="zh-CN" altLang="en-US" sz="3200" dirty="0">
                <a:latin typeface="Source Han Sans" charset="0"/>
                <a:ea typeface="Source Han Sans" charset="0"/>
                <a:cs typeface="Source Han Sans" charset="0"/>
              </a:rPr>
              <a:t>完成基于告警功能的初步改造</a:t>
            </a:r>
            <a:endParaRPr lang="en-US" altLang="zh-CN" sz="3200" dirty="0">
              <a:latin typeface="Source Han Sans" charset="0"/>
              <a:ea typeface="Source Han Sans" charset="0"/>
              <a:cs typeface="Source Han Sans" charset="0"/>
            </a:endParaRPr>
          </a:p>
          <a:p>
            <a:pPr marL="342900" indent="-342900">
              <a:buFont typeface="Arial" panose="020B0604020202090204" pitchFamily="34" charset="0"/>
              <a:buChar char="•"/>
            </a:pPr>
            <a:r>
              <a:rPr lang="zh-CN" sz="3200" dirty="0">
                <a:latin typeface="Source Han Sans" charset="0"/>
                <a:ea typeface="Source Han Sans" charset="0"/>
                <a:cs typeface="Source Han Sans" charset="0"/>
              </a:rPr>
              <a:t>上线第一版</a:t>
            </a:r>
            <a:r>
              <a:rPr lang="en-US" altLang="zh-CN" sz="3200" dirty="0">
                <a:latin typeface="Source Han Sans" charset="0"/>
                <a:cs typeface="Source Han Sans" charset="0"/>
              </a:rPr>
              <a:t>DS</a:t>
            </a:r>
            <a:r>
              <a:rPr lang="zh-CN" altLang="en-US" sz="3200" dirty="0">
                <a:latin typeface="Source Han Sans" charset="0"/>
                <a:ea typeface="Source Han Sans" charset="0"/>
                <a:cs typeface="Source Han Sans" charset="0"/>
              </a:rPr>
              <a:t>平台，部署少量任务</a:t>
            </a:r>
            <a:endParaRPr lang="zh-CN" altLang="en-US" sz="3200" dirty="0">
              <a:latin typeface="Source Han Sans" charset="0"/>
              <a:ea typeface="Source Han Sans" charset="0"/>
              <a:cs typeface="Source Han Sans" charset="0"/>
            </a:endParaRPr>
          </a:p>
        </p:txBody>
      </p:sp>
      <p:sp>
        <p:nvSpPr>
          <p:cNvPr id="398" name="这里是标题"/>
          <p:cNvSpPr txBox="1"/>
          <p:nvPr>
            <p:custDataLst>
              <p:tags r:id="rId26"/>
            </p:custDataLst>
          </p:nvPr>
        </p:nvSpPr>
        <p:spPr>
          <a:xfrm>
            <a:off x="8402334" y="3336087"/>
            <a:ext cx="3483091" cy="641358"/>
          </a:xfrm>
          <a:prstGeom prst="rect">
            <a:avLst/>
          </a:prstGeom>
          <a:ln w="12700">
            <a:miter lim="400000"/>
          </a:ln>
        </p:spPr>
        <p:txBody>
          <a:bodyPr lIns="45719" rIns="45719"/>
          <a:lstStyle>
            <a:lvl1pPr algn="ctr" defTabSz="825500">
              <a:defRPr sz="3500" b="1">
                <a:solidFill>
                  <a:srgbClr val="262626"/>
                </a:solidFill>
                <a:latin typeface="微软雅黑"/>
                <a:ea typeface="微软雅黑"/>
                <a:cs typeface="微软雅黑"/>
                <a:sym typeface="微软雅黑"/>
              </a:defRPr>
            </a:lvl1pPr>
          </a:lstStyle>
          <a:p>
            <a:pPr>
              <a:defRPr>
                <a:latin typeface="Century Gothic"/>
                <a:ea typeface="Century Gothic"/>
                <a:cs typeface="Century Gothic"/>
                <a:sym typeface="Century Gothic"/>
              </a:defRPr>
            </a:pPr>
            <a:r>
              <a:rPr lang="zh-CN" dirty="0">
                <a:latin typeface="Source Han Sans" charset="0"/>
                <a:ea typeface="Source Han Sans" charset="0"/>
                <a:cs typeface="微软雅黑"/>
                <a:sym typeface="微软雅黑"/>
              </a:rPr>
              <a:t>完成初步改造</a:t>
            </a:r>
            <a:endParaRPr lang="zh-CN" dirty="0">
              <a:latin typeface="Source Han Sans" charset="0"/>
              <a:ea typeface="Source Han Sans" charset="0"/>
              <a:cs typeface="微软雅黑"/>
              <a:sym typeface="微软雅黑"/>
            </a:endParaRPr>
          </a:p>
        </p:txBody>
      </p:sp>
      <p:sp>
        <p:nvSpPr>
          <p:cNvPr id="399" name="昔者庄周梦为胡蝶，栩栩然胡蝶也，自喻适志与！不知周也。"/>
          <p:cNvSpPr txBox="1"/>
          <p:nvPr>
            <p:custDataLst>
              <p:tags r:id="rId27"/>
            </p:custDataLst>
          </p:nvPr>
        </p:nvSpPr>
        <p:spPr>
          <a:xfrm>
            <a:off x="11986895" y="9542145"/>
            <a:ext cx="3696970" cy="1847850"/>
          </a:xfrm>
          <a:prstGeom prst="rect">
            <a:avLst/>
          </a:prstGeom>
          <a:ln w="12700">
            <a:miter lim="400000"/>
          </a:ln>
        </p:spPr>
        <p:txBody>
          <a:bodyPr lIns="45719" rIns="45719"/>
          <a:lstStyle>
            <a:lvl1pPr defTabSz="1219200">
              <a:defRPr sz="2400">
                <a:solidFill>
                  <a:srgbClr val="53585F"/>
                </a:solidFill>
                <a:latin typeface="微软雅黑"/>
                <a:ea typeface="微软雅黑"/>
                <a:cs typeface="微软雅黑"/>
                <a:sym typeface="微软雅黑"/>
              </a:defRPr>
            </a:lvl1pPr>
          </a:lstStyle>
          <a:p>
            <a:pPr marL="342900" indent="-342900">
              <a:buFont typeface="Arial" panose="020B0604020202090204" pitchFamily="34" charset="0"/>
              <a:buChar char="•"/>
            </a:pPr>
            <a:r>
              <a:rPr lang="zh-CN" altLang="en-US" sz="3200" dirty="0">
                <a:latin typeface="Source Han Sans" charset="0"/>
                <a:cs typeface="Source Han Sans" charset="0"/>
              </a:rPr>
              <a:t>开发任务批量迁移工具</a:t>
            </a:r>
            <a:endParaRPr lang="en-US" altLang="zh-CN" sz="3200" dirty="0">
              <a:latin typeface="Source Han Sans" charset="0"/>
              <a:cs typeface="Source Han Sans" charset="0"/>
            </a:endParaRPr>
          </a:p>
          <a:p>
            <a:pPr marL="342900" indent="-342900">
              <a:buFont typeface="Arial" panose="020B0604020202090204" pitchFamily="34" charset="0"/>
              <a:buChar char="•"/>
            </a:pPr>
            <a:endParaRPr lang="en-US" altLang="zh-CN" sz="3200" dirty="0">
              <a:latin typeface="Source Han Sans" charset="0"/>
              <a:cs typeface="Source Han Sans" charset="0"/>
            </a:endParaRPr>
          </a:p>
          <a:p>
            <a:pPr marL="342900" indent="-342900">
              <a:buFont typeface="Arial" panose="020B0604020202090204" pitchFamily="34" charset="0"/>
              <a:buChar char="•"/>
            </a:pPr>
            <a:r>
              <a:rPr lang="zh-CN" sz="3200" dirty="0">
                <a:latin typeface="Source Han Sans" charset="0"/>
                <a:cs typeface="Source Han Sans" charset="0"/>
              </a:rPr>
              <a:t>将历史全量调度任务迁移到</a:t>
            </a:r>
            <a:r>
              <a:rPr lang="en-US" altLang="zh-CN" sz="3200" dirty="0">
                <a:latin typeface="Source Han Sans" charset="0"/>
                <a:cs typeface="Source Han Sans" charset="0"/>
              </a:rPr>
              <a:t>DS</a:t>
            </a:r>
            <a:r>
              <a:rPr lang="zh-CN" altLang="en-US" sz="3200" dirty="0">
                <a:latin typeface="Source Han Sans" charset="0"/>
                <a:cs typeface="Source Han Sans" charset="0"/>
              </a:rPr>
              <a:t>平台</a:t>
            </a:r>
            <a:endParaRPr lang="zh-CN" altLang="en-US" sz="3200" dirty="0">
              <a:latin typeface="Source Han Sans" charset="0"/>
              <a:cs typeface="Source Han Sans" charset="0"/>
            </a:endParaRPr>
          </a:p>
        </p:txBody>
      </p:sp>
      <p:sp>
        <p:nvSpPr>
          <p:cNvPr id="400" name="这里是标题"/>
          <p:cNvSpPr txBox="1"/>
          <p:nvPr>
            <p:custDataLst>
              <p:tags r:id="rId28"/>
            </p:custDataLst>
          </p:nvPr>
        </p:nvSpPr>
        <p:spPr>
          <a:xfrm>
            <a:off x="11987037" y="8804937"/>
            <a:ext cx="3483091" cy="641357"/>
          </a:xfrm>
          <a:prstGeom prst="rect">
            <a:avLst/>
          </a:prstGeom>
          <a:ln w="12700">
            <a:miter lim="400000"/>
          </a:ln>
        </p:spPr>
        <p:txBody>
          <a:bodyPr lIns="45719" rIns="45719"/>
          <a:lstStyle>
            <a:lvl1pPr algn="ctr" defTabSz="825500">
              <a:defRPr sz="3500" b="1">
                <a:solidFill>
                  <a:srgbClr val="262626"/>
                </a:solidFill>
                <a:latin typeface="微软雅黑"/>
                <a:ea typeface="微软雅黑"/>
                <a:cs typeface="微软雅黑"/>
                <a:sym typeface="微软雅黑"/>
              </a:defRPr>
            </a:lvl1pPr>
          </a:lstStyle>
          <a:p>
            <a:pPr>
              <a:defRPr>
                <a:latin typeface="Century Gothic"/>
                <a:ea typeface="Century Gothic"/>
                <a:cs typeface="Century Gothic"/>
                <a:sym typeface="Century Gothic"/>
              </a:defRPr>
            </a:pPr>
            <a:r>
              <a:rPr lang="zh-CN" altLang="en-US" dirty="0">
                <a:latin typeface="Source Han Sans" charset="0"/>
                <a:ea typeface="Source Han Sans" charset="0"/>
                <a:cs typeface="微软雅黑"/>
                <a:sym typeface="微软雅黑"/>
              </a:rPr>
              <a:t>全量任务迁移</a:t>
            </a:r>
            <a:endParaRPr lang="zh-CN" altLang="en-US" dirty="0">
              <a:latin typeface="Source Han Sans" charset="0"/>
              <a:ea typeface="Source Han Sans" charset="0"/>
              <a:cs typeface="微软雅黑"/>
              <a:sym typeface="微软雅黑"/>
            </a:endParaRPr>
          </a:p>
        </p:txBody>
      </p:sp>
      <p:sp>
        <p:nvSpPr>
          <p:cNvPr id="402" name="这里是标题"/>
          <p:cNvSpPr txBox="1"/>
          <p:nvPr>
            <p:custDataLst>
              <p:tags r:id="rId29"/>
            </p:custDataLst>
          </p:nvPr>
        </p:nvSpPr>
        <p:spPr>
          <a:xfrm>
            <a:off x="15571744" y="3263697"/>
            <a:ext cx="3483090" cy="641358"/>
          </a:xfrm>
          <a:prstGeom prst="rect">
            <a:avLst/>
          </a:prstGeom>
          <a:ln w="12700">
            <a:miter lim="400000"/>
          </a:ln>
        </p:spPr>
        <p:txBody>
          <a:bodyPr lIns="45719" rIns="45719"/>
          <a:lstStyle>
            <a:lvl1pPr algn="ctr" defTabSz="825500">
              <a:defRPr sz="3500" b="1">
                <a:solidFill>
                  <a:srgbClr val="262626"/>
                </a:solidFill>
                <a:latin typeface="微软雅黑"/>
                <a:ea typeface="微软雅黑"/>
                <a:cs typeface="微软雅黑"/>
                <a:sym typeface="微软雅黑"/>
              </a:defRPr>
            </a:lvl1pPr>
          </a:lstStyle>
          <a:p>
            <a:pPr>
              <a:defRPr>
                <a:latin typeface="Century Gothic"/>
                <a:ea typeface="Century Gothic"/>
                <a:cs typeface="Century Gothic"/>
                <a:sym typeface="Century Gothic"/>
              </a:defRPr>
            </a:pPr>
            <a:r>
              <a:rPr lang="zh-CN" dirty="0">
                <a:latin typeface="Source Han Sans" charset="0"/>
                <a:ea typeface="Source Han Sans" charset="0"/>
                <a:cs typeface="微软雅黑"/>
                <a:sym typeface="微软雅黑"/>
              </a:rPr>
              <a:t>持续优化改进</a:t>
            </a:r>
            <a:endParaRPr lang="zh-CN" dirty="0">
              <a:latin typeface="Source Han Sans" charset="0"/>
              <a:ea typeface="Source Han Sans" charset="0"/>
              <a:cs typeface="微软雅黑"/>
              <a:sym typeface="微软雅黑"/>
            </a:endParaRPr>
          </a:p>
        </p:txBody>
      </p:sp>
      <p:sp>
        <p:nvSpPr>
          <p:cNvPr id="403" name="昔者庄周梦为胡蝶，栩栩然胡蝶也，自喻适志与！不知周也。"/>
          <p:cNvSpPr txBox="1"/>
          <p:nvPr>
            <p:custDataLst>
              <p:tags r:id="rId30"/>
            </p:custDataLst>
          </p:nvPr>
        </p:nvSpPr>
        <p:spPr>
          <a:xfrm>
            <a:off x="18766790" y="9542145"/>
            <a:ext cx="4912360" cy="2557780"/>
          </a:xfrm>
          <a:prstGeom prst="rect">
            <a:avLst/>
          </a:prstGeom>
          <a:ln w="12700">
            <a:miter lim="400000"/>
          </a:ln>
        </p:spPr>
        <p:txBody>
          <a:bodyPr lIns="45719" rIns="45719"/>
          <a:lstStyle>
            <a:lvl1pPr defTabSz="1219200">
              <a:defRPr sz="2400">
                <a:solidFill>
                  <a:srgbClr val="53585F"/>
                </a:solidFill>
                <a:latin typeface="微软雅黑"/>
                <a:ea typeface="微软雅黑"/>
                <a:cs typeface="微软雅黑"/>
                <a:sym typeface="微软雅黑"/>
              </a:defRPr>
            </a:lvl1pPr>
          </a:lstStyle>
          <a:p>
            <a:pPr marL="342900" indent="-342900">
              <a:buFont typeface="Arial" panose="020B0604020202090204" pitchFamily="34" charset="0"/>
              <a:buChar char="•"/>
            </a:pPr>
            <a:r>
              <a:rPr lang="zh-CN" altLang="en-US" sz="3200" dirty="0">
                <a:latin typeface="Source Han Sans" charset="0"/>
                <a:ea typeface="Source Han Sans" charset="0"/>
                <a:cs typeface="Source Han Sans" charset="0"/>
                <a:sym typeface="+mn-ea"/>
              </a:rPr>
              <a:t>保证了核心任务和新增业务需求的调度执行</a:t>
            </a:r>
            <a:endParaRPr lang="zh-CN" altLang="en-US" sz="3200" dirty="0">
              <a:latin typeface="Source Han Sans" charset="0"/>
              <a:ea typeface="Source Han Sans" charset="0"/>
              <a:cs typeface="Source Han Sans" charset="0"/>
              <a:sym typeface="+mn-ea"/>
            </a:endParaRPr>
          </a:p>
          <a:p>
            <a:pPr marL="342900" indent="-342900">
              <a:buFont typeface="Arial" panose="020B0604020202090204" pitchFamily="34" charset="0"/>
              <a:buChar char="•"/>
            </a:pPr>
            <a:endParaRPr lang="zh-CN" altLang="en-US" sz="3200" dirty="0">
              <a:latin typeface="Source Han Sans" charset="0"/>
              <a:ea typeface="Source Han Sans" charset="0"/>
              <a:cs typeface="Source Han Sans" charset="0"/>
            </a:endParaRPr>
          </a:p>
          <a:p>
            <a:pPr marL="342900" indent="-342900">
              <a:buFont typeface="Arial" panose="020B0604020202090204" pitchFamily="34" charset="0"/>
              <a:buChar char="•"/>
            </a:pPr>
            <a:r>
              <a:rPr lang="zh-CN" altLang="en-US" sz="3200" dirty="0">
                <a:latin typeface="Source Han Sans" charset="0"/>
                <a:ea typeface="Source Han Sans" charset="0"/>
                <a:cs typeface="Source Han Sans" charset="0"/>
              </a:rPr>
              <a:t>持续探索优化</a:t>
            </a:r>
            <a:r>
              <a:rPr lang="en-US" altLang="zh-CN" sz="3200" dirty="0">
                <a:latin typeface="Source Han Sans" charset="0"/>
                <a:ea typeface="Source Han Sans" charset="0"/>
                <a:cs typeface="Source Han Sans" charset="0"/>
              </a:rPr>
              <a:t>/</a:t>
            </a:r>
            <a:r>
              <a:rPr lang="zh-CN" altLang="en-US" sz="3200" dirty="0">
                <a:latin typeface="Source Han Sans" charset="0"/>
                <a:ea typeface="Source Han Sans" charset="0"/>
                <a:cs typeface="Source Han Sans" charset="0"/>
              </a:rPr>
              <a:t>提效方向，为数据开发注入新动力</a:t>
            </a:r>
            <a:endParaRPr lang="zh-CN" altLang="en-US" sz="3200" dirty="0">
              <a:latin typeface="Source Han Sans" charset="0"/>
              <a:ea typeface="Source Han Sans" charset="0"/>
              <a:cs typeface="Source Han Sans" charset="0"/>
            </a:endParaRPr>
          </a:p>
        </p:txBody>
      </p:sp>
      <p:sp>
        <p:nvSpPr>
          <p:cNvPr id="404" name="这里是标题"/>
          <p:cNvSpPr txBox="1"/>
          <p:nvPr>
            <p:custDataLst>
              <p:tags r:id="rId31"/>
            </p:custDataLst>
          </p:nvPr>
        </p:nvSpPr>
        <p:spPr>
          <a:xfrm>
            <a:off x="19055080" y="8804910"/>
            <a:ext cx="4323080" cy="641350"/>
          </a:xfrm>
          <a:prstGeom prst="rect">
            <a:avLst/>
          </a:prstGeom>
          <a:ln w="12700">
            <a:miter lim="400000"/>
          </a:ln>
        </p:spPr>
        <p:txBody>
          <a:bodyPr lIns="45719" rIns="45719"/>
          <a:lstStyle>
            <a:lvl1pPr algn="ctr" defTabSz="825500">
              <a:defRPr sz="3500" b="1">
                <a:solidFill>
                  <a:srgbClr val="262626"/>
                </a:solidFill>
                <a:latin typeface="微软雅黑"/>
                <a:ea typeface="微软雅黑"/>
                <a:cs typeface="微软雅黑"/>
                <a:sym typeface="微软雅黑"/>
              </a:defRPr>
            </a:lvl1pPr>
          </a:lstStyle>
          <a:p>
            <a:pPr>
              <a:defRPr>
                <a:latin typeface="Century Gothic"/>
                <a:ea typeface="Century Gothic"/>
                <a:cs typeface="Century Gothic"/>
                <a:sym typeface="Century Gothic"/>
              </a:defRPr>
            </a:pPr>
            <a:r>
              <a:rPr lang="zh-CN" altLang="en-US" dirty="0">
                <a:latin typeface="Source Han Sans" charset="0"/>
                <a:ea typeface="Source Han Sans" charset="0"/>
                <a:cs typeface="微软雅黑"/>
                <a:sym typeface="微软雅黑"/>
              </a:rPr>
              <a:t>稳定运行与持续</a:t>
            </a:r>
            <a:r>
              <a:rPr lang="zh-CN" altLang="en-US" dirty="0">
                <a:latin typeface="Source Han Sans" charset="0"/>
                <a:ea typeface="Source Han Sans" charset="0"/>
                <a:cs typeface="微软雅黑"/>
                <a:sym typeface="微软雅黑"/>
              </a:rPr>
              <a:t>探索</a:t>
            </a:r>
            <a:endParaRPr lang="zh-CN" altLang="en-US" dirty="0">
              <a:latin typeface="Source Han Sans" charset="0"/>
              <a:ea typeface="Source Han Sans" charset="0"/>
              <a:cs typeface="微软雅黑"/>
              <a:sym typeface="微软雅黑"/>
            </a:endParaRPr>
          </a:p>
        </p:txBody>
      </p:sp>
      <p:sp>
        <p:nvSpPr>
          <p:cNvPr id="405" name="三角形"/>
          <p:cNvSpPr/>
          <p:nvPr>
            <p:custDataLst>
              <p:tags r:id="rId32"/>
            </p:custDataLst>
          </p:nvPr>
        </p:nvSpPr>
        <p:spPr>
          <a:xfrm rot="13500000">
            <a:off x="22451293" y="6935837"/>
            <a:ext cx="579721" cy="5797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5B71"/>
          </a:solidFill>
          <a:ln w="12700">
            <a:miter lim="400000"/>
          </a:ln>
        </p:spPr>
        <p:txBody>
          <a:bodyPr lIns="0" tIns="0" rIns="0" bIns="0"/>
          <a:lstStyle/>
          <a:p/>
        </p:txBody>
      </p:sp>
      <p:sp>
        <p:nvSpPr>
          <p:cNvPr id="2" name="昔者庄周梦为胡蝶，栩栩然胡蝶也，自喻适志与！不知周也。"/>
          <p:cNvSpPr txBox="1"/>
          <p:nvPr>
            <p:custDataLst>
              <p:tags r:id="rId33"/>
            </p:custDataLst>
          </p:nvPr>
        </p:nvSpPr>
        <p:spPr>
          <a:xfrm>
            <a:off x="15683230" y="3904615"/>
            <a:ext cx="5214620" cy="1847850"/>
          </a:xfrm>
          <a:prstGeom prst="rect">
            <a:avLst/>
          </a:prstGeom>
          <a:ln w="12700">
            <a:miter lim="400000"/>
          </a:ln>
        </p:spPr>
        <p:txBody>
          <a:bodyPr lIns="45719" rIns="45719"/>
          <a:lstStyle>
            <a:lvl1pPr defTabSz="1219200">
              <a:defRPr sz="2400">
                <a:solidFill>
                  <a:srgbClr val="53585F"/>
                </a:solidFill>
                <a:latin typeface="微软雅黑"/>
                <a:ea typeface="微软雅黑"/>
                <a:cs typeface="微软雅黑"/>
                <a:sym typeface="微软雅黑"/>
              </a:defRPr>
            </a:lvl1pPr>
          </a:lstStyle>
          <a:p>
            <a:pPr marL="342900" indent="-342900">
              <a:buFont typeface="Arial" panose="020B0604020202090204" pitchFamily="34" charset="0"/>
              <a:buChar char="•"/>
            </a:pPr>
            <a:r>
              <a:rPr lang="zh-CN" sz="3200" dirty="0">
                <a:latin typeface="Source Han Sans" charset="0"/>
                <a:ea typeface="Source Han Sans" charset="0"/>
                <a:sym typeface="+mn-ea"/>
              </a:rPr>
              <a:t>针对使用过程中遇到的问题进行解决</a:t>
            </a:r>
            <a:endParaRPr lang="en-US" altLang="zh-CN" sz="3200" dirty="0">
              <a:latin typeface="Source Han Sans" charset="0"/>
              <a:ea typeface="Source Han Sans" charset="0"/>
            </a:endParaRPr>
          </a:p>
          <a:p>
            <a:pPr marL="342900" indent="-342900">
              <a:buFont typeface="Arial" panose="020B0604020202090204" pitchFamily="34" charset="0"/>
              <a:buChar char="•"/>
            </a:pPr>
            <a:endParaRPr lang="en-US" altLang="zh-CN" sz="3200" dirty="0"/>
          </a:p>
          <a:p>
            <a:pPr marL="342900" indent="-342900">
              <a:buFont typeface="Arial" panose="020B0604020202090204" pitchFamily="34" charset="0"/>
              <a:buChar char="•"/>
            </a:pPr>
            <a:r>
              <a:rPr lang="zh-CN" altLang="en-US" sz="3200" dirty="0">
                <a:latin typeface="Source Han Sans" charset="0"/>
                <a:ea typeface="Source Han Sans" charset="0"/>
              </a:rPr>
              <a:t>进行二次开发持续优化平台的易用性和使用体验</a:t>
            </a:r>
            <a:endParaRPr lang="zh-CN" altLang="en-US" sz="3200" dirty="0">
              <a:latin typeface="Source Han Sans" charset="0"/>
              <a:ea typeface="Source Han San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image 501"/>
          <p:cNvPicPr>
            <a:picLocks noChangeAspect="1"/>
          </p:cNvPicPr>
          <p:nvPr/>
        </p:nvPicPr>
        <p:blipFill>
          <a:blip r:embed="rId1"/>
          <a:srcRect/>
          <a:stretch>
            <a:fillRect/>
          </a:stretch>
        </p:blipFill>
        <p:spPr>
          <a:xfrm rot="-5400000">
            <a:off x="635000" y="1111250"/>
            <a:ext cx="825500" cy="304800"/>
          </a:xfrm>
          <a:prstGeom prst="rect">
            <a:avLst/>
          </a:prstGeom>
        </p:spPr>
      </p:pic>
      <p:sp>
        <p:nvSpPr>
          <p:cNvPr id="38" name="Object 502"/>
          <p:cNvSpPr txBox="1"/>
          <p:nvPr/>
        </p:nvSpPr>
        <p:spPr>
          <a:xfrm>
            <a:off x="1346200" y="752475"/>
            <a:ext cx="7581900" cy="975360"/>
          </a:xfrm>
          <a:prstGeom prst="rect">
            <a:avLst/>
          </a:prstGeom>
        </p:spPr>
        <p:txBody>
          <a:bodyPr vert="horz" rtlCol="0" anchor="t" anchorCtr="0">
            <a:noAutofit/>
          </a:bodyPr>
          <a:lstStyle/>
          <a:p>
            <a:pPr fontAlgn="auto">
              <a:lnSpc>
                <a:spcPct val="100000"/>
              </a:lnSpc>
            </a:pPr>
            <a:r>
              <a:rPr kumimoji="1" lang="zh-CN" altLang="en-US" sz="4800" b="1">
                <a:ln w="12700">
                  <a:noFill/>
                </a:ln>
                <a:solidFill>
                  <a:schemeClr val="tx1">
                    <a:alpha val="100000"/>
                  </a:schemeClr>
                </a:solidFill>
                <a:latin typeface="Source Han Sans CN Bold"/>
                <a:ea typeface="Source Han Sans CN Bold"/>
                <a:cs typeface="Source Han Sans CN Bold"/>
                <a:sym typeface="+mn-ea"/>
              </a:rPr>
              <a:t>数据架构与</a:t>
            </a:r>
            <a:r>
              <a:rPr kumimoji="1" lang="en-US" altLang="zh-CN" sz="4800" b="1">
                <a:ln w="12700">
                  <a:noFill/>
                </a:ln>
                <a:solidFill>
                  <a:schemeClr val="tx1">
                    <a:alpha val="100000"/>
                  </a:schemeClr>
                </a:solidFill>
                <a:latin typeface="Source Han Sans CN Bold"/>
                <a:ea typeface="Source Han Sans CN Bold"/>
                <a:cs typeface="Source Han Sans CN Bold"/>
                <a:sym typeface="+mn-ea"/>
              </a:rPr>
              <a:t>使用现状</a:t>
            </a:r>
            <a:endParaRPr kumimoji="1" lang="en-US" altLang="zh-CN" sz="4800" b="1" i="0" spc="256" dirty="0">
              <a:ln w="12700">
                <a:noFill/>
              </a:ln>
              <a:solidFill>
                <a:schemeClr val="tx1">
                  <a:alpha val="100000"/>
                </a:schemeClr>
              </a:solidFill>
              <a:latin typeface="Source Han Sans CN Bold"/>
              <a:ea typeface="Source Han Sans CN Bold"/>
              <a:cs typeface="Source Han Sans CN Bold"/>
              <a:sym typeface="+mn-ea"/>
            </a:endParaRPr>
          </a:p>
        </p:txBody>
      </p:sp>
      <p:pic>
        <p:nvPicPr>
          <p:cNvPr id="7" name="图片 6" descr="Xnip2025-03-09_12-13-17"/>
          <p:cNvPicPr>
            <a:picLocks noChangeAspect="1"/>
          </p:cNvPicPr>
          <p:nvPr/>
        </p:nvPicPr>
        <p:blipFill>
          <a:blip r:embed="rId2"/>
          <a:stretch>
            <a:fillRect/>
          </a:stretch>
        </p:blipFill>
        <p:spPr>
          <a:xfrm>
            <a:off x="173355" y="2265045"/>
            <a:ext cx="10217150" cy="10125710"/>
          </a:xfrm>
          <a:prstGeom prst="rect">
            <a:avLst/>
          </a:prstGeom>
        </p:spPr>
      </p:pic>
      <p:sp>
        <p:nvSpPr>
          <p:cNvPr id="5" name="矩形 4"/>
          <p:cNvSpPr/>
          <p:nvPr>
            <p:custDataLst>
              <p:tags r:id="rId3"/>
            </p:custDataLst>
          </p:nvPr>
        </p:nvSpPr>
        <p:spPr>
          <a:xfrm>
            <a:off x="11880215" y="1469390"/>
            <a:ext cx="11108055" cy="342392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9" name="文本框 570"/>
          <p:cNvSpPr txBox="1"/>
          <p:nvPr>
            <p:custDataLst>
              <p:tags r:id="rId4"/>
            </p:custDataLst>
          </p:nvPr>
        </p:nvSpPr>
        <p:spPr>
          <a:xfrm>
            <a:off x="13264515" y="1717040"/>
            <a:ext cx="3383280" cy="700405"/>
          </a:xfrm>
          <a:prstGeom prst="rect">
            <a:avLst/>
          </a:prstGeom>
          <a:noFill/>
        </p:spPr>
        <p:txBody>
          <a:bodyPr wrap="none" rtlCol="0">
            <a:spAutoFit/>
          </a:bodyPr>
          <a:lstStyle/>
          <a:p>
            <a:pPr algn="l">
              <a:lnSpc>
                <a:spcPct val="110000"/>
              </a:lnSpc>
            </a:pPr>
            <a:r>
              <a:rPr kumimoji="1" lang="en-US" altLang="zh-CN" sz="3600">
                <a:ln w="12700">
                  <a:noFill/>
                </a:ln>
                <a:solidFill>
                  <a:srgbClr val="262A2F">
                    <a:alpha val="100000"/>
                  </a:srgbClr>
                </a:solidFill>
                <a:latin typeface="Source Han Sans CN Bold"/>
                <a:ea typeface="Source Han Sans CN Bold"/>
                <a:cs typeface="Source Han Sans CN Bold"/>
                <a:sym typeface="+mn-ea"/>
              </a:rPr>
              <a:t>平台架构与部署</a:t>
            </a:r>
            <a:endParaRPr kumimoji="1" lang="en-US" altLang="zh-CN" sz="3600" b="1" dirty="0">
              <a:ln w="12700">
                <a:noFill/>
              </a:ln>
              <a:solidFill>
                <a:srgbClr val="262A2F">
                  <a:alpha val="100000"/>
                </a:srgbClr>
              </a:solidFill>
              <a:latin typeface="Source Han Sans CN Bold"/>
              <a:ea typeface="Source Han Sans CN Bold"/>
              <a:cs typeface="Source Han Sans CN Bold"/>
              <a:sym typeface="+mn-ea"/>
            </a:endParaRPr>
          </a:p>
        </p:txBody>
      </p:sp>
      <p:grpSp>
        <p:nvGrpSpPr>
          <p:cNvPr id="39" name="组合 38"/>
          <p:cNvGrpSpPr/>
          <p:nvPr/>
        </p:nvGrpSpPr>
        <p:grpSpPr>
          <a:xfrm>
            <a:off x="12140592" y="1934439"/>
            <a:ext cx="914400" cy="915828"/>
            <a:chOff x="14615900" y="1661132"/>
            <a:chExt cx="914400" cy="915828"/>
          </a:xfrm>
        </p:grpSpPr>
        <p:sp>
          <p:nvSpPr>
            <p:cNvPr id="14" name="矩形: 圆角 26"/>
            <p:cNvSpPr/>
            <p:nvPr>
              <p:custDataLst>
                <p:tags r:id="rId5"/>
              </p:custDataLst>
            </p:nvPr>
          </p:nvSpPr>
          <p:spPr>
            <a:xfrm>
              <a:off x="14615900" y="1661132"/>
              <a:ext cx="914400" cy="914400"/>
            </a:xfrm>
            <a:prstGeom prst="roundRect">
              <a:avLst/>
            </a:prstGeom>
            <a:solidFill>
              <a:srgbClr val="1C9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48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15" name="文本框 571"/>
            <p:cNvSpPr txBox="1"/>
            <p:nvPr>
              <p:custDataLst>
                <p:tags r:id="rId6"/>
              </p:custDataLst>
            </p:nvPr>
          </p:nvSpPr>
          <p:spPr>
            <a:xfrm>
              <a:off x="14800429" y="1745962"/>
              <a:ext cx="545342" cy="830998"/>
            </a:xfrm>
            <a:prstGeom prst="rect">
              <a:avLst/>
            </a:prstGeom>
            <a:noFill/>
          </p:spPr>
          <p:txBody>
            <a:bodyPr wrap="none" rtlCol="0">
              <a:spAutoFit/>
            </a:bodyPr>
            <a:lstStyle/>
            <a:p>
              <a:r>
                <a:rPr lang="en-US" altLang="zh-CN" sz="4800" dirty="0">
                  <a:solidFill>
                    <a:schemeClr val="bg1"/>
                  </a:solidFill>
                  <a:latin typeface="微软雅黑" panose="020B0503020204020204" charset="-122"/>
                  <a:ea typeface="微软雅黑" panose="020B0503020204020204" charset="-122"/>
                  <a:sym typeface="微软雅黑" panose="020B0503020204020204" charset="-122"/>
                </a:rPr>
                <a:t>1</a:t>
              </a:r>
              <a:endParaRPr lang="en-US" altLang="zh-CN" sz="48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19" name="标题 1"/>
          <p:cNvSpPr txBox="1"/>
          <p:nvPr>
            <p:custDataLst>
              <p:tags r:id="rId7"/>
            </p:custDataLst>
          </p:nvPr>
        </p:nvSpPr>
        <p:spPr>
          <a:xfrm>
            <a:off x="13428345" y="2339975"/>
            <a:ext cx="9559925" cy="1852295"/>
          </a:xfrm>
          <a:prstGeom prst="rect">
            <a:avLst/>
          </a:prstGeom>
          <a:noFill/>
          <a:ln cap="sq">
            <a:noFill/>
          </a:ln>
        </p:spPr>
        <p:txBody>
          <a:bodyPr vert="horz" wrap="square" lIns="0" tIns="0" rIns="0" bIns="0" rtlCol="0" anchor="t"/>
          <a:p>
            <a:pPr algn="l">
              <a:lnSpc>
                <a:spcPct val="150000"/>
              </a:lnSpc>
            </a:pPr>
            <a:r>
              <a:rPr kumimoji="1" lang="en-US" altLang="zh-CN" sz="3200">
                <a:ln w="12700">
                  <a:noFill/>
                </a:ln>
                <a:solidFill>
                  <a:srgbClr val="262626">
                    <a:alpha val="100000"/>
                  </a:srgbClr>
                </a:solidFill>
                <a:latin typeface="Source Han Sans"/>
                <a:ea typeface="Source Han Sans"/>
                <a:cs typeface="Source Han Sans"/>
              </a:rPr>
              <a:t>采用3- Master、5- Worker架构部署在k8s上</a:t>
            </a:r>
            <a:r>
              <a:rPr kumimoji="1" lang="zh-CN" altLang="en-US" sz="3200">
                <a:ln w="12700">
                  <a:noFill/>
                </a:ln>
                <a:solidFill>
                  <a:srgbClr val="262626">
                    <a:alpha val="100000"/>
                  </a:srgbClr>
                </a:solidFill>
                <a:latin typeface="Source Han Sans"/>
                <a:ea typeface="宋体" charset="0"/>
                <a:cs typeface="Source Han Sans"/>
              </a:rPr>
              <a:t>，</a:t>
            </a:r>
            <a:r>
              <a:rPr kumimoji="1" lang="en-US" altLang="zh-CN" sz="3200">
                <a:ln w="12700">
                  <a:noFill/>
                </a:ln>
                <a:solidFill>
                  <a:srgbClr val="262626">
                    <a:alpha val="100000"/>
                  </a:srgbClr>
                </a:solidFill>
                <a:latin typeface="Source Han Sans"/>
                <a:ea typeface="Source Han Sans"/>
                <a:cs typeface="Source Han Sans"/>
              </a:rPr>
              <a:t>承接反垃圾、风控、AI等业务的</a:t>
            </a:r>
            <a:r>
              <a:rPr kumimoji="1" lang="en-US" altLang="zh-CN" sz="3200">
                <a:ln w="12700">
                  <a:noFill/>
                </a:ln>
                <a:solidFill>
                  <a:srgbClr val="FF0000">
                    <a:alpha val="100000"/>
                  </a:srgbClr>
                </a:solidFill>
                <a:latin typeface="Source Han Sans"/>
                <a:ea typeface="Source Han Sans"/>
                <a:cs typeface="Source Han Sans"/>
              </a:rPr>
              <a:t>1200+</a:t>
            </a:r>
            <a:r>
              <a:rPr kumimoji="1" lang="en-US" altLang="zh-CN" sz="3200">
                <a:ln w="12700">
                  <a:noFill/>
                </a:ln>
                <a:solidFill>
                  <a:srgbClr val="262626">
                    <a:alpha val="100000"/>
                  </a:srgbClr>
                </a:solidFill>
                <a:latin typeface="Source Han Sans"/>
                <a:ea typeface="Source Han Sans"/>
                <a:cs typeface="Source Han Sans"/>
              </a:rPr>
              <a:t>离线调度任务，每日执行</a:t>
            </a:r>
            <a:r>
              <a:rPr kumimoji="1" lang="en-US" altLang="zh-CN" sz="3200">
                <a:ln w="12700">
                  <a:noFill/>
                </a:ln>
                <a:solidFill>
                  <a:srgbClr val="FF0000">
                    <a:alpha val="100000"/>
                  </a:srgbClr>
                </a:solidFill>
                <a:latin typeface="Source Han Sans"/>
                <a:ea typeface="Source Han Sans"/>
                <a:cs typeface="Source Han Sans"/>
              </a:rPr>
              <a:t>5w+</a:t>
            </a:r>
            <a:r>
              <a:rPr kumimoji="1" lang="en-US" altLang="zh-CN" sz="3200">
                <a:ln w="12700">
                  <a:noFill/>
                </a:ln>
                <a:solidFill>
                  <a:srgbClr val="262626">
                    <a:alpha val="100000"/>
                  </a:srgbClr>
                </a:solidFill>
                <a:latin typeface="Source Han Sans"/>
                <a:ea typeface="Source Han Sans"/>
                <a:cs typeface="Source Han Sans"/>
              </a:rPr>
              <a:t>次。</a:t>
            </a:r>
            <a:endParaRPr kumimoji="1" lang="en-US" altLang="zh-CN" sz="3200">
              <a:ln w="12700">
                <a:noFill/>
              </a:ln>
              <a:solidFill>
                <a:srgbClr val="262626">
                  <a:alpha val="100000"/>
                </a:srgbClr>
              </a:solidFill>
              <a:latin typeface="Source Han Sans"/>
              <a:ea typeface="Source Han Sans"/>
              <a:cs typeface="Source Han Sans"/>
            </a:endParaRPr>
          </a:p>
        </p:txBody>
      </p:sp>
      <p:sp>
        <p:nvSpPr>
          <p:cNvPr id="20" name="矩形 19"/>
          <p:cNvSpPr/>
          <p:nvPr>
            <p:custDataLst>
              <p:tags r:id="rId8"/>
            </p:custDataLst>
          </p:nvPr>
        </p:nvSpPr>
        <p:spPr>
          <a:xfrm>
            <a:off x="11880215" y="5082540"/>
            <a:ext cx="11148695" cy="388747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21" name="文本框 570"/>
          <p:cNvSpPr txBox="1"/>
          <p:nvPr>
            <p:custDataLst>
              <p:tags r:id="rId9"/>
            </p:custDataLst>
          </p:nvPr>
        </p:nvSpPr>
        <p:spPr>
          <a:xfrm>
            <a:off x="13264515" y="5330190"/>
            <a:ext cx="3383280" cy="700405"/>
          </a:xfrm>
          <a:prstGeom prst="rect">
            <a:avLst/>
          </a:prstGeom>
          <a:noFill/>
        </p:spPr>
        <p:txBody>
          <a:bodyPr wrap="none" rtlCol="0">
            <a:spAutoFit/>
          </a:bodyPr>
          <a:p>
            <a:pPr algn="l">
              <a:lnSpc>
                <a:spcPct val="110000"/>
              </a:lnSpc>
            </a:pPr>
            <a:r>
              <a:rPr kumimoji="1" lang="en-US" altLang="zh-CN" sz="3600">
                <a:ln w="12700">
                  <a:noFill/>
                </a:ln>
                <a:solidFill>
                  <a:schemeClr val="tx1">
                    <a:alpha val="100000"/>
                  </a:schemeClr>
                </a:solidFill>
                <a:latin typeface="Source Han Sans CN Bold"/>
                <a:ea typeface="Source Han Sans CN Bold"/>
                <a:cs typeface="Source Han Sans CN Bold"/>
                <a:sym typeface="+mn-ea"/>
              </a:rPr>
              <a:t>数据架构与集成</a:t>
            </a:r>
            <a:endParaRPr kumimoji="1" lang="en-US" altLang="zh-CN" sz="3600" b="1" dirty="0">
              <a:ln w="12700">
                <a:noFill/>
              </a:ln>
              <a:solidFill>
                <a:schemeClr val="tx1">
                  <a:alpha val="100000"/>
                </a:schemeClr>
              </a:solidFill>
              <a:latin typeface="Source Han Sans CN Bold"/>
              <a:ea typeface="Source Han Sans CN Bold"/>
              <a:cs typeface="Source Han Sans CN Bold"/>
              <a:sym typeface="+mn-ea"/>
            </a:endParaRPr>
          </a:p>
        </p:txBody>
      </p:sp>
      <p:grpSp>
        <p:nvGrpSpPr>
          <p:cNvPr id="22" name="组合 21"/>
          <p:cNvGrpSpPr/>
          <p:nvPr/>
        </p:nvGrpSpPr>
        <p:grpSpPr>
          <a:xfrm>
            <a:off x="12140592" y="5547589"/>
            <a:ext cx="914400" cy="914775"/>
            <a:chOff x="14615900" y="1661132"/>
            <a:chExt cx="914400" cy="914775"/>
          </a:xfrm>
        </p:grpSpPr>
        <p:sp>
          <p:nvSpPr>
            <p:cNvPr id="23" name="矩形: 圆角 26"/>
            <p:cNvSpPr/>
            <p:nvPr>
              <p:custDataLst>
                <p:tags r:id="rId10"/>
              </p:custDataLst>
            </p:nvPr>
          </p:nvSpPr>
          <p:spPr>
            <a:xfrm>
              <a:off x="14615900" y="1661132"/>
              <a:ext cx="914400" cy="914400"/>
            </a:xfrm>
            <a:prstGeom prst="roundRect">
              <a:avLst/>
            </a:prstGeom>
            <a:solidFill>
              <a:srgbClr val="1C9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48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24" name="文本框 571"/>
            <p:cNvSpPr txBox="1"/>
            <p:nvPr>
              <p:custDataLst>
                <p:tags r:id="rId11"/>
              </p:custDataLst>
            </p:nvPr>
          </p:nvSpPr>
          <p:spPr>
            <a:xfrm>
              <a:off x="14800429" y="1745962"/>
              <a:ext cx="563245" cy="829945"/>
            </a:xfrm>
            <a:prstGeom prst="rect">
              <a:avLst/>
            </a:prstGeom>
            <a:noFill/>
          </p:spPr>
          <p:txBody>
            <a:bodyPr wrap="none" rtlCol="0">
              <a:spAutoFit/>
            </a:bodyPr>
            <a:p>
              <a:r>
                <a:rPr lang="en-US" altLang="zh-CN" sz="4800" dirty="0">
                  <a:solidFill>
                    <a:schemeClr val="bg1"/>
                  </a:solidFill>
                  <a:latin typeface="微软雅黑" panose="020B0503020204020204" charset="-122"/>
                  <a:ea typeface="微软雅黑" panose="020B0503020204020204" charset="-122"/>
                  <a:sym typeface="微软雅黑" panose="020B0503020204020204" charset="-122"/>
                </a:rPr>
                <a:t>2</a:t>
              </a:r>
              <a:endParaRPr lang="en-US" altLang="zh-CN" sz="48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25" name="标题 1"/>
          <p:cNvSpPr txBox="1"/>
          <p:nvPr>
            <p:custDataLst>
              <p:tags r:id="rId12"/>
            </p:custDataLst>
          </p:nvPr>
        </p:nvSpPr>
        <p:spPr>
          <a:xfrm>
            <a:off x="13428345" y="5953125"/>
            <a:ext cx="9639300" cy="1852295"/>
          </a:xfrm>
          <a:prstGeom prst="rect">
            <a:avLst/>
          </a:prstGeom>
          <a:noFill/>
          <a:ln cap="sq">
            <a:noFill/>
          </a:ln>
        </p:spPr>
        <p:txBody>
          <a:bodyPr vert="horz" wrap="square" lIns="0" tIns="0" rIns="0" bIns="0" rtlCol="0" anchor="t"/>
          <a:p>
            <a:pPr algn="l">
              <a:lnSpc>
                <a:spcPct val="150000"/>
              </a:lnSpc>
            </a:pPr>
            <a:r>
              <a:rPr kumimoji="1" lang="en-US" altLang="zh-CN" sz="3200">
                <a:ln w="12700">
                  <a:noFill/>
                </a:ln>
                <a:solidFill>
                  <a:srgbClr val="262626">
                    <a:alpha val="100000"/>
                  </a:srgbClr>
                </a:solidFill>
                <a:latin typeface="Source Han Sans"/>
                <a:ea typeface="Source Han Sans"/>
                <a:cs typeface="Source Han Sans"/>
                <a:sym typeface="+mn-ea"/>
              </a:rPr>
              <a:t>数据平台层：</a:t>
            </a:r>
            <a:r>
              <a:rPr kumimoji="1" lang="en-US" altLang="zh-CN" sz="3200" b="1">
                <a:ln w="12700">
                  <a:noFill/>
                </a:ln>
                <a:solidFill>
                  <a:srgbClr val="262626">
                    <a:alpha val="100000"/>
                  </a:srgbClr>
                </a:solidFill>
                <a:latin typeface="Source Han Sans"/>
                <a:ea typeface="Source Han Sans"/>
                <a:cs typeface="Source Han Sans"/>
                <a:sym typeface="+mn-ea"/>
              </a:rPr>
              <a:t>DolphinScheduler + Streampark</a:t>
            </a:r>
            <a:r>
              <a:rPr kumimoji="1" lang="en-US" altLang="zh-CN" sz="3200">
                <a:ln w="12700">
                  <a:noFill/>
                </a:ln>
                <a:solidFill>
                  <a:srgbClr val="262626">
                    <a:alpha val="100000"/>
                  </a:srgbClr>
                </a:solidFill>
                <a:latin typeface="Source Han Sans"/>
                <a:ea typeface="Source Han Sans"/>
                <a:cs typeface="Source Han Sans"/>
                <a:sym typeface="+mn-ea"/>
              </a:rPr>
              <a:t>，实现离线调度与实时Flink任务处理。
数据服务层：自研元数据中心、数据门户等组件，提供数据管理与服务。</a:t>
            </a:r>
            <a:endParaRPr kumimoji="1" lang="en-US" altLang="zh-CN" sz="3200">
              <a:ln w="12700">
                <a:noFill/>
              </a:ln>
              <a:solidFill>
                <a:srgbClr val="262626">
                  <a:alpha val="100000"/>
                </a:srgbClr>
              </a:solidFill>
              <a:latin typeface="Source Han Sans"/>
              <a:ea typeface="Source Han Sans"/>
              <a:cs typeface="Source Han Sans"/>
            </a:endParaRPr>
          </a:p>
          <a:p>
            <a:pPr algn="l">
              <a:lnSpc>
                <a:spcPct val="150000"/>
              </a:lnSpc>
            </a:pPr>
            <a:endParaRPr kumimoji="1" lang="en-US" altLang="zh-CN" sz="3200">
              <a:ln w="12700">
                <a:noFill/>
              </a:ln>
              <a:solidFill>
                <a:srgbClr val="262626">
                  <a:alpha val="100000"/>
                </a:srgbClr>
              </a:solidFill>
              <a:latin typeface="Source Han Sans"/>
              <a:ea typeface="Source Han Sans"/>
              <a:cs typeface="Source Han Sans"/>
            </a:endParaRPr>
          </a:p>
        </p:txBody>
      </p:sp>
      <p:sp>
        <p:nvSpPr>
          <p:cNvPr id="26" name="矩形 25"/>
          <p:cNvSpPr/>
          <p:nvPr>
            <p:custDataLst>
              <p:tags r:id="rId13"/>
            </p:custDataLst>
          </p:nvPr>
        </p:nvSpPr>
        <p:spPr>
          <a:xfrm>
            <a:off x="11880215" y="9210675"/>
            <a:ext cx="11187430" cy="3423920"/>
          </a:xfrm>
          <a:prstGeom prst="rect">
            <a:avLst/>
          </a:prstGeom>
          <a:solidFill>
            <a:schemeClr val="tx2">
              <a:lumMod val="20000"/>
              <a:lumOff val="80000"/>
            </a:schemeClr>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Medium" panose="02000503000000020004"/>
              <a:sym typeface="Helvetica Neue Medium" panose="02000503000000020004"/>
            </a:endParaRPr>
          </a:p>
        </p:txBody>
      </p:sp>
      <p:sp>
        <p:nvSpPr>
          <p:cNvPr id="27" name="文本框 570"/>
          <p:cNvSpPr txBox="1"/>
          <p:nvPr>
            <p:custDataLst>
              <p:tags r:id="rId14"/>
            </p:custDataLst>
          </p:nvPr>
        </p:nvSpPr>
        <p:spPr>
          <a:xfrm>
            <a:off x="13264515" y="9458325"/>
            <a:ext cx="3383280" cy="700405"/>
          </a:xfrm>
          <a:prstGeom prst="rect">
            <a:avLst/>
          </a:prstGeom>
          <a:noFill/>
        </p:spPr>
        <p:txBody>
          <a:bodyPr wrap="none" rtlCol="0">
            <a:spAutoFit/>
          </a:bodyPr>
          <a:p>
            <a:pPr algn="l">
              <a:lnSpc>
                <a:spcPct val="110000"/>
              </a:lnSpc>
            </a:pPr>
            <a:r>
              <a:rPr kumimoji="1" lang="en-US" altLang="zh-CN" sz="3600">
                <a:ln w="12700">
                  <a:noFill/>
                </a:ln>
                <a:solidFill>
                  <a:schemeClr val="tx1">
                    <a:alpha val="100000"/>
                  </a:schemeClr>
                </a:solidFill>
                <a:latin typeface="Source Han Sans CN Bold"/>
                <a:ea typeface="Source Han Sans CN Bold"/>
                <a:cs typeface="Source Han Sans CN Bold"/>
                <a:sym typeface="+mn-ea"/>
              </a:rPr>
              <a:t>平台价值与效益</a:t>
            </a:r>
            <a:endParaRPr kumimoji="1" lang="en-US" altLang="zh-CN" sz="3600" b="1" dirty="0">
              <a:ln w="12700">
                <a:noFill/>
              </a:ln>
              <a:solidFill>
                <a:schemeClr val="tx1">
                  <a:alpha val="100000"/>
                </a:schemeClr>
              </a:solidFill>
              <a:latin typeface="Source Han Sans CN Bold"/>
              <a:ea typeface="Source Han Sans CN Bold"/>
              <a:cs typeface="Source Han Sans CN Bold"/>
              <a:sym typeface="+mn-ea"/>
            </a:endParaRPr>
          </a:p>
        </p:txBody>
      </p:sp>
      <p:grpSp>
        <p:nvGrpSpPr>
          <p:cNvPr id="28" name="组合 27"/>
          <p:cNvGrpSpPr/>
          <p:nvPr/>
        </p:nvGrpSpPr>
        <p:grpSpPr>
          <a:xfrm>
            <a:off x="12140592" y="9675724"/>
            <a:ext cx="914400" cy="914775"/>
            <a:chOff x="14615900" y="1661132"/>
            <a:chExt cx="914400" cy="914775"/>
          </a:xfrm>
        </p:grpSpPr>
        <p:sp>
          <p:nvSpPr>
            <p:cNvPr id="29" name="矩形: 圆角 26"/>
            <p:cNvSpPr/>
            <p:nvPr>
              <p:custDataLst>
                <p:tags r:id="rId15"/>
              </p:custDataLst>
            </p:nvPr>
          </p:nvSpPr>
          <p:spPr>
            <a:xfrm>
              <a:off x="14615900" y="1661132"/>
              <a:ext cx="914400" cy="914400"/>
            </a:xfrm>
            <a:prstGeom prst="roundRect">
              <a:avLst/>
            </a:prstGeom>
            <a:solidFill>
              <a:srgbClr val="1C9E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sz="480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0" name="文本框 571"/>
            <p:cNvSpPr txBox="1"/>
            <p:nvPr>
              <p:custDataLst>
                <p:tags r:id="rId16"/>
              </p:custDataLst>
            </p:nvPr>
          </p:nvSpPr>
          <p:spPr>
            <a:xfrm>
              <a:off x="14800429" y="1745962"/>
              <a:ext cx="563245" cy="829945"/>
            </a:xfrm>
            <a:prstGeom prst="rect">
              <a:avLst/>
            </a:prstGeom>
            <a:noFill/>
          </p:spPr>
          <p:txBody>
            <a:bodyPr wrap="none" rtlCol="0">
              <a:spAutoFit/>
            </a:bodyPr>
            <a:p>
              <a:r>
                <a:rPr lang="en-US" altLang="zh-CN" sz="4800" dirty="0">
                  <a:solidFill>
                    <a:schemeClr val="bg1"/>
                  </a:solidFill>
                  <a:latin typeface="微软雅黑" panose="020B0503020204020204" charset="-122"/>
                  <a:ea typeface="微软雅黑" panose="020B0503020204020204" charset="-122"/>
                  <a:sym typeface="微软雅黑" panose="020B0503020204020204" charset="-122"/>
                </a:rPr>
                <a:t>3</a:t>
              </a:r>
              <a:endParaRPr lang="en-US" altLang="zh-CN" sz="48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31" name="标题 1"/>
          <p:cNvSpPr txBox="1"/>
          <p:nvPr>
            <p:custDataLst>
              <p:tags r:id="rId17"/>
            </p:custDataLst>
          </p:nvPr>
        </p:nvSpPr>
        <p:spPr>
          <a:xfrm>
            <a:off x="13428345" y="10081260"/>
            <a:ext cx="9266555" cy="1852295"/>
          </a:xfrm>
          <a:prstGeom prst="rect">
            <a:avLst/>
          </a:prstGeom>
          <a:noFill/>
          <a:ln cap="sq">
            <a:noFill/>
          </a:ln>
        </p:spPr>
        <p:txBody>
          <a:bodyPr vert="horz" wrap="square" lIns="0" tIns="0" rIns="0" bIns="0" rtlCol="0" anchor="t"/>
          <a:p>
            <a:pPr algn="l">
              <a:lnSpc>
                <a:spcPct val="150000"/>
              </a:lnSpc>
            </a:pPr>
            <a:r>
              <a:rPr kumimoji="1" lang="en-US" altLang="zh-CN" sz="3200">
                <a:ln w="12700">
                  <a:noFill/>
                </a:ln>
                <a:solidFill>
                  <a:srgbClr val="262626">
                    <a:alpha val="100000"/>
                  </a:srgbClr>
                </a:solidFill>
                <a:latin typeface="Source Han Sans"/>
                <a:ea typeface="Source Han Sans"/>
                <a:cs typeface="Source Han Sans"/>
                <a:sym typeface="+mn-ea"/>
              </a:rPr>
              <a:t>提升数据开发效率，降低运维成本，保障业务数据稳定产出。
支持业务快速迭代与创新，推动邮箱业务持续发展。</a:t>
            </a:r>
            <a:endParaRPr kumimoji="1" lang="en-US" altLang="zh-CN" sz="3200">
              <a:ln w="12700">
                <a:noFill/>
              </a:ln>
              <a:solidFill>
                <a:srgbClr val="262626">
                  <a:alpha val="100000"/>
                </a:srgbClr>
              </a:solidFill>
              <a:latin typeface="Source Han Sans"/>
              <a:ea typeface="Source Han Sans"/>
              <a:cs typeface="Source Han Sans"/>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4228</Words>
  <Application>WPS 文字</Application>
  <PresentationFormat>自定义</PresentationFormat>
  <Paragraphs>538</Paragraphs>
  <Slides>31</Slides>
  <Notes>0</Notes>
  <HiddenSlides>0</HiddenSlides>
  <MMClips>0</MMClips>
  <ScaleCrop>false</ScaleCrop>
  <HeadingPairs>
    <vt:vector size="6" baseType="variant">
      <vt:variant>
        <vt:lpstr>已用的字体</vt:lpstr>
      </vt:variant>
      <vt:variant>
        <vt:i4>46</vt:i4>
      </vt:variant>
      <vt:variant>
        <vt:lpstr>主题</vt:lpstr>
      </vt:variant>
      <vt:variant>
        <vt:i4>1</vt:i4>
      </vt:variant>
      <vt:variant>
        <vt:lpstr>幻灯片标题</vt:lpstr>
      </vt:variant>
      <vt:variant>
        <vt:i4>31</vt:i4>
      </vt:variant>
    </vt:vector>
  </HeadingPairs>
  <TitlesOfParts>
    <vt:vector size="78" baseType="lpstr">
      <vt:lpstr>Arial</vt:lpstr>
      <vt:lpstr>宋体</vt:lpstr>
      <vt:lpstr>Wingdings</vt:lpstr>
      <vt:lpstr>龙书势如破竹简</vt:lpstr>
      <vt:lpstr>微软雅黑</vt:lpstr>
      <vt:lpstr>汉仪旗黑</vt:lpstr>
      <vt:lpstr>YouSheBiaoTiHei</vt:lpstr>
      <vt:lpstr>OPPOSans-M</vt:lpstr>
      <vt:lpstr>宋体</vt:lpstr>
      <vt:lpstr>汉仪书宋二KW</vt:lpstr>
      <vt:lpstr>Arial Unicode MS</vt:lpstr>
      <vt:lpstr>Calibri</vt:lpstr>
      <vt:lpstr>微软雅黑</vt:lpstr>
      <vt:lpstr>Source Han Sans CN Bold</vt:lpstr>
      <vt:lpstr>Thonburi</vt:lpstr>
      <vt:lpstr>OPPOSans H</vt:lpstr>
      <vt:lpstr>苹方-简</vt:lpstr>
      <vt:lpstr>Source Han Sans</vt:lpstr>
      <vt:lpstr>OPPOSans B</vt:lpstr>
      <vt:lpstr>OPPOSans L</vt:lpstr>
      <vt:lpstr>PingFang SC Semibold</vt:lpstr>
      <vt:lpstr>Source Han Sans</vt:lpstr>
      <vt:lpstr>Helvetica Neue</vt:lpstr>
      <vt:lpstr>Source Han Sans CN Regular</vt:lpstr>
      <vt:lpstr>等线</vt:lpstr>
      <vt:lpstr>汉仪中等线KW</vt:lpstr>
      <vt:lpstr>Helvetica Neue Medium</vt:lpstr>
      <vt:lpstr>Segoe UI Semilight</vt:lpstr>
      <vt:lpstr>Source Han Sans CN Medium</vt:lpstr>
      <vt:lpstr>Helvetica</vt:lpstr>
      <vt:lpstr>Open Sans</vt:lpstr>
      <vt:lpstr>Source Han Sansan Sans</vt:lpstr>
      <vt:lpstr>Montserrat Regular</vt:lpstr>
      <vt:lpstr>Source Han Sans CN Normal</vt:lpstr>
      <vt:lpstr>冬青黑体简体中文</vt:lpstr>
      <vt:lpstr>Lao UI</vt:lpstr>
      <vt:lpstr>Arial</vt:lpstr>
      <vt:lpstr>Calibri</vt:lpstr>
      <vt:lpstr>Open Sans</vt:lpstr>
      <vt:lpstr>微软雅黑</vt:lpstr>
      <vt:lpstr>Century Gothic</vt:lpstr>
      <vt:lpstr>Wingdings</vt:lpstr>
      <vt:lpstr>Arial Bold</vt:lpstr>
      <vt:lpstr>Montserrat Bold</vt:lpstr>
      <vt:lpstr>Lato Light</vt:lpstr>
      <vt:lpstr>Apple Color Emoji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Clown</cp:lastModifiedBy>
  <cp:revision>1114</cp:revision>
  <dcterms:created xsi:type="dcterms:W3CDTF">2025-03-25T03:51:25Z</dcterms:created>
  <dcterms:modified xsi:type="dcterms:W3CDTF">2025-03-25T03:51:25Z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ICV">
    <vt:lpwstr>5776F34ABB96146FC879E167DD9C55F0_43</vt:lpwstr>
  </property>
</Properties>
</file>