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8" r:id="rId5"/>
    <p:sldId id="264" r:id="rId6"/>
    <p:sldId id="276" r:id="rId7"/>
    <p:sldId id="277" r:id="rId8"/>
    <p:sldId id="263" r:id="rId9"/>
  </p:sldIdLst>
  <p:sldSz cx="12192000" cy="6858000"/>
  <p:notesSz cx="7103745" cy="10234295"/>
  <p:embeddedFontLst>
    <p:embeddedFont>
      <p:font typeface="OPPOSans R" panose="00020600040101010101" charset="-122"/>
      <p:regular r:id="rId14"/>
    </p:embeddedFont>
    <p:embeddedFont>
      <p:font typeface="微软雅黑" panose="020B0503020204020204" pitchFamily="34" charset="-122"/>
      <p:regular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680"/>
    <a:srgbClr val="00B0F0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8" autoAdjust="0"/>
    <p:restoredTop sz="86406"/>
  </p:normalViewPr>
  <p:slideViewPr>
    <p:cSldViewPr snapToGrid="0" showGuides="1">
      <p:cViewPr varScale="1">
        <p:scale>
          <a:sx n="108" d="100"/>
          <a:sy n="108" d="100"/>
        </p:scale>
        <p:origin x="53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7.xml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87263"/>
              <a:gd name="connsiteY0" fmla="*/ 0 h 6858000"/>
              <a:gd name="connsiteX1" fmla="*/ 12187263 w 12187263"/>
              <a:gd name="connsiteY1" fmla="*/ 0 h 6858000"/>
              <a:gd name="connsiteX2" fmla="*/ 12187263 w 12187263"/>
              <a:gd name="connsiteY2" fmla="*/ 6858000 h 6858000"/>
              <a:gd name="connsiteX3" fmla="*/ 0 w 121872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263" h="6858000">
                <a:moveTo>
                  <a:pt x="0" y="0"/>
                </a:moveTo>
                <a:lnTo>
                  <a:pt x="12187263" y="0"/>
                </a:lnTo>
                <a:lnTo>
                  <a:pt x="121872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2137" y="414488"/>
            <a:ext cx="4333668" cy="4288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2137" y="6222051"/>
            <a:ext cx="3256970" cy="2468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07125" y="910005"/>
            <a:ext cx="1258171" cy="8303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43931" y="1570892"/>
            <a:ext cx="6001181" cy="5407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2368" y="-1"/>
            <a:ext cx="12189632" cy="6859333"/>
          </a:xfrm>
          <a:custGeom>
            <a:avLst/>
            <a:gdLst>
              <a:gd name="connsiteX0" fmla="*/ 0 w 12187263"/>
              <a:gd name="connsiteY0" fmla="*/ 0 h 6858000"/>
              <a:gd name="connsiteX1" fmla="*/ 12187263 w 12187263"/>
              <a:gd name="connsiteY1" fmla="*/ 0 h 6858000"/>
              <a:gd name="connsiteX2" fmla="*/ 12187263 w 12187263"/>
              <a:gd name="connsiteY2" fmla="*/ 6858000 h 6858000"/>
              <a:gd name="connsiteX3" fmla="*/ 0 w 121872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263" h="6858000">
                <a:moveTo>
                  <a:pt x="0" y="0"/>
                </a:moveTo>
                <a:lnTo>
                  <a:pt x="12187263" y="0"/>
                </a:lnTo>
                <a:lnTo>
                  <a:pt x="121872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椭圆 9"/>
          <p:cNvSpPr/>
          <p:nvPr userDrawn="1"/>
        </p:nvSpPr>
        <p:spPr>
          <a:xfrm>
            <a:off x="-4133671" y="-1173332"/>
            <a:ext cx="9205993" cy="9205993"/>
          </a:xfrm>
          <a:prstGeom prst="ellipse">
            <a:avLst/>
          </a:prstGeom>
          <a:noFill/>
          <a:ln w="9525">
            <a:solidFill>
              <a:srgbClr val="286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任意多边形: 形状 9"/>
          <p:cNvSpPr/>
          <p:nvPr userDrawn="1"/>
        </p:nvSpPr>
        <p:spPr>
          <a:xfrm>
            <a:off x="4556161" y="2488456"/>
            <a:ext cx="963742" cy="963742"/>
          </a:xfrm>
          <a:custGeom>
            <a:avLst/>
            <a:gdLst>
              <a:gd name="connsiteX0" fmla="*/ 276330 w 276329"/>
              <a:gd name="connsiteY0" fmla="*/ 138165 h 276329"/>
              <a:gd name="connsiteX1" fmla="*/ 138165 w 276329"/>
              <a:gd name="connsiteY1" fmla="*/ 276330 h 276329"/>
              <a:gd name="connsiteX2" fmla="*/ 0 w 276329"/>
              <a:gd name="connsiteY2" fmla="*/ 138165 h 276329"/>
              <a:gd name="connsiteX3" fmla="*/ 138165 w 276329"/>
              <a:gd name="connsiteY3" fmla="*/ 0 h 276329"/>
              <a:gd name="connsiteX4" fmla="*/ 276330 w 276329"/>
              <a:gd name="connsiteY4" fmla="*/ 138165 h 27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329" h="276329">
                <a:moveTo>
                  <a:pt x="276330" y="138165"/>
                </a:moveTo>
                <a:cubicBezTo>
                  <a:pt x="276330" y="214471"/>
                  <a:pt x="214471" y="276330"/>
                  <a:pt x="138165" y="276330"/>
                </a:cubicBezTo>
                <a:cubicBezTo>
                  <a:pt x="61859" y="276330"/>
                  <a:pt x="0" y="214471"/>
                  <a:pt x="0" y="138165"/>
                </a:cubicBezTo>
                <a:cubicBezTo>
                  <a:pt x="0" y="61859"/>
                  <a:pt x="61859" y="0"/>
                  <a:pt x="138165" y="0"/>
                </a:cubicBezTo>
                <a:cubicBezTo>
                  <a:pt x="214471" y="0"/>
                  <a:pt x="276330" y="61859"/>
                  <a:pt x="276330" y="138165"/>
                </a:cubicBezTo>
                <a:close/>
              </a:path>
            </a:pathLst>
          </a:custGeom>
          <a:solidFill>
            <a:srgbClr val="286AF9"/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dirty="0">
              <a:cs typeface="OPPOSans R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7125" y="5506562"/>
            <a:ext cx="1258171" cy="8303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2498043" y="1010269"/>
            <a:ext cx="1960058" cy="1960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1370149" y="5179381"/>
            <a:ext cx="1417444" cy="14174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664839" y="440912"/>
            <a:ext cx="909588" cy="911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890" y="1792928"/>
            <a:ext cx="3481690" cy="29821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2616560" y="5037328"/>
            <a:ext cx="655263" cy="6552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2368" y="-1"/>
            <a:ext cx="12189632" cy="6859333"/>
          </a:xfrm>
          <a:custGeom>
            <a:avLst/>
            <a:gdLst>
              <a:gd name="connsiteX0" fmla="*/ 0 w 12187263"/>
              <a:gd name="connsiteY0" fmla="*/ 0 h 6858000"/>
              <a:gd name="connsiteX1" fmla="*/ 12187263 w 12187263"/>
              <a:gd name="connsiteY1" fmla="*/ 0 h 6858000"/>
              <a:gd name="connsiteX2" fmla="*/ 12187263 w 12187263"/>
              <a:gd name="connsiteY2" fmla="*/ 6858000 h 6858000"/>
              <a:gd name="connsiteX3" fmla="*/ 0 w 121872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263" h="6858000">
                <a:moveTo>
                  <a:pt x="0" y="0"/>
                </a:moveTo>
                <a:lnTo>
                  <a:pt x="12187263" y="0"/>
                </a:lnTo>
                <a:lnTo>
                  <a:pt x="12187263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51000"/>
          </a:blip>
          <a:stretch>
            <a:fillRect/>
          </a:stretch>
        </p:blipFill>
        <p:spPr>
          <a:xfrm flipH="1">
            <a:off x="2368" y="-1"/>
            <a:ext cx="12189632" cy="6859333"/>
          </a:xfrm>
          <a:custGeom>
            <a:avLst/>
            <a:gdLst>
              <a:gd name="connsiteX0" fmla="*/ 0 w 12187263"/>
              <a:gd name="connsiteY0" fmla="*/ 0 h 6858000"/>
              <a:gd name="connsiteX1" fmla="*/ 12187263 w 12187263"/>
              <a:gd name="connsiteY1" fmla="*/ 0 h 6858000"/>
              <a:gd name="connsiteX2" fmla="*/ 12187263 w 12187263"/>
              <a:gd name="connsiteY2" fmla="*/ 6858000 h 6858000"/>
              <a:gd name="connsiteX3" fmla="*/ 0 w 121872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263" h="6858000">
                <a:moveTo>
                  <a:pt x="0" y="0"/>
                </a:moveTo>
                <a:lnTo>
                  <a:pt x="12187263" y="0"/>
                </a:lnTo>
                <a:lnTo>
                  <a:pt x="12187263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24056" y="1576726"/>
            <a:ext cx="79463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  DolphinScheduler</a:t>
            </a:r>
            <a:r>
              <a:rPr kumimoji="1" lang="zh-CN" altLang="en-US" sz="40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社区</a:t>
            </a:r>
            <a:endParaRPr kumimoji="1" lang="en-US" altLang="zh-CN" sz="4000" b="1" dirty="0">
              <a:solidFill>
                <a:srgbClr val="286A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</a:t>
            </a:r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k8s任务链接优化</a:t>
            </a:r>
            <a:endParaRPr kumimoji="1"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54904" y="3498823"/>
            <a:ext cx="270573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王兴杰｜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 </a:t>
            </a:r>
            <a:endParaRPr lang="en-US" altLang="zh-CN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DolphinScheduler</a:t>
            </a:r>
            <a:endParaRPr lang="en-US" altLang="zh-CN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Committer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48643" y="584963"/>
            <a:ext cx="1598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POSans R" panose="00020600040101010101" charset="-122"/>
              </a:rPr>
              <a:t>目 录</a:t>
            </a:r>
            <a:endParaRPr kumimoji="1" lang="zh-CN" altLang="en-US" sz="4800" b="1" dirty="0">
              <a:solidFill>
                <a:srgbClr val="286AF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POSans R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50584" y="1781588"/>
            <a:ext cx="56031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现有功能</a:t>
            </a:r>
            <a:endParaRPr kumimoji="1" lang="zh-CN" altLang="en-US" sz="2400" b="1" dirty="0">
              <a:solidFill>
                <a:srgbClr val="286AF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POSans R" panose="00020600040101010101" charset="-122"/>
            </a:endParaRPr>
          </a:p>
        </p:txBody>
      </p:sp>
      <p:sp>
        <p:nvSpPr>
          <p:cNvPr id="4" name="任意多边形: 形状 9"/>
          <p:cNvSpPr/>
          <p:nvPr/>
        </p:nvSpPr>
        <p:spPr>
          <a:xfrm>
            <a:off x="5381312" y="1978981"/>
            <a:ext cx="138026" cy="138026"/>
          </a:xfrm>
          <a:custGeom>
            <a:avLst/>
            <a:gdLst>
              <a:gd name="connsiteX0" fmla="*/ 276330 w 276329"/>
              <a:gd name="connsiteY0" fmla="*/ 138165 h 276329"/>
              <a:gd name="connsiteX1" fmla="*/ 138165 w 276329"/>
              <a:gd name="connsiteY1" fmla="*/ 276330 h 276329"/>
              <a:gd name="connsiteX2" fmla="*/ 0 w 276329"/>
              <a:gd name="connsiteY2" fmla="*/ 138165 h 276329"/>
              <a:gd name="connsiteX3" fmla="*/ 138165 w 276329"/>
              <a:gd name="connsiteY3" fmla="*/ 0 h 276329"/>
              <a:gd name="connsiteX4" fmla="*/ 276330 w 276329"/>
              <a:gd name="connsiteY4" fmla="*/ 138165 h 27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329" h="276329">
                <a:moveTo>
                  <a:pt x="276330" y="138165"/>
                </a:moveTo>
                <a:cubicBezTo>
                  <a:pt x="276330" y="214471"/>
                  <a:pt x="214471" y="276330"/>
                  <a:pt x="138165" y="276330"/>
                </a:cubicBezTo>
                <a:cubicBezTo>
                  <a:pt x="61859" y="276330"/>
                  <a:pt x="0" y="214471"/>
                  <a:pt x="0" y="138165"/>
                </a:cubicBezTo>
                <a:cubicBezTo>
                  <a:pt x="0" y="61859"/>
                  <a:pt x="61859" y="0"/>
                  <a:pt x="138165" y="0"/>
                </a:cubicBezTo>
                <a:cubicBezTo>
                  <a:pt x="214471" y="0"/>
                  <a:pt x="276330" y="61859"/>
                  <a:pt x="276330" y="138165"/>
                </a:cubicBezTo>
                <a:close/>
              </a:path>
            </a:pathLst>
          </a:custGeom>
          <a:solidFill>
            <a:srgbClr val="286AF9"/>
          </a:solidFill>
          <a:ln w="12682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18404" y="3042387"/>
            <a:ext cx="56031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kumimoji="1" lang="zh-CN" altLang="en-US" sz="24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优化方向</a:t>
            </a:r>
            <a:endParaRPr kumimoji="1" lang="zh-CN" altLang="en-US" sz="2400" b="1" dirty="0">
              <a:solidFill>
                <a:srgbClr val="286AF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POSans R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9044" y="4283718"/>
            <a:ext cx="56031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POSans R" panose="00020600040101010101" charset="-122"/>
              </a:rPr>
              <a:t>项目难点</a:t>
            </a:r>
            <a:endParaRPr kumimoji="1" lang="zh-CN" altLang="en-US" sz="2400" b="1" dirty="0">
              <a:solidFill>
                <a:srgbClr val="286AF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POSans R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73881" y="-11994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9"/>
          <p:cNvSpPr/>
          <p:nvPr/>
        </p:nvSpPr>
        <p:spPr>
          <a:xfrm>
            <a:off x="5633477" y="3203535"/>
            <a:ext cx="138026" cy="138026"/>
          </a:xfrm>
          <a:custGeom>
            <a:avLst/>
            <a:gdLst>
              <a:gd name="connsiteX0" fmla="*/ 276330 w 276329"/>
              <a:gd name="connsiteY0" fmla="*/ 138165 h 276329"/>
              <a:gd name="connsiteX1" fmla="*/ 138165 w 276329"/>
              <a:gd name="connsiteY1" fmla="*/ 276330 h 276329"/>
              <a:gd name="connsiteX2" fmla="*/ 0 w 276329"/>
              <a:gd name="connsiteY2" fmla="*/ 138165 h 276329"/>
              <a:gd name="connsiteX3" fmla="*/ 138165 w 276329"/>
              <a:gd name="connsiteY3" fmla="*/ 0 h 276329"/>
              <a:gd name="connsiteX4" fmla="*/ 276330 w 276329"/>
              <a:gd name="connsiteY4" fmla="*/ 138165 h 27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329" h="276329">
                <a:moveTo>
                  <a:pt x="276330" y="138165"/>
                </a:moveTo>
                <a:cubicBezTo>
                  <a:pt x="276330" y="214471"/>
                  <a:pt x="214471" y="276330"/>
                  <a:pt x="138165" y="276330"/>
                </a:cubicBezTo>
                <a:cubicBezTo>
                  <a:pt x="61859" y="276330"/>
                  <a:pt x="0" y="214471"/>
                  <a:pt x="0" y="138165"/>
                </a:cubicBezTo>
                <a:cubicBezTo>
                  <a:pt x="0" y="61859"/>
                  <a:pt x="61859" y="0"/>
                  <a:pt x="138165" y="0"/>
                </a:cubicBezTo>
                <a:cubicBezTo>
                  <a:pt x="214471" y="0"/>
                  <a:pt x="276330" y="61859"/>
                  <a:pt x="276330" y="138165"/>
                </a:cubicBezTo>
                <a:close/>
              </a:path>
            </a:pathLst>
          </a:custGeom>
          <a:solidFill>
            <a:srgbClr val="286AF9"/>
          </a:solidFill>
          <a:ln w="12682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charset="-122"/>
            </a:endParaRPr>
          </a:p>
        </p:txBody>
      </p:sp>
      <p:sp>
        <p:nvSpPr>
          <p:cNvPr id="17" name="任意多边形: 形状 9"/>
          <p:cNvSpPr/>
          <p:nvPr/>
        </p:nvSpPr>
        <p:spPr>
          <a:xfrm>
            <a:off x="5485800" y="4404612"/>
            <a:ext cx="138026" cy="138026"/>
          </a:xfrm>
          <a:custGeom>
            <a:avLst/>
            <a:gdLst>
              <a:gd name="connsiteX0" fmla="*/ 276330 w 276329"/>
              <a:gd name="connsiteY0" fmla="*/ 138165 h 276329"/>
              <a:gd name="connsiteX1" fmla="*/ 138165 w 276329"/>
              <a:gd name="connsiteY1" fmla="*/ 276330 h 276329"/>
              <a:gd name="connsiteX2" fmla="*/ 0 w 276329"/>
              <a:gd name="connsiteY2" fmla="*/ 138165 h 276329"/>
              <a:gd name="connsiteX3" fmla="*/ 138165 w 276329"/>
              <a:gd name="connsiteY3" fmla="*/ 0 h 276329"/>
              <a:gd name="connsiteX4" fmla="*/ 276330 w 276329"/>
              <a:gd name="connsiteY4" fmla="*/ 138165 h 27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329" h="276329">
                <a:moveTo>
                  <a:pt x="276330" y="138165"/>
                </a:moveTo>
                <a:cubicBezTo>
                  <a:pt x="276330" y="214471"/>
                  <a:pt x="214471" y="276330"/>
                  <a:pt x="138165" y="276330"/>
                </a:cubicBezTo>
                <a:cubicBezTo>
                  <a:pt x="61859" y="276330"/>
                  <a:pt x="0" y="214471"/>
                  <a:pt x="0" y="138165"/>
                </a:cubicBezTo>
                <a:cubicBezTo>
                  <a:pt x="0" y="61859"/>
                  <a:pt x="61859" y="0"/>
                  <a:pt x="138165" y="0"/>
                </a:cubicBezTo>
                <a:cubicBezTo>
                  <a:pt x="214471" y="0"/>
                  <a:pt x="276330" y="61859"/>
                  <a:pt x="276330" y="138165"/>
                </a:cubicBezTo>
                <a:close/>
              </a:path>
            </a:pathLst>
          </a:custGeom>
          <a:solidFill>
            <a:srgbClr val="286AF9"/>
          </a:solidFill>
          <a:ln w="12682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>
            <p:custDataLst>
              <p:tags r:id="rId1"/>
            </p:custDataLst>
          </p:nvPr>
        </p:nvSpPr>
        <p:spPr>
          <a:xfrm>
            <a:off x="1064260" y="711200"/>
            <a:ext cx="5084445" cy="6246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k8s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任务运行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）支持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k8s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集群、命名空间选择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）支持镜像配置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命名空间管理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k8s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集群创建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）命名空间页面管理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资源管理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limit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资源限制配置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2250" y="312361"/>
            <a:ext cx="7303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0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现有功能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1"/>
          <p:cNvSpPr txBox="1"/>
          <p:nvPr>
            <p:custDataLst>
              <p:tags r:id="rId2"/>
            </p:custDataLst>
          </p:nvPr>
        </p:nvSpPr>
        <p:spPr>
          <a:xfrm>
            <a:off x="6819900" y="711200"/>
            <a:ext cx="5084445" cy="6246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任务亲和性设置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）亲和性标签配置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实时日志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）控制台日志实时记录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状态管理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watcher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job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停止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>
            <p:custDataLst>
              <p:tags r:id="rId1"/>
            </p:custDataLst>
          </p:nvPr>
        </p:nvSpPr>
        <p:spPr>
          <a:xfrm>
            <a:off x="1078865" y="878205"/>
            <a:ext cx="8981440" cy="588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用户可视化交互</a:t>
            </a:r>
            <a:endParaRPr lang="zh-CN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）对亲和性等功能增加配置</a:t>
            </a:r>
            <a:endParaRPr lang="zh-CN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）增加对镜像的管理</a:t>
            </a:r>
            <a:endParaRPr lang="zh-CN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数据管理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（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）增加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pv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、</a:t>
            </a:r>
            <a:r>
              <a:rPr lang="en-US" altLang="zh-CN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pvc</a:t>
            </a:r>
            <a:r>
              <a:rPr lang="zh-CN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微软雅黑" panose="020B0503020204020204" pitchFamily="34" charset="-122"/>
                <a:cs typeface="+mn-ea"/>
                <a:sym typeface="+mn-ea"/>
              </a:rPr>
              <a:t>绑定</a:t>
            </a:r>
            <a:endParaRPr lang="zh-CN" altLang="en-US" sz="2400" dirty="0" err="1">
              <a:solidFill>
                <a:prstClr val="black">
                  <a:lumMod val="75000"/>
                  <a:lumOff val="25000"/>
                </a:prstClr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链接池优化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维护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K8sUtils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对象引用关系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考虑同一个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k8s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集群更换证书问题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考虑犹豫短暂故障导致链接失败问题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资源监控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运行资源记录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2250" y="312361"/>
            <a:ext cx="7303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0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优化方向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>
            <p:custDataLst>
              <p:tags r:id="rId1"/>
            </p:custDataLst>
          </p:nvPr>
        </p:nvSpPr>
        <p:spPr>
          <a:xfrm>
            <a:off x="992505" y="711200"/>
            <a:ext cx="1074166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代码的理解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任务虽然是单一的任务类型，但优化课题涉及到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的整体流程，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代码量较为庞大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保持代码的可扩展性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任务与集群进行交互，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io.fabric8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客户端与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链接，不同的功能可能有多种实现，需要考虑底层逻辑的差异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）随著云环境的不断应用，企业会有更多考虑，需要考虑极端应用环境，做好补偿机制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本地环境的搭建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集群强依赖，在开发和测试阶段，需要有本地可以访问的集群环境，如果没有需要自行搭建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2250" y="312361"/>
            <a:ext cx="7303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000" b="1" dirty="0">
                <a:solidFill>
                  <a:srgbClr val="286A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POSans R" panose="00020600040101010101" charset="-122"/>
              </a:rPr>
              <a:t>项目难点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93233" y="2875002"/>
            <a:ext cx="3860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1C16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dirty="0">
              <a:solidFill>
                <a:srgbClr val="1C16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COMMONDATA" val="eyJoZGlkIjoiOTNkNjRlMjMzZDE0MWQxYWE5MTA4NDM1NWQxMDE5MTA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WPS 演示</Application>
  <PresentationFormat>宽屏</PresentationFormat>
  <Paragraphs>60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OPPOSans R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vim2</dc:creator>
  <cp:lastModifiedBy>wangxj</cp:lastModifiedBy>
  <cp:revision>31</cp:revision>
  <dcterms:created xsi:type="dcterms:W3CDTF">2025-04-16T09:21:00Z</dcterms:created>
  <dcterms:modified xsi:type="dcterms:W3CDTF">2025-04-23T01:52:08Z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2052-11.8.2.12265</vt:lpwstr>
  </property>
  <property fmtid="{D5CDD505-2E9C-101B-9397-08002B2CF9AE}" pid="3" name="ICV">
    <vt:lpwstr>6C58E9464F004A83A5B156B70E268BF0</vt:lpwstr>
  </property>
</Properties>
</file>