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"/>
  </p:notesMasterIdLst>
  <p:handoutMasterIdLst>
    <p:handoutMasterId r:id="rId15"/>
  </p:handoutMasterIdLst>
  <p:sldIdLst>
    <p:sldId id="256" r:id="rId3"/>
    <p:sldId id="258" r:id="rId5"/>
    <p:sldId id="262" r:id="rId6"/>
    <p:sldId id="264" r:id="rId7"/>
    <p:sldId id="265" r:id="rId8"/>
    <p:sldId id="267" r:id="rId9"/>
    <p:sldId id="268" r:id="rId10"/>
    <p:sldId id="270" r:id="rId11"/>
    <p:sldId id="277" r:id="rId12"/>
    <p:sldId id="276" r:id="rId13"/>
    <p:sldId id="263" r:id="rId14"/>
  </p:sldIdLst>
  <p:sldSz cx="12192000" cy="6858000"/>
  <p:notesSz cx="7103745" cy="10234295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680"/>
    <a:srgbClr val="00B0F0"/>
    <a:srgbClr val="B2B2B2"/>
    <a:srgbClr val="202020"/>
    <a:srgbClr val="323232"/>
    <a:srgbClr val="CC3300"/>
    <a:srgbClr val="CC0000"/>
    <a:srgbClr val="FF3300"/>
    <a:srgbClr val="990000"/>
    <a:srgbClr val="FF8D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8" autoAdjust="0"/>
    <p:restoredTop sz="86406"/>
  </p:normalViewPr>
  <p:slideViewPr>
    <p:cSldViewPr snapToGrid="0" showGuides="1">
      <p:cViewPr varScale="1">
        <p:scale>
          <a:sx n="108" d="100"/>
          <a:sy n="108" d="100"/>
        </p:scale>
        <p:origin x="536" y="192"/>
      </p:cViewPr>
      <p:guideLst>
        <p:guide orient="horz" pos="2160"/>
        <p:guide pos="38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35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87263"/>
              <a:gd name="connsiteY0" fmla="*/ 0 h 6858000"/>
              <a:gd name="connsiteX1" fmla="*/ 12187263 w 12187263"/>
              <a:gd name="connsiteY1" fmla="*/ 0 h 6858000"/>
              <a:gd name="connsiteX2" fmla="*/ 12187263 w 12187263"/>
              <a:gd name="connsiteY2" fmla="*/ 6858000 h 6858000"/>
              <a:gd name="connsiteX3" fmla="*/ 0 w 1218726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87263" h="6858000">
                <a:moveTo>
                  <a:pt x="0" y="0"/>
                </a:moveTo>
                <a:lnTo>
                  <a:pt x="12187263" y="0"/>
                </a:lnTo>
                <a:lnTo>
                  <a:pt x="1218726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alphaModFix amt="43000"/>
          </a:blip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2137" y="414488"/>
            <a:ext cx="4333668" cy="42880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72137" y="6222051"/>
            <a:ext cx="3256970" cy="24684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07125" y="910005"/>
            <a:ext cx="1258171" cy="83039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543931" y="1570892"/>
            <a:ext cx="6001181" cy="5407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2368" y="-1"/>
            <a:ext cx="12189632" cy="6859333"/>
          </a:xfrm>
          <a:custGeom>
            <a:avLst/>
            <a:gdLst>
              <a:gd name="connsiteX0" fmla="*/ 0 w 12187263"/>
              <a:gd name="connsiteY0" fmla="*/ 0 h 6858000"/>
              <a:gd name="connsiteX1" fmla="*/ 12187263 w 12187263"/>
              <a:gd name="connsiteY1" fmla="*/ 0 h 6858000"/>
              <a:gd name="connsiteX2" fmla="*/ 12187263 w 12187263"/>
              <a:gd name="connsiteY2" fmla="*/ 6858000 h 6858000"/>
              <a:gd name="connsiteX3" fmla="*/ 0 w 1218726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87263" h="6858000">
                <a:moveTo>
                  <a:pt x="0" y="0"/>
                </a:moveTo>
                <a:lnTo>
                  <a:pt x="12187263" y="0"/>
                </a:lnTo>
                <a:lnTo>
                  <a:pt x="1218726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椭圆 9"/>
          <p:cNvSpPr/>
          <p:nvPr userDrawn="1"/>
        </p:nvSpPr>
        <p:spPr>
          <a:xfrm>
            <a:off x="-4133671" y="-1173332"/>
            <a:ext cx="9205993" cy="9205993"/>
          </a:xfrm>
          <a:prstGeom prst="ellipse">
            <a:avLst/>
          </a:prstGeom>
          <a:noFill/>
          <a:ln w="9525">
            <a:solidFill>
              <a:srgbClr val="286A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1" name="任意多边形: 形状 9"/>
          <p:cNvSpPr/>
          <p:nvPr userDrawn="1"/>
        </p:nvSpPr>
        <p:spPr>
          <a:xfrm>
            <a:off x="4556161" y="2488456"/>
            <a:ext cx="963742" cy="963742"/>
          </a:xfrm>
          <a:custGeom>
            <a:avLst/>
            <a:gdLst>
              <a:gd name="connsiteX0" fmla="*/ 276330 w 276329"/>
              <a:gd name="connsiteY0" fmla="*/ 138165 h 276329"/>
              <a:gd name="connsiteX1" fmla="*/ 138165 w 276329"/>
              <a:gd name="connsiteY1" fmla="*/ 276330 h 276329"/>
              <a:gd name="connsiteX2" fmla="*/ 0 w 276329"/>
              <a:gd name="connsiteY2" fmla="*/ 138165 h 276329"/>
              <a:gd name="connsiteX3" fmla="*/ 138165 w 276329"/>
              <a:gd name="connsiteY3" fmla="*/ 0 h 276329"/>
              <a:gd name="connsiteX4" fmla="*/ 276330 w 276329"/>
              <a:gd name="connsiteY4" fmla="*/ 138165 h 276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329" h="276329">
                <a:moveTo>
                  <a:pt x="276330" y="138165"/>
                </a:moveTo>
                <a:cubicBezTo>
                  <a:pt x="276330" y="214471"/>
                  <a:pt x="214471" y="276330"/>
                  <a:pt x="138165" y="276330"/>
                </a:cubicBezTo>
                <a:cubicBezTo>
                  <a:pt x="61859" y="276330"/>
                  <a:pt x="0" y="214471"/>
                  <a:pt x="0" y="138165"/>
                </a:cubicBezTo>
                <a:cubicBezTo>
                  <a:pt x="0" y="61859"/>
                  <a:pt x="61859" y="0"/>
                  <a:pt x="138165" y="0"/>
                </a:cubicBezTo>
                <a:cubicBezTo>
                  <a:pt x="214471" y="0"/>
                  <a:pt x="276330" y="61859"/>
                  <a:pt x="276330" y="138165"/>
                </a:cubicBezTo>
                <a:close/>
              </a:path>
            </a:pathLst>
          </a:custGeom>
          <a:solidFill>
            <a:srgbClr val="286AF9"/>
          </a:solidFill>
          <a:ln w="38100" cap="rnd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zh-CN" altLang="en-US" dirty="0">
              <a:cs typeface="OPPOSans R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07125" y="5506562"/>
            <a:ext cx="1258171" cy="83039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4">
            <a:alphaModFix amt="13000"/>
          </a:blip>
          <a:stretch>
            <a:fillRect/>
          </a:stretch>
        </p:blipFill>
        <p:spPr>
          <a:xfrm>
            <a:off x="2498043" y="1010269"/>
            <a:ext cx="1960058" cy="196005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>
            <a:alphaModFix amt="26000"/>
          </a:blip>
          <a:stretch>
            <a:fillRect/>
          </a:stretch>
        </p:blipFill>
        <p:spPr>
          <a:xfrm>
            <a:off x="1370149" y="5179381"/>
            <a:ext cx="1417444" cy="141744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5">
            <a:alphaModFix amt="15000"/>
          </a:blip>
          <a:stretch>
            <a:fillRect/>
          </a:stretch>
        </p:blipFill>
        <p:spPr>
          <a:xfrm>
            <a:off x="664839" y="440912"/>
            <a:ext cx="909588" cy="91110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40890" y="1792928"/>
            <a:ext cx="3481690" cy="298217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4">
            <a:alphaModFix amt="12000"/>
          </a:blip>
          <a:stretch>
            <a:fillRect/>
          </a:stretch>
        </p:blipFill>
        <p:spPr>
          <a:xfrm>
            <a:off x="2616560" y="5037328"/>
            <a:ext cx="655263" cy="6552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2368" y="-1"/>
            <a:ext cx="12189632" cy="6859333"/>
          </a:xfrm>
          <a:custGeom>
            <a:avLst/>
            <a:gdLst>
              <a:gd name="connsiteX0" fmla="*/ 0 w 12187263"/>
              <a:gd name="connsiteY0" fmla="*/ 0 h 6858000"/>
              <a:gd name="connsiteX1" fmla="*/ 12187263 w 12187263"/>
              <a:gd name="connsiteY1" fmla="*/ 0 h 6858000"/>
              <a:gd name="connsiteX2" fmla="*/ 12187263 w 12187263"/>
              <a:gd name="connsiteY2" fmla="*/ 6858000 h 6858000"/>
              <a:gd name="connsiteX3" fmla="*/ 0 w 1218726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87263" h="6858000">
                <a:moveTo>
                  <a:pt x="0" y="0"/>
                </a:moveTo>
                <a:lnTo>
                  <a:pt x="12187263" y="0"/>
                </a:lnTo>
                <a:lnTo>
                  <a:pt x="12187263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alphaModFix amt="51000"/>
          </a:blip>
          <a:stretch>
            <a:fillRect/>
          </a:stretch>
        </p:blipFill>
        <p:spPr>
          <a:xfrm flipH="1">
            <a:off x="2368" y="-1"/>
            <a:ext cx="12189632" cy="6859333"/>
          </a:xfrm>
          <a:custGeom>
            <a:avLst/>
            <a:gdLst>
              <a:gd name="connsiteX0" fmla="*/ 0 w 12187263"/>
              <a:gd name="connsiteY0" fmla="*/ 0 h 6858000"/>
              <a:gd name="connsiteX1" fmla="*/ 12187263 w 12187263"/>
              <a:gd name="connsiteY1" fmla="*/ 0 h 6858000"/>
              <a:gd name="connsiteX2" fmla="*/ 12187263 w 12187263"/>
              <a:gd name="connsiteY2" fmla="*/ 6858000 h 6858000"/>
              <a:gd name="connsiteX3" fmla="*/ 0 w 1218726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87263" h="6858000">
                <a:moveTo>
                  <a:pt x="0" y="0"/>
                </a:moveTo>
                <a:lnTo>
                  <a:pt x="12187263" y="0"/>
                </a:lnTo>
                <a:lnTo>
                  <a:pt x="12187263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11.jpeg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724056" y="1576726"/>
            <a:ext cx="76561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b="1" dirty="0">
                <a:solidFill>
                  <a:srgbClr val="286A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Apache  DolphinScheduler</a:t>
            </a:r>
            <a:r>
              <a:rPr kumimoji="1" lang="zh-CN" altLang="en-US" sz="4000" b="1" dirty="0">
                <a:solidFill>
                  <a:srgbClr val="286A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社区</a:t>
            </a:r>
            <a:endParaRPr kumimoji="1" lang="en-US" altLang="zh-CN" sz="4000" b="1" dirty="0">
              <a:solidFill>
                <a:srgbClr val="286AF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kumimoji="1"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开源之夏宣讲介绍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/>
          <p:nvPr>
            <p:custDataLst>
              <p:tags r:id="rId1"/>
            </p:custDataLst>
          </p:nvPr>
        </p:nvSpPr>
        <p:spPr>
          <a:xfrm>
            <a:off x="1353185" y="2493833"/>
            <a:ext cx="4622800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l">
              <a:lnSpc>
                <a:spcPct val="130000"/>
              </a:lnSpc>
              <a:buClrTx/>
              <a:buSzTx/>
              <a:buFont typeface="Arial" panose="020B0604020202090204" pitchFamily="34" charset="0"/>
              <a:buChar char="•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项目导师：Gallardot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  <a:p>
            <a:pPr marL="342900" lvl="0" indent="-342900" algn="l">
              <a:lnSpc>
                <a:spcPct val="130000"/>
              </a:lnSpc>
              <a:buClrTx/>
              <a:buSzTx/>
              <a:buFont typeface="Arial" panose="020B0604020202090204" pitchFamily="34" charset="0"/>
              <a:buChar char="•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联系邮箱：gallardot@apache.org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  <a:p>
            <a:pPr lvl="0" algn="l">
              <a:lnSpc>
                <a:spcPct val="130000"/>
              </a:lnSpc>
              <a:buClrTx/>
              <a:buSzTx/>
              <a:buFontTx/>
            </a:pP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1" name="矩形 20"/>
          <p:cNvSpPr/>
          <p:nvPr>
            <p:custDataLst>
              <p:tags r:id="rId2"/>
            </p:custDataLst>
          </p:nvPr>
        </p:nvSpPr>
        <p:spPr>
          <a:xfrm>
            <a:off x="1469390" y="2196018"/>
            <a:ext cx="710565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矩形 22"/>
          <p:cNvSpPr/>
          <p:nvPr>
            <p:custDataLst>
              <p:tags r:id="rId3"/>
            </p:custDataLst>
          </p:nvPr>
        </p:nvSpPr>
        <p:spPr>
          <a:xfrm>
            <a:off x="2180255" y="2243908"/>
            <a:ext cx="2880000" cy="28800"/>
          </a:xfrm>
          <a:prstGeom prst="rect">
            <a:avLst/>
          </a:prstGeom>
          <a:solidFill>
            <a:srgbClr val="296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TextBox 1"/>
          <p:cNvSpPr txBox="1"/>
          <p:nvPr>
            <p:custDataLst>
              <p:tags r:id="rId4"/>
            </p:custDataLst>
          </p:nvPr>
        </p:nvSpPr>
        <p:spPr>
          <a:xfrm>
            <a:off x="6625590" y="2493833"/>
            <a:ext cx="4622800" cy="105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l">
              <a:lnSpc>
                <a:spcPct val="130000"/>
              </a:lnSpc>
              <a:buClrTx/>
              <a:buSzTx/>
              <a:buFont typeface="Arial" panose="020B0604020202090204" pitchFamily="34" charset="0"/>
              <a:buChar char="•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进入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交流群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 algn="l">
              <a:lnSpc>
                <a:spcPct val="130000"/>
              </a:lnSpc>
              <a:buClrTx/>
              <a:buSzTx/>
              <a:buFont typeface="Arial" panose="020B0604020202090204" pitchFamily="34" charset="0"/>
              <a:buNone/>
            </a:pP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>
            <p:custDataLst>
              <p:tags r:id="rId5"/>
            </p:custDataLst>
          </p:nvPr>
        </p:nvSpPr>
        <p:spPr>
          <a:xfrm>
            <a:off x="6741795" y="2196018"/>
            <a:ext cx="710565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/>
          <p:cNvSpPr/>
          <p:nvPr>
            <p:custDataLst>
              <p:tags r:id="rId6"/>
            </p:custDataLst>
          </p:nvPr>
        </p:nvSpPr>
        <p:spPr>
          <a:xfrm>
            <a:off x="7452660" y="2243908"/>
            <a:ext cx="2880000" cy="28800"/>
          </a:xfrm>
          <a:prstGeom prst="rect">
            <a:avLst/>
          </a:prstGeom>
          <a:solidFill>
            <a:srgbClr val="296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22250" y="312361"/>
            <a:ext cx="730366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导师信息</a:t>
            </a:r>
            <a:endParaRPr lang="zh-CN" altLang="en-US" sz="2800" b="1" spc="3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4" name="图片 3" descr="交流群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8325" y="3239135"/>
            <a:ext cx="2910840" cy="286131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93233" y="2875002"/>
            <a:ext cx="38603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rgbClr val="1C16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3600" b="1" dirty="0">
              <a:solidFill>
                <a:srgbClr val="1C16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748643" y="584963"/>
            <a:ext cx="15985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sz="4800" b="1" dirty="0">
                <a:solidFill>
                  <a:srgbClr val="286AF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OPPOSans R" charset="-122"/>
              </a:rPr>
              <a:t>目 录</a:t>
            </a:r>
            <a:endParaRPr kumimoji="1" lang="zh-CN" altLang="en-US" sz="4800" b="1" dirty="0">
              <a:solidFill>
                <a:srgbClr val="286AF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OPPOSans R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850584" y="1781588"/>
            <a:ext cx="560319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zh-CN" altLang="en-US" sz="2400" b="1" dirty="0">
                <a:solidFill>
                  <a:srgbClr val="286AF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课题介绍</a:t>
            </a:r>
            <a:endParaRPr kumimoji="1" lang="zh-CN" altLang="en-US" sz="2400" b="1" dirty="0">
              <a:solidFill>
                <a:srgbClr val="286AF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4" name="任意多边形: 形状 9"/>
          <p:cNvSpPr/>
          <p:nvPr/>
        </p:nvSpPr>
        <p:spPr>
          <a:xfrm>
            <a:off x="5381312" y="1978981"/>
            <a:ext cx="138026" cy="138026"/>
          </a:xfrm>
          <a:custGeom>
            <a:avLst/>
            <a:gdLst>
              <a:gd name="connsiteX0" fmla="*/ 276330 w 276329"/>
              <a:gd name="connsiteY0" fmla="*/ 138165 h 276329"/>
              <a:gd name="connsiteX1" fmla="*/ 138165 w 276329"/>
              <a:gd name="connsiteY1" fmla="*/ 276330 h 276329"/>
              <a:gd name="connsiteX2" fmla="*/ 0 w 276329"/>
              <a:gd name="connsiteY2" fmla="*/ 138165 h 276329"/>
              <a:gd name="connsiteX3" fmla="*/ 138165 w 276329"/>
              <a:gd name="connsiteY3" fmla="*/ 0 h 276329"/>
              <a:gd name="connsiteX4" fmla="*/ 276330 w 276329"/>
              <a:gd name="connsiteY4" fmla="*/ 138165 h 276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329" h="276329">
                <a:moveTo>
                  <a:pt x="276330" y="138165"/>
                </a:moveTo>
                <a:cubicBezTo>
                  <a:pt x="276330" y="214471"/>
                  <a:pt x="214471" y="276330"/>
                  <a:pt x="138165" y="276330"/>
                </a:cubicBezTo>
                <a:cubicBezTo>
                  <a:pt x="61859" y="276330"/>
                  <a:pt x="0" y="214471"/>
                  <a:pt x="0" y="138165"/>
                </a:cubicBezTo>
                <a:cubicBezTo>
                  <a:pt x="0" y="61859"/>
                  <a:pt x="61859" y="0"/>
                  <a:pt x="138165" y="0"/>
                </a:cubicBezTo>
                <a:cubicBezTo>
                  <a:pt x="214471" y="0"/>
                  <a:pt x="276330" y="61859"/>
                  <a:pt x="276330" y="138165"/>
                </a:cubicBezTo>
                <a:close/>
              </a:path>
            </a:pathLst>
          </a:custGeom>
          <a:solidFill>
            <a:srgbClr val="286AF9"/>
          </a:solidFill>
          <a:ln w="12682" cap="rnd">
            <a:noFill/>
            <a:prstDash val="solid"/>
            <a:round/>
          </a:ln>
        </p:spPr>
        <p:txBody>
          <a:bodyPr rtlCol="0" anchor="ctr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OPPOSans R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018404" y="3042387"/>
            <a:ext cx="560319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kumimoji="1" lang="zh-CN" altLang="en-US" sz="2400" b="1" dirty="0">
                <a:solidFill>
                  <a:srgbClr val="286AF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提案</a:t>
            </a:r>
            <a:r>
              <a:rPr kumimoji="1" lang="en-US" altLang="zh-CN" sz="2400" b="1" dirty="0">
                <a:solidFill>
                  <a:srgbClr val="286AF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Proposal</a:t>
            </a:r>
            <a:r>
              <a:rPr kumimoji="1" lang="zh-CN" altLang="en-US" sz="2400" b="1" dirty="0">
                <a:solidFill>
                  <a:srgbClr val="286AF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提示</a:t>
            </a:r>
            <a:endParaRPr kumimoji="1" lang="zh-CN" altLang="en-US" sz="2400" b="1" dirty="0">
              <a:solidFill>
                <a:srgbClr val="286AF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059044" y="4283718"/>
            <a:ext cx="560319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zh-CN" altLang="en-US" sz="2400" b="1" dirty="0">
                <a:solidFill>
                  <a:srgbClr val="286AF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OPPOSans R" charset="-122"/>
              </a:rPr>
              <a:t>联系讲师</a:t>
            </a:r>
            <a:endParaRPr kumimoji="1" lang="zh-CN" altLang="en-US" sz="2400" b="1" dirty="0">
              <a:solidFill>
                <a:srgbClr val="286AF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OPPOSans R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302512" y="5377025"/>
            <a:ext cx="560319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zh-CN" altLang="en-US" sz="2400" b="1" dirty="0">
                <a:solidFill>
                  <a:srgbClr val="286AF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OPPOSans R" charset="-122"/>
              </a:rPr>
              <a:t>结语</a:t>
            </a:r>
            <a:endParaRPr kumimoji="1" lang="zh-CN" altLang="en-US" sz="2400" b="1" dirty="0">
              <a:solidFill>
                <a:srgbClr val="286AF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OPPOSans R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773881" y="-11994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任意多边形: 形状 9"/>
          <p:cNvSpPr/>
          <p:nvPr/>
        </p:nvSpPr>
        <p:spPr>
          <a:xfrm>
            <a:off x="5633477" y="3203535"/>
            <a:ext cx="138026" cy="138026"/>
          </a:xfrm>
          <a:custGeom>
            <a:avLst/>
            <a:gdLst>
              <a:gd name="connsiteX0" fmla="*/ 276330 w 276329"/>
              <a:gd name="connsiteY0" fmla="*/ 138165 h 276329"/>
              <a:gd name="connsiteX1" fmla="*/ 138165 w 276329"/>
              <a:gd name="connsiteY1" fmla="*/ 276330 h 276329"/>
              <a:gd name="connsiteX2" fmla="*/ 0 w 276329"/>
              <a:gd name="connsiteY2" fmla="*/ 138165 h 276329"/>
              <a:gd name="connsiteX3" fmla="*/ 138165 w 276329"/>
              <a:gd name="connsiteY3" fmla="*/ 0 h 276329"/>
              <a:gd name="connsiteX4" fmla="*/ 276330 w 276329"/>
              <a:gd name="connsiteY4" fmla="*/ 138165 h 276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329" h="276329">
                <a:moveTo>
                  <a:pt x="276330" y="138165"/>
                </a:moveTo>
                <a:cubicBezTo>
                  <a:pt x="276330" y="214471"/>
                  <a:pt x="214471" y="276330"/>
                  <a:pt x="138165" y="276330"/>
                </a:cubicBezTo>
                <a:cubicBezTo>
                  <a:pt x="61859" y="276330"/>
                  <a:pt x="0" y="214471"/>
                  <a:pt x="0" y="138165"/>
                </a:cubicBezTo>
                <a:cubicBezTo>
                  <a:pt x="0" y="61859"/>
                  <a:pt x="61859" y="0"/>
                  <a:pt x="138165" y="0"/>
                </a:cubicBezTo>
                <a:cubicBezTo>
                  <a:pt x="214471" y="0"/>
                  <a:pt x="276330" y="61859"/>
                  <a:pt x="276330" y="138165"/>
                </a:cubicBezTo>
                <a:close/>
              </a:path>
            </a:pathLst>
          </a:custGeom>
          <a:solidFill>
            <a:srgbClr val="286AF9"/>
          </a:solidFill>
          <a:ln w="12682" cap="rnd">
            <a:noFill/>
            <a:prstDash val="solid"/>
            <a:round/>
          </a:ln>
        </p:spPr>
        <p:txBody>
          <a:bodyPr rtlCol="0" anchor="ctr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OPPOSans R" charset="-122"/>
            </a:endParaRPr>
          </a:p>
        </p:txBody>
      </p:sp>
      <p:sp>
        <p:nvSpPr>
          <p:cNvPr id="17" name="任意多边形: 形状 9"/>
          <p:cNvSpPr/>
          <p:nvPr/>
        </p:nvSpPr>
        <p:spPr>
          <a:xfrm>
            <a:off x="5485800" y="4404612"/>
            <a:ext cx="138026" cy="138026"/>
          </a:xfrm>
          <a:custGeom>
            <a:avLst/>
            <a:gdLst>
              <a:gd name="connsiteX0" fmla="*/ 276330 w 276329"/>
              <a:gd name="connsiteY0" fmla="*/ 138165 h 276329"/>
              <a:gd name="connsiteX1" fmla="*/ 138165 w 276329"/>
              <a:gd name="connsiteY1" fmla="*/ 276330 h 276329"/>
              <a:gd name="connsiteX2" fmla="*/ 0 w 276329"/>
              <a:gd name="connsiteY2" fmla="*/ 138165 h 276329"/>
              <a:gd name="connsiteX3" fmla="*/ 138165 w 276329"/>
              <a:gd name="connsiteY3" fmla="*/ 0 h 276329"/>
              <a:gd name="connsiteX4" fmla="*/ 276330 w 276329"/>
              <a:gd name="connsiteY4" fmla="*/ 138165 h 276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329" h="276329">
                <a:moveTo>
                  <a:pt x="276330" y="138165"/>
                </a:moveTo>
                <a:cubicBezTo>
                  <a:pt x="276330" y="214471"/>
                  <a:pt x="214471" y="276330"/>
                  <a:pt x="138165" y="276330"/>
                </a:cubicBezTo>
                <a:cubicBezTo>
                  <a:pt x="61859" y="276330"/>
                  <a:pt x="0" y="214471"/>
                  <a:pt x="0" y="138165"/>
                </a:cubicBezTo>
                <a:cubicBezTo>
                  <a:pt x="0" y="61859"/>
                  <a:pt x="61859" y="0"/>
                  <a:pt x="138165" y="0"/>
                </a:cubicBezTo>
                <a:cubicBezTo>
                  <a:pt x="214471" y="0"/>
                  <a:pt x="276330" y="61859"/>
                  <a:pt x="276330" y="138165"/>
                </a:cubicBezTo>
                <a:close/>
              </a:path>
            </a:pathLst>
          </a:custGeom>
          <a:solidFill>
            <a:srgbClr val="286AF9"/>
          </a:solidFill>
          <a:ln w="12682" cap="rnd">
            <a:noFill/>
            <a:prstDash val="solid"/>
            <a:round/>
          </a:ln>
        </p:spPr>
        <p:txBody>
          <a:bodyPr rtlCol="0" anchor="ctr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OPPOSans R" charset="-122"/>
            </a:endParaRPr>
          </a:p>
        </p:txBody>
      </p:sp>
      <p:sp>
        <p:nvSpPr>
          <p:cNvPr id="18" name="任意多边形: 形状 9"/>
          <p:cNvSpPr/>
          <p:nvPr/>
        </p:nvSpPr>
        <p:spPr>
          <a:xfrm>
            <a:off x="4939902" y="5508689"/>
            <a:ext cx="138026" cy="138026"/>
          </a:xfrm>
          <a:custGeom>
            <a:avLst/>
            <a:gdLst>
              <a:gd name="connsiteX0" fmla="*/ 276330 w 276329"/>
              <a:gd name="connsiteY0" fmla="*/ 138165 h 276329"/>
              <a:gd name="connsiteX1" fmla="*/ 138165 w 276329"/>
              <a:gd name="connsiteY1" fmla="*/ 276330 h 276329"/>
              <a:gd name="connsiteX2" fmla="*/ 0 w 276329"/>
              <a:gd name="connsiteY2" fmla="*/ 138165 h 276329"/>
              <a:gd name="connsiteX3" fmla="*/ 138165 w 276329"/>
              <a:gd name="connsiteY3" fmla="*/ 0 h 276329"/>
              <a:gd name="connsiteX4" fmla="*/ 276330 w 276329"/>
              <a:gd name="connsiteY4" fmla="*/ 138165 h 276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329" h="276329">
                <a:moveTo>
                  <a:pt x="276330" y="138165"/>
                </a:moveTo>
                <a:cubicBezTo>
                  <a:pt x="276330" y="214471"/>
                  <a:pt x="214471" y="276330"/>
                  <a:pt x="138165" y="276330"/>
                </a:cubicBezTo>
                <a:cubicBezTo>
                  <a:pt x="61859" y="276330"/>
                  <a:pt x="0" y="214471"/>
                  <a:pt x="0" y="138165"/>
                </a:cubicBezTo>
                <a:cubicBezTo>
                  <a:pt x="0" y="61859"/>
                  <a:pt x="61859" y="0"/>
                  <a:pt x="138165" y="0"/>
                </a:cubicBezTo>
                <a:cubicBezTo>
                  <a:pt x="214471" y="0"/>
                  <a:pt x="276330" y="61859"/>
                  <a:pt x="276330" y="138165"/>
                </a:cubicBezTo>
                <a:close/>
              </a:path>
            </a:pathLst>
          </a:custGeom>
          <a:solidFill>
            <a:srgbClr val="286AF9"/>
          </a:solidFill>
          <a:ln w="12682" cap="rnd">
            <a:noFill/>
            <a:prstDash val="solid"/>
            <a:round/>
          </a:ln>
        </p:spPr>
        <p:txBody>
          <a:bodyPr rtlCol="0" anchor="ctr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OPPOSans R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"/>
          <p:cNvSpPr txBox="1"/>
          <p:nvPr>
            <p:custDataLst>
              <p:tags r:id="rId1"/>
            </p:custDataLst>
          </p:nvPr>
        </p:nvSpPr>
        <p:spPr>
          <a:xfrm>
            <a:off x="1353185" y="2493645"/>
            <a:ext cx="7830185" cy="105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项目名称：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Apache Dolphinscheduler 新增 gRPC 任务插件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1469390" y="2196018"/>
            <a:ext cx="710565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/>
          <p:cNvSpPr/>
          <p:nvPr>
            <p:custDataLst>
              <p:tags r:id="rId3"/>
            </p:custDataLst>
          </p:nvPr>
        </p:nvSpPr>
        <p:spPr>
          <a:xfrm>
            <a:off x="2180255" y="2243908"/>
            <a:ext cx="2880000" cy="28800"/>
          </a:xfrm>
          <a:prstGeom prst="rect">
            <a:avLst/>
          </a:prstGeom>
          <a:solidFill>
            <a:srgbClr val="296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322250" y="312361"/>
            <a:ext cx="730366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课题介绍</a:t>
            </a:r>
            <a:r>
              <a:rPr lang="en-US" altLang="zh-CN" sz="20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000" b="1" spc="3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/>
          <p:nvPr>
            <p:custDataLst>
              <p:tags r:id="rId1"/>
            </p:custDataLst>
          </p:nvPr>
        </p:nvSpPr>
        <p:spPr>
          <a:xfrm>
            <a:off x="836295" y="1768475"/>
            <a:ext cx="9900285" cy="5367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Apache Dolphinscheduler 是一个分布式的工作流调度系统，支持多种任务类型，并且提供了高扩展的插件机制。该项目旨在为 Dolphinscheduler 添加对 gRPC 任务的支持，使用户能够通过 gRPC 协议调用远程服务并获取执行结果。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该插件将允许用户在工作流中定义 gRPC 任务，并提供必要的配置选项，如服务地址、方法名称、请求参数等。通过这个插件，用户可以更方便地集成和调用基于 gRPC 的微服务，提高工作流的灵活性和可扩展性。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要求可配置性高，使用方便，与Apache Dolphinscheduler插件体系保持一致。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>
            <p:custDataLst>
              <p:tags r:id="rId2"/>
            </p:custDataLst>
          </p:nvPr>
        </p:nvSpPr>
        <p:spPr>
          <a:xfrm>
            <a:off x="952500" y="1470848"/>
            <a:ext cx="710565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矩形 22"/>
          <p:cNvSpPr/>
          <p:nvPr>
            <p:custDataLst>
              <p:tags r:id="rId3"/>
            </p:custDataLst>
          </p:nvPr>
        </p:nvSpPr>
        <p:spPr>
          <a:xfrm>
            <a:off x="1663365" y="1518738"/>
            <a:ext cx="2880000" cy="28800"/>
          </a:xfrm>
          <a:prstGeom prst="rect">
            <a:avLst/>
          </a:prstGeom>
          <a:solidFill>
            <a:srgbClr val="296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22250" y="312361"/>
            <a:ext cx="730366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项目描述</a:t>
            </a:r>
            <a:endParaRPr lang="zh-CN" altLang="en-US" sz="2800" b="1" spc="3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/>
          <p:nvPr>
            <p:custDataLst>
              <p:tags r:id="rId1"/>
            </p:custDataLst>
          </p:nvPr>
        </p:nvSpPr>
        <p:spPr>
          <a:xfrm>
            <a:off x="878840" y="1750060"/>
            <a:ext cx="10481945" cy="570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微软雅黑" panose="020B0503020204020204" pitchFamily="34" charset="-122"/>
                <a:cs typeface="+mn-ea"/>
                <a:sym typeface="+mn-ea"/>
              </a:rPr>
              <a:t>主要需求  </a:t>
            </a:r>
            <a:endParaRPr sz="2400" dirty="0" err="1">
              <a:solidFill>
                <a:prstClr val="black">
                  <a:lumMod val="75000"/>
                  <a:lumOff val="25000"/>
                </a:prstClr>
              </a:solidFill>
              <a:latin typeface="+mn-ea"/>
              <a:ea typeface="微软雅黑" panose="020B0503020204020204" pitchFamily="34" charset="-122"/>
              <a:cs typeface="+mn-ea"/>
              <a:sym typeface="+mn-ea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"/>
            </a:pPr>
            <a:r>
              <a:rPr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微软雅黑" panose="020B0503020204020204" pitchFamily="34" charset="-122"/>
                <a:cs typeface="+mn-ea"/>
                <a:sym typeface="+mn-ea"/>
              </a:rPr>
              <a:t>   支持在任务配置中指定 gRPC 服务地址、端口、方法名、请求参数等信息。  </a:t>
            </a:r>
            <a:endParaRPr sz="2400" dirty="0" err="1">
              <a:solidFill>
                <a:prstClr val="black">
                  <a:lumMod val="75000"/>
                  <a:lumOff val="25000"/>
                </a:prstClr>
              </a:solidFill>
              <a:latin typeface="+mn-ea"/>
              <a:ea typeface="微软雅黑" panose="020B0503020204020204" pitchFamily="34" charset="-122"/>
              <a:cs typeface="+mn-ea"/>
              <a:sym typeface="+mn-ea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"/>
            </a:pPr>
            <a:r>
              <a:rPr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微软雅黑" panose="020B0503020204020204" pitchFamily="34" charset="-122"/>
                <a:cs typeface="+mn-ea"/>
                <a:sym typeface="+mn-ea"/>
              </a:rPr>
              <a:t>   提供可视化界面或 JSON 方式配置 gRPC 请求的参数与调用选项。  </a:t>
            </a:r>
            <a:endParaRPr sz="2400" dirty="0" err="1">
              <a:solidFill>
                <a:prstClr val="black">
                  <a:lumMod val="75000"/>
                  <a:lumOff val="25000"/>
                </a:prstClr>
              </a:solidFill>
              <a:latin typeface="+mn-ea"/>
              <a:ea typeface="微软雅黑" panose="020B0503020204020204" pitchFamily="34" charset="-122"/>
              <a:cs typeface="+mn-ea"/>
              <a:sym typeface="+mn-ea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"/>
            </a:pPr>
            <a:r>
              <a:rPr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微软雅黑" panose="020B0503020204020204" pitchFamily="34" charset="-122"/>
                <a:cs typeface="+mn-ea"/>
                <a:sym typeface="+mn-ea"/>
              </a:rPr>
              <a:t>   保证任务的执行结果可以正确返回并绑定至 DolphinScheduler 的workflow上下文。  </a:t>
            </a:r>
            <a:endParaRPr sz="2400" dirty="0" err="1">
              <a:solidFill>
                <a:prstClr val="black">
                  <a:lumMod val="75000"/>
                  <a:lumOff val="25000"/>
                </a:prstClr>
              </a:solidFill>
              <a:latin typeface="+mn-ea"/>
              <a:ea typeface="微软雅黑" panose="020B0503020204020204" pitchFamily="34" charset="-122"/>
              <a:cs typeface="+mn-ea"/>
              <a:sym typeface="+mn-ea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"/>
            </a:pPr>
            <a:r>
              <a:rPr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微软雅黑" panose="020B0503020204020204" pitchFamily="34" charset="-122"/>
                <a:cs typeface="+mn-ea"/>
                <a:sym typeface="+mn-ea"/>
              </a:rPr>
              <a:t>   异常处理和重试机制要可控，可根据需求自定义超时、重试策略等。</a:t>
            </a:r>
            <a:endParaRPr sz="2400" dirty="0" err="1">
              <a:solidFill>
                <a:prstClr val="black">
                  <a:lumMod val="75000"/>
                  <a:lumOff val="25000"/>
                </a:prstClr>
              </a:solidFill>
              <a:latin typeface="+mn-ea"/>
              <a:ea typeface="微软雅黑" panose="020B0503020204020204" pitchFamily="34" charset="-122"/>
              <a:cs typeface="+mn-ea"/>
              <a:sym typeface="+mn-ea"/>
            </a:endParaRPr>
          </a:p>
          <a:p>
            <a:pPr>
              <a:lnSpc>
                <a:spcPct val="130000"/>
              </a:lnSpc>
            </a:pPr>
            <a:endParaRPr sz="2400" dirty="0" err="1">
              <a:solidFill>
                <a:prstClr val="black">
                  <a:lumMod val="75000"/>
                  <a:lumOff val="25000"/>
                </a:prstClr>
              </a:solidFill>
              <a:latin typeface="+mn-ea"/>
              <a:ea typeface="微软雅黑" panose="020B0503020204020204" pitchFamily="34" charset="-122"/>
              <a:cs typeface="+mn-ea"/>
              <a:sym typeface="+mn-ea"/>
            </a:endParaRPr>
          </a:p>
          <a:p>
            <a:pPr>
              <a:lnSpc>
                <a:spcPct val="130000"/>
              </a:lnSpc>
            </a:pPr>
            <a:endParaRPr sz="2400" dirty="0" err="1">
              <a:solidFill>
                <a:prstClr val="black">
                  <a:lumMod val="75000"/>
                  <a:lumOff val="25000"/>
                </a:prstClr>
              </a:solidFill>
              <a:latin typeface="+mn-ea"/>
              <a:ea typeface="微软雅黑" panose="020B0503020204020204" pitchFamily="34" charset="-122"/>
              <a:cs typeface="+mn-ea"/>
              <a:sym typeface="+mn-ea"/>
            </a:endParaRPr>
          </a:p>
          <a:p>
            <a:pPr>
              <a:lnSpc>
                <a:spcPct val="130000"/>
              </a:lnSpc>
            </a:pPr>
            <a:endParaRPr lang="en-US" altLang="zh-CN" sz="2400" dirty="0">
              <a:solidFill>
                <a:srgbClr val="1C16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>
            <p:custDataLst>
              <p:tags r:id="rId2"/>
            </p:custDataLst>
          </p:nvPr>
        </p:nvSpPr>
        <p:spPr>
          <a:xfrm>
            <a:off x="995045" y="1452245"/>
            <a:ext cx="1610995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矩形 22"/>
          <p:cNvSpPr/>
          <p:nvPr>
            <p:custDataLst>
              <p:tags r:id="rId3"/>
            </p:custDataLst>
          </p:nvPr>
        </p:nvSpPr>
        <p:spPr>
          <a:xfrm>
            <a:off x="1705610" y="1500505"/>
            <a:ext cx="6529070" cy="76200"/>
          </a:xfrm>
          <a:prstGeom prst="rect">
            <a:avLst/>
          </a:prstGeom>
          <a:solidFill>
            <a:srgbClr val="296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22250" y="312361"/>
            <a:ext cx="730366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rgbClr val="1C16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项目产出要求</a:t>
            </a:r>
            <a:endParaRPr lang="zh-CN" altLang="en-US" sz="2800" b="1" spc="300" dirty="0">
              <a:solidFill>
                <a:srgbClr val="1C16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/>
          <p:nvPr>
            <p:custDataLst>
              <p:tags r:id="rId1"/>
            </p:custDataLst>
          </p:nvPr>
        </p:nvSpPr>
        <p:spPr>
          <a:xfrm>
            <a:off x="631190" y="1490980"/>
            <a:ext cx="10853420" cy="5367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微软雅黑" panose="020B0503020204020204" pitchFamily="34" charset="-122"/>
                <a:cs typeface="+mn-ea"/>
                <a:sym typeface="+mn-ea"/>
              </a:rPr>
              <a:t>非功能性需求  </a:t>
            </a:r>
            <a:endParaRPr sz="2400" dirty="0" err="1">
              <a:solidFill>
                <a:prstClr val="black">
                  <a:lumMod val="75000"/>
                  <a:lumOff val="25000"/>
                </a:prstClr>
              </a:solidFill>
              <a:latin typeface="+mn-ea"/>
              <a:ea typeface="微软雅黑" panose="020B0503020204020204" pitchFamily="34" charset="-122"/>
              <a:cs typeface="+mn-ea"/>
              <a:sym typeface="+mn-ea"/>
            </a:endParaRPr>
          </a:p>
          <a:p>
            <a:pPr marL="342900" indent="-342900">
              <a:lnSpc>
                <a:spcPct val="130000"/>
              </a:lnSpc>
              <a:buFont typeface="Arial" panose="020B0604020202090204" pitchFamily="34" charset="0"/>
              <a:buChar char="•"/>
            </a:pPr>
            <a:r>
              <a:rPr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微软雅黑" panose="020B0503020204020204" pitchFamily="34" charset="-122"/>
                <a:cs typeface="+mn-ea"/>
                <a:sym typeface="+mn-ea"/>
              </a:rPr>
              <a:t>易用性：和 HTTP Task 类似的配置方式，减少学习成本。  </a:t>
            </a:r>
            <a:endParaRPr sz="2400" dirty="0" err="1">
              <a:solidFill>
                <a:prstClr val="black">
                  <a:lumMod val="75000"/>
                  <a:lumOff val="25000"/>
                </a:prstClr>
              </a:solidFill>
              <a:latin typeface="+mn-ea"/>
              <a:ea typeface="微软雅黑" panose="020B0503020204020204" pitchFamily="34" charset="-122"/>
              <a:cs typeface="+mn-ea"/>
              <a:sym typeface="+mn-ea"/>
            </a:endParaRPr>
          </a:p>
          <a:p>
            <a:pPr marL="342900" indent="-342900">
              <a:lnSpc>
                <a:spcPct val="130000"/>
              </a:lnSpc>
              <a:buFont typeface="Arial" panose="020B0604020202090204" pitchFamily="34" charset="0"/>
              <a:buChar char="•"/>
            </a:pPr>
            <a:r>
              <a:rPr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微软雅黑" panose="020B0503020204020204" pitchFamily="34" charset="-122"/>
                <a:cs typeface="+mn-ea"/>
                <a:sym typeface="+mn-ea"/>
              </a:rPr>
              <a:t>可维护性：代码结构需符合 DolphinScheduler 的插件标准，方便后续功能扩展和维护。  </a:t>
            </a:r>
            <a:endParaRPr sz="2400" dirty="0" err="1">
              <a:solidFill>
                <a:prstClr val="black">
                  <a:lumMod val="75000"/>
                  <a:lumOff val="25000"/>
                </a:prstClr>
              </a:solidFill>
              <a:latin typeface="+mn-ea"/>
              <a:ea typeface="微软雅黑" panose="020B0503020204020204" pitchFamily="34" charset="-122"/>
              <a:cs typeface="+mn-ea"/>
              <a:sym typeface="+mn-ea"/>
            </a:endParaRPr>
          </a:p>
          <a:p>
            <a:pPr marL="342900" indent="-342900">
              <a:lnSpc>
                <a:spcPct val="130000"/>
              </a:lnSpc>
              <a:buFont typeface="Arial" panose="020B0604020202090204" pitchFamily="34" charset="0"/>
              <a:buChar char="•"/>
            </a:pPr>
            <a:r>
              <a:rPr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微软雅黑" panose="020B0503020204020204" pitchFamily="34" charset="-122"/>
                <a:cs typeface="+mn-ea"/>
                <a:sym typeface="+mn-ea"/>
              </a:rPr>
              <a:t>性能：对常规 gRPC 调用场景保证请求和响应的时效性。</a:t>
            </a:r>
            <a:endParaRPr sz="2400" dirty="0" err="1">
              <a:solidFill>
                <a:prstClr val="black">
                  <a:lumMod val="75000"/>
                  <a:lumOff val="25000"/>
                </a:prstClr>
              </a:solidFill>
              <a:latin typeface="+mn-ea"/>
              <a:ea typeface="微软雅黑" panose="020B0503020204020204" pitchFamily="34" charset="-122"/>
              <a:cs typeface="+mn-ea"/>
              <a:sym typeface="+mn-ea"/>
            </a:endParaRPr>
          </a:p>
          <a:p>
            <a:pPr marL="342900" indent="-342900">
              <a:lnSpc>
                <a:spcPct val="130000"/>
              </a:lnSpc>
              <a:buFont typeface="Arial" panose="020B0604020202090204" pitchFamily="34" charset="0"/>
              <a:buChar char="•"/>
            </a:pPr>
            <a:r>
              <a:rPr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微软雅黑" panose="020B0503020204020204" pitchFamily="34" charset="-122"/>
                <a:cs typeface="+mn-ea"/>
                <a:sym typeface="+mn-ea"/>
              </a:rPr>
              <a:t>安全性：支持 SSL/TLS 加密连接，确保数据传输的安全性。</a:t>
            </a:r>
            <a:endParaRPr sz="2400" dirty="0" err="1">
              <a:solidFill>
                <a:prstClr val="black">
                  <a:lumMod val="75000"/>
                  <a:lumOff val="25000"/>
                </a:prstClr>
              </a:solidFill>
              <a:latin typeface="+mn-ea"/>
              <a:ea typeface="微软雅黑" panose="020B0503020204020204" pitchFamily="34" charset="-122"/>
              <a:cs typeface="+mn-ea"/>
              <a:sym typeface="+mn-ea"/>
            </a:endParaRPr>
          </a:p>
          <a:p>
            <a:pPr marL="342900" indent="-342900">
              <a:lnSpc>
                <a:spcPct val="130000"/>
              </a:lnSpc>
              <a:buFont typeface="Arial" panose="020B0604020202090204" pitchFamily="34" charset="0"/>
              <a:buChar char="•"/>
            </a:pPr>
            <a:r>
              <a:rPr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微软雅黑" panose="020B0503020204020204" pitchFamily="34" charset="-122"/>
                <a:cs typeface="+mn-ea"/>
                <a:sym typeface="+mn-ea"/>
              </a:rPr>
              <a:t>测试覆盖：</a:t>
            </a:r>
            <a:endParaRPr sz="2400" dirty="0" err="1">
              <a:solidFill>
                <a:prstClr val="black">
                  <a:lumMod val="75000"/>
                  <a:lumOff val="25000"/>
                </a:prstClr>
              </a:solidFill>
              <a:latin typeface="+mn-ea"/>
              <a:ea typeface="微软雅黑" panose="020B0503020204020204" pitchFamily="34" charset="-122"/>
              <a:cs typeface="+mn-ea"/>
              <a:sym typeface="+mn-ea"/>
            </a:endParaRPr>
          </a:p>
          <a:p>
            <a:pPr marL="800100" lvl="1" indent="-342900">
              <a:lnSpc>
                <a:spcPct val="130000"/>
              </a:lnSpc>
              <a:buFont typeface="Arial" panose="020B0604020202090204" pitchFamily="34" charset="0"/>
              <a:buChar char="•"/>
            </a:pPr>
            <a:r>
              <a:rPr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微软雅黑" panose="020B0503020204020204" pitchFamily="34" charset="-122"/>
                <a:cs typeface="+mn-ea"/>
                <a:sym typeface="+mn-ea"/>
              </a:rPr>
              <a:t>单元测试：覆盖主要功能和边界情况，确保代码质量。  </a:t>
            </a:r>
            <a:endParaRPr sz="2400" dirty="0" err="1">
              <a:solidFill>
                <a:prstClr val="black">
                  <a:lumMod val="75000"/>
                  <a:lumOff val="25000"/>
                </a:prstClr>
              </a:solidFill>
              <a:latin typeface="+mn-ea"/>
              <a:ea typeface="微软雅黑" panose="020B0503020204020204" pitchFamily="34" charset="-122"/>
              <a:cs typeface="+mn-ea"/>
              <a:sym typeface="+mn-ea"/>
            </a:endParaRPr>
          </a:p>
          <a:p>
            <a:pPr marL="800100" lvl="1" indent="-342900">
              <a:lnSpc>
                <a:spcPct val="130000"/>
              </a:lnSpc>
              <a:buFont typeface="Arial" panose="020B0604020202090204" pitchFamily="34" charset="0"/>
              <a:buChar char="•"/>
            </a:pPr>
            <a:r>
              <a:rPr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微软雅黑" panose="020B0503020204020204" pitchFamily="34" charset="-122"/>
                <a:cs typeface="+mn-ea"/>
                <a:sym typeface="+mn-ea"/>
              </a:rPr>
              <a:t>集成测试：在 DolphinScheduler 环境中进行集成测试，验证插件的稳定性和兼容性。  </a:t>
            </a:r>
            <a:endParaRPr sz="2400" dirty="0" err="1">
              <a:solidFill>
                <a:prstClr val="black">
                  <a:lumMod val="75000"/>
                  <a:lumOff val="25000"/>
                </a:prstClr>
              </a:solidFill>
              <a:latin typeface="+mn-ea"/>
              <a:ea typeface="微软雅黑" panose="020B0503020204020204" pitchFamily="34" charset="-122"/>
              <a:cs typeface="+mn-ea"/>
              <a:sym typeface="+mn-ea"/>
            </a:endParaRPr>
          </a:p>
          <a:p>
            <a:pPr marL="342900" indent="-342900">
              <a:lnSpc>
                <a:spcPct val="130000"/>
              </a:lnSpc>
              <a:buFont typeface="Arial" panose="020B0604020202090204" pitchFamily="34" charset="0"/>
              <a:buChar char="•"/>
            </a:pPr>
            <a:r>
              <a:rPr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微软雅黑" panose="020B0503020204020204" pitchFamily="34" charset="-122"/>
                <a:cs typeface="+mn-ea"/>
                <a:sym typeface="+mn-ea"/>
              </a:rPr>
              <a:t>文档：提供详细的使用文档和示例，帮助用户快速上手。</a:t>
            </a:r>
            <a:endParaRPr sz="2400" dirty="0" err="1">
              <a:solidFill>
                <a:prstClr val="black">
                  <a:lumMod val="75000"/>
                  <a:lumOff val="25000"/>
                </a:prstClr>
              </a:solidFill>
              <a:latin typeface="+mn-ea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21" name="矩形 20"/>
          <p:cNvSpPr/>
          <p:nvPr>
            <p:custDataLst>
              <p:tags r:id="rId2"/>
            </p:custDataLst>
          </p:nvPr>
        </p:nvSpPr>
        <p:spPr>
          <a:xfrm>
            <a:off x="1300480" y="1193165"/>
            <a:ext cx="81915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矩形 22"/>
          <p:cNvSpPr/>
          <p:nvPr>
            <p:custDataLst>
              <p:tags r:id="rId3"/>
            </p:custDataLst>
          </p:nvPr>
        </p:nvSpPr>
        <p:spPr>
          <a:xfrm>
            <a:off x="1873250" y="1241425"/>
            <a:ext cx="3321050" cy="76200"/>
          </a:xfrm>
          <a:prstGeom prst="rect">
            <a:avLst/>
          </a:prstGeom>
          <a:solidFill>
            <a:srgbClr val="296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22250" y="312361"/>
            <a:ext cx="730366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spc="3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项目产出要求</a:t>
            </a:r>
            <a:endParaRPr lang="zh-CN" altLang="en-US" sz="3200" b="1" spc="3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/>
          <p:nvPr>
            <p:custDataLst>
              <p:tags r:id="rId1"/>
            </p:custDataLst>
          </p:nvPr>
        </p:nvSpPr>
        <p:spPr>
          <a:xfrm>
            <a:off x="1353185" y="2493645"/>
            <a:ext cx="9904095" cy="3448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90204" pitchFamily="34" charset="0"/>
              <a:buChar char="•"/>
            </a:pPr>
            <a:r>
              <a:rPr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微软雅黑" panose="020B0503020204020204" pitchFamily="34" charset="-122"/>
                <a:cs typeface="+mn-ea"/>
                <a:sym typeface="+mn-ea"/>
              </a:rPr>
              <a:t>熟悉 Java 编程语言，能够编写高质量的代码。</a:t>
            </a:r>
            <a:endParaRPr sz="2400" dirty="0" err="1">
              <a:solidFill>
                <a:prstClr val="black">
                  <a:lumMod val="75000"/>
                  <a:lumOff val="25000"/>
                </a:prstClr>
              </a:solidFill>
              <a:latin typeface="+mn-ea"/>
              <a:ea typeface="微软雅黑" panose="020B0503020204020204" pitchFamily="34" charset="-122"/>
              <a:cs typeface="+mn-ea"/>
              <a:sym typeface="+mn-ea"/>
            </a:endParaRPr>
          </a:p>
          <a:p>
            <a:pPr marL="342900" indent="-342900">
              <a:lnSpc>
                <a:spcPct val="130000"/>
              </a:lnSpc>
              <a:buFont typeface="Arial" panose="020B0604020202090204" pitchFamily="34" charset="0"/>
              <a:buChar char="•"/>
            </a:pPr>
            <a:r>
              <a:rPr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微软雅黑" panose="020B0503020204020204" pitchFamily="34" charset="-122"/>
                <a:cs typeface="+mn-ea"/>
                <a:sym typeface="+mn-ea"/>
              </a:rPr>
              <a:t>熟悉 Spring Boot 框架，能够快速上手并进行插件开发。</a:t>
            </a:r>
            <a:endParaRPr sz="2400" dirty="0" err="1">
              <a:solidFill>
                <a:prstClr val="black">
                  <a:lumMod val="75000"/>
                  <a:lumOff val="25000"/>
                </a:prstClr>
              </a:solidFill>
              <a:latin typeface="+mn-ea"/>
              <a:ea typeface="微软雅黑" panose="020B0503020204020204" pitchFamily="34" charset="-122"/>
              <a:cs typeface="+mn-ea"/>
              <a:sym typeface="+mn-ea"/>
            </a:endParaRPr>
          </a:p>
          <a:p>
            <a:pPr marL="342900" indent="-342900">
              <a:lnSpc>
                <a:spcPct val="130000"/>
              </a:lnSpc>
              <a:buFont typeface="Arial" panose="020B0604020202090204" pitchFamily="34" charset="0"/>
              <a:buChar char="•"/>
            </a:pPr>
            <a:r>
              <a:rPr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微软雅黑" panose="020B0503020204020204" pitchFamily="34" charset="-122"/>
                <a:cs typeface="+mn-ea"/>
                <a:sym typeface="+mn-ea"/>
              </a:rPr>
              <a:t>熟悉 gRPC 协议和相关的 Java 库，能够实现 gRPC 客户端和服务端的交互。</a:t>
            </a:r>
            <a:endParaRPr sz="2400" dirty="0" err="1">
              <a:solidFill>
                <a:prstClr val="black">
                  <a:lumMod val="75000"/>
                  <a:lumOff val="25000"/>
                </a:prstClr>
              </a:solidFill>
              <a:latin typeface="+mn-ea"/>
              <a:ea typeface="微软雅黑" panose="020B0503020204020204" pitchFamily="34" charset="-122"/>
              <a:cs typeface="+mn-ea"/>
              <a:sym typeface="+mn-ea"/>
            </a:endParaRPr>
          </a:p>
          <a:p>
            <a:pPr marL="342900" indent="-342900">
              <a:lnSpc>
                <a:spcPct val="130000"/>
              </a:lnSpc>
              <a:buFont typeface="Arial" panose="020B0604020202090204" pitchFamily="34" charset="0"/>
              <a:buChar char="•"/>
            </a:pPr>
            <a:r>
              <a:rPr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微软雅黑" panose="020B0503020204020204" pitchFamily="34" charset="-122"/>
                <a:cs typeface="+mn-ea"/>
                <a:sym typeface="+mn-ea"/>
              </a:rPr>
              <a:t>熟悉 Vue.js 前端框架，能够实现可视化配置界面。</a:t>
            </a:r>
            <a:endParaRPr sz="2400" dirty="0" err="1">
              <a:solidFill>
                <a:prstClr val="black">
                  <a:lumMod val="75000"/>
                  <a:lumOff val="25000"/>
                </a:prstClr>
              </a:solidFill>
              <a:latin typeface="+mn-ea"/>
              <a:ea typeface="微软雅黑" panose="020B0503020204020204" pitchFamily="34" charset="-122"/>
              <a:cs typeface="+mn-ea"/>
              <a:sym typeface="+mn-ea"/>
            </a:endParaRPr>
          </a:p>
          <a:p>
            <a:pPr marL="342900" indent="-342900">
              <a:lnSpc>
                <a:spcPct val="130000"/>
              </a:lnSpc>
              <a:buFont typeface="Arial" panose="020B0604020202090204" pitchFamily="34" charset="0"/>
              <a:buChar char="•"/>
            </a:pPr>
            <a:r>
              <a:rPr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微软雅黑" panose="020B0503020204020204" pitchFamily="34" charset="-122"/>
                <a:cs typeface="+mn-ea"/>
                <a:sym typeface="+mn-ea"/>
              </a:rPr>
              <a:t>了解 Apache Dolphinscheduler 的插件开发框架，能够快速上手并遵循其开发规范。</a:t>
            </a:r>
            <a:endParaRPr sz="2400" dirty="0" err="1">
              <a:solidFill>
                <a:prstClr val="black">
                  <a:lumMod val="75000"/>
                  <a:lumOff val="25000"/>
                </a:prstClr>
              </a:solidFill>
              <a:latin typeface="+mn-ea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21" name="矩形 20"/>
          <p:cNvSpPr/>
          <p:nvPr>
            <p:custDataLst>
              <p:tags r:id="rId2"/>
            </p:custDataLst>
          </p:nvPr>
        </p:nvSpPr>
        <p:spPr>
          <a:xfrm>
            <a:off x="1469390" y="2196018"/>
            <a:ext cx="710565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矩形 22"/>
          <p:cNvSpPr/>
          <p:nvPr>
            <p:custDataLst>
              <p:tags r:id="rId3"/>
            </p:custDataLst>
          </p:nvPr>
        </p:nvSpPr>
        <p:spPr>
          <a:xfrm>
            <a:off x="2180255" y="2243908"/>
            <a:ext cx="2880000" cy="28800"/>
          </a:xfrm>
          <a:prstGeom prst="rect">
            <a:avLst/>
          </a:prstGeom>
          <a:solidFill>
            <a:srgbClr val="296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22250" y="312361"/>
            <a:ext cx="730366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项目技术要求</a:t>
            </a:r>
            <a:endParaRPr lang="zh-CN" altLang="en-US" sz="2800" b="1" spc="3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/>
          <p:nvPr>
            <p:custDataLst>
              <p:tags r:id="rId1"/>
            </p:custDataLst>
          </p:nvPr>
        </p:nvSpPr>
        <p:spPr>
          <a:xfrm>
            <a:off x="1353185" y="2493833"/>
            <a:ext cx="4622800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l">
              <a:lnSpc>
                <a:spcPct val="130000"/>
              </a:lnSpc>
              <a:buClrTx/>
              <a:buSzTx/>
              <a:buFont typeface="Arial" panose="020B0604020202090204" pitchFamily="34" charset="0"/>
              <a:buChar char="•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支持架构： x86_64、arm64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  <a:p>
            <a:pPr marL="342900" lvl="0" indent="-342900" algn="l">
              <a:lnSpc>
                <a:spcPct val="130000"/>
              </a:lnSpc>
              <a:buClrTx/>
              <a:buSzTx/>
              <a:buFont typeface="Arial" panose="020B0604020202090204" pitchFamily="34" charset="0"/>
              <a:buChar char="•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项目综合难度：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初级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  <a:p>
            <a:pPr marL="342900" lvl="0" indent="-342900" algn="l">
              <a:lnSpc>
                <a:spcPct val="130000"/>
              </a:lnSpc>
              <a:buClrTx/>
              <a:buSzTx/>
              <a:buFont typeface="Arial" panose="020B0604020202090204" pitchFamily="34" charset="0"/>
              <a:buChar char="•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期望完成时间：100小时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  <a:p>
            <a:pPr lvl="0" algn="l">
              <a:lnSpc>
                <a:spcPct val="130000"/>
              </a:lnSpc>
              <a:buClrTx/>
              <a:buSzTx/>
              <a:buFontTx/>
            </a:pP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1" name="矩形 20"/>
          <p:cNvSpPr/>
          <p:nvPr>
            <p:custDataLst>
              <p:tags r:id="rId2"/>
            </p:custDataLst>
          </p:nvPr>
        </p:nvSpPr>
        <p:spPr>
          <a:xfrm>
            <a:off x="1469390" y="2196018"/>
            <a:ext cx="710565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矩形 22"/>
          <p:cNvSpPr/>
          <p:nvPr>
            <p:custDataLst>
              <p:tags r:id="rId3"/>
            </p:custDataLst>
          </p:nvPr>
        </p:nvSpPr>
        <p:spPr>
          <a:xfrm>
            <a:off x="2180255" y="2243908"/>
            <a:ext cx="2880000" cy="28800"/>
          </a:xfrm>
          <a:prstGeom prst="rect">
            <a:avLst/>
          </a:prstGeom>
          <a:solidFill>
            <a:srgbClr val="296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TextBox 1"/>
          <p:cNvSpPr txBox="1"/>
          <p:nvPr>
            <p:custDataLst>
              <p:tags r:id="rId4"/>
            </p:custDataLst>
          </p:nvPr>
        </p:nvSpPr>
        <p:spPr>
          <a:xfrm>
            <a:off x="6625590" y="2493833"/>
            <a:ext cx="4622800" cy="248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l">
              <a:lnSpc>
                <a:spcPct val="130000"/>
              </a:lnSpc>
              <a:buClrTx/>
              <a:buSzTx/>
              <a:buFont typeface="Arial" panose="020B0604020202090204" pitchFamily="34" charset="0"/>
              <a:buChar char="•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技术领域标签：任务调度、分布式系统、gRPC、vue.js、插件开发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  <a:p>
            <a:pPr marL="342900" lvl="0" indent="-342900" algn="l">
              <a:lnSpc>
                <a:spcPct val="130000"/>
              </a:lnSpc>
              <a:buClrTx/>
              <a:buSzTx/>
              <a:buFont typeface="Arial" panose="020B0604020202090204" pitchFamily="34" charset="0"/>
              <a:buChar char="•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编程语言标签：Java、TypeScript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>
            <p:custDataLst>
              <p:tags r:id="rId5"/>
            </p:custDataLst>
          </p:nvPr>
        </p:nvSpPr>
        <p:spPr>
          <a:xfrm>
            <a:off x="6741795" y="2196018"/>
            <a:ext cx="710565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/>
          <p:cNvSpPr/>
          <p:nvPr>
            <p:custDataLst>
              <p:tags r:id="rId6"/>
            </p:custDataLst>
          </p:nvPr>
        </p:nvSpPr>
        <p:spPr>
          <a:xfrm>
            <a:off x="7452660" y="2243908"/>
            <a:ext cx="2880000" cy="28800"/>
          </a:xfrm>
          <a:prstGeom prst="rect">
            <a:avLst/>
          </a:prstGeom>
          <a:solidFill>
            <a:srgbClr val="296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22250" y="312361"/>
            <a:ext cx="730366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其他信息</a:t>
            </a:r>
            <a:endParaRPr lang="zh-CN" altLang="en-US" sz="2800" b="1" spc="3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>
            <p:custDataLst>
              <p:tags r:id="rId1"/>
            </p:custDataLst>
          </p:nvPr>
        </p:nvSpPr>
        <p:spPr>
          <a:xfrm>
            <a:off x="1469390" y="2196018"/>
            <a:ext cx="710565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矩形 22"/>
          <p:cNvSpPr/>
          <p:nvPr>
            <p:custDataLst>
              <p:tags r:id="rId2"/>
            </p:custDataLst>
          </p:nvPr>
        </p:nvSpPr>
        <p:spPr>
          <a:xfrm>
            <a:off x="2180255" y="2243908"/>
            <a:ext cx="2880000" cy="28800"/>
          </a:xfrm>
          <a:prstGeom prst="rect">
            <a:avLst/>
          </a:prstGeom>
          <a:solidFill>
            <a:srgbClr val="296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6741795" y="2196018"/>
            <a:ext cx="710565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/>
          <p:cNvSpPr/>
          <p:nvPr>
            <p:custDataLst>
              <p:tags r:id="rId4"/>
            </p:custDataLst>
          </p:nvPr>
        </p:nvSpPr>
        <p:spPr>
          <a:xfrm>
            <a:off x="7452660" y="2243908"/>
            <a:ext cx="2880000" cy="28800"/>
          </a:xfrm>
          <a:prstGeom prst="rect">
            <a:avLst/>
          </a:prstGeom>
          <a:solidFill>
            <a:srgbClr val="296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22250" y="312361"/>
            <a:ext cx="730366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提案</a:t>
            </a:r>
            <a:r>
              <a:rPr lang="en-US" altLang="zh-CN" sz="2800" b="1" spc="3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Proposal</a:t>
            </a:r>
            <a:r>
              <a:rPr lang="zh-CN" altLang="en-US" sz="2800" b="1" spc="3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提示</a:t>
            </a:r>
            <a:endParaRPr lang="zh-CN" altLang="en-US" sz="2800" b="1" spc="3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TextBox 1"/>
          <p:cNvSpPr txBox="1"/>
          <p:nvPr>
            <p:custDataLst>
              <p:tags r:id="rId5"/>
            </p:custDataLst>
          </p:nvPr>
        </p:nvSpPr>
        <p:spPr>
          <a:xfrm>
            <a:off x="1353185" y="2493833"/>
            <a:ext cx="4622800" cy="34486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lvl="0" indent="-342900" algn="l">
              <a:lnSpc>
                <a:spcPct val="130000"/>
              </a:lnSpc>
              <a:buClrTx/>
              <a:buSzTx/>
              <a:buFont typeface="Arial" panose="020B0604020202090204" pitchFamily="34" charset="0"/>
              <a:buChar char="•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请尽量避免使用protocol buffers生成java代码的方式来实现，避免即时编译java代码增加项目的复杂度以及影响性能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  <a:p>
            <a:pPr marL="342900" lvl="0" indent="-342900" algn="l">
              <a:lnSpc>
                <a:spcPct val="130000"/>
              </a:lnSpc>
              <a:buClrTx/>
              <a:buSzTx/>
              <a:buFont typeface="Arial" panose="020B0604020202090204" pitchFamily="34" charset="0"/>
              <a:buChar char="•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可以不考虑gRPC的stream模式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3" name="TextBox 1"/>
          <p:cNvSpPr txBox="1"/>
          <p:nvPr>
            <p:custDataLst>
              <p:tags r:id="rId6"/>
            </p:custDataLst>
          </p:nvPr>
        </p:nvSpPr>
        <p:spPr>
          <a:xfrm>
            <a:off x="6397625" y="2595433"/>
            <a:ext cx="4622800" cy="29686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lvl="0" indent="-342900" algn="l">
              <a:lnSpc>
                <a:spcPct val="130000"/>
              </a:lnSpc>
              <a:buClrTx/>
              <a:buSzTx/>
              <a:buFont typeface="Arial" panose="020B0604020202090204" pitchFamily="34" charset="0"/>
              <a:buChar char="•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可以暂时不考虑同时上传多个protocol buffers文件，但是需要支持内置特殊类型的google.protobuf.empty google.protobuf.timestamp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  <a:p>
            <a:pPr lvl="0" indent="0" algn="l">
              <a:lnSpc>
                <a:spcPct val="130000"/>
              </a:lnSpc>
              <a:buClrTx/>
              <a:buSzTx/>
              <a:buFont typeface="Arial" panose="020B0604020202090204" pitchFamily="34" charset="0"/>
              <a:buNone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  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google.protobuf.any等等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COMMONDATA" val="eyJoZGlkIjoiOTNkNjRlMjMzZDE0MWQxYWE5MTA4NDM1NWQxMDE5MTA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1372</Words>
  <Application>WPS 演示</Application>
  <PresentationFormat>宽屏</PresentationFormat>
  <Paragraphs>86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5" baseType="lpstr">
      <vt:lpstr>Arial</vt:lpstr>
      <vt:lpstr>宋体</vt:lpstr>
      <vt:lpstr>Wingdings</vt:lpstr>
      <vt:lpstr>OPPOSans R</vt:lpstr>
      <vt:lpstr>微软雅黑</vt:lpstr>
      <vt:lpstr>汉仪旗黑</vt:lpstr>
      <vt:lpstr>Wingdings</vt:lpstr>
      <vt:lpstr>宋体</vt:lpstr>
      <vt:lpstr>Arial Unicode MS</vt:lpstr>
      <vt:lpstr>汉仪书宋二KW</vt:lpstr>
      <vt:lpstr>Calibri</vt:lpstr>
      <vt:lpstr>Helvetica Neue</vt:lpstr>
      <vt:lpstr>苹方-简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vim2</dc:creator>
  <cp:lastModifiedBy>夕颜</cp:lastModifiedBy>
  <cp:revision>30</cp:revision>
  <dcterms:created xsi:type="dcterms:W3CDTF">2025-04-21T10:06:43Z</dcterms:created>
  <dcterms:modified xsi:type="dcterms:W3CDTF">2025-04-21T10:06:43Z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2052-6.5.2.8766</vt:lpwstr>
  </property>
  <property fmtid="{D5CDD505-2E9C-101B-9397-08002B2CF9AE}" pid="3" name="ICV">
    <vt:lpwstr>2B55274F556244F787AFCD8935BB4EF2_13</vt:lpwstr>
  </property>
</Properties>
</file>