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8" r:id="rId5"/>
    <p:sldId id="259" r:id="rId6"/>
    <p:sldId id="278" r:id="rId7"/>
    <p:sldId id="291" r:id="rId8"/>
    <p:sldId id="293" r:id="rId9"/>
    <p:sldId id="301" r:id="rId10"/>
    <p:sldId id="302" r:id="rId11"/>
    <p:sldId id="283" r:id="rId12"/>
    <p:sldId id="284" r:id="rId13"/>
    <p:sldId id="303" r:id="rId14"/>
    <p:sldId id="305" r:id="rId15"/>
    <p:sldId id="285" r:id="rId16"/>
    <p:sldId id="286" r:id="rId17"/>
    <p:sldId id="308" r:id="rId18"/>
    <p:sldId id="309" r:id="rId19"/>
    <p:sldId id="287" r:id="rId20"/>
    <p:sldId id="288" r:id="rId21"/>
    <p:sldId id="307" r:id="rId22"/>
    <p:sldId id="306" r:id="rId23"/>
    <p:sldId id="321" r:id="rId24"/>
    <p:sldId id="319" r:id="rId25"/>
    <p:sldId id="322" r:id="rId26"/>
    <p:sldId id="289" r:id="rId27"/>
    <p:sldId id="290" r:id="rId28"/>
    <p:sldId id="280" r:id="rId29"/>
    <p:sldId id="261" r:id="rId30"/>
  </p:sldIdLst>
  <p:sldSz cx="24384000" cy="13716000"/>
  <p:notesSz cx="5143500" cy="9144000"/>
  <p:embeddedFontLst>
    <p:embeddedFont>
      <p:font typeface="微软雅黑" panose="020B0503020204020204" charset="-122"/>
      <p:regular r:id="rId35"/>
    </p:embeddedFont>
    <p:embeddedFont>
      <p:font typeface="YouSheBiaoTiHei" panose="00000500000000000000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OPPOSans-M" panose="00020600040101010101" charset="-122"/>
      <p:regular r:id="rId41"/>
    </p:embeddedFont>
  </p:embeddedFontLst>
  <p:custDataLst>
    <p:tags r:id="rId4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2"/>
    <p:restoredTop sz="81292"/>
  </p:normalViewPr>
  <p:slideViewPr>
    <p:cSldViewPr snapToGrid="0" snapToObjects="1">
      <p:cViewPr varScale="1">
        <p:scale>
          <a:sx n="52" d="100"/>
          <a:sy n="52" d="100"/>
        </p:scale>
        <p:origin x="151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4.xml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rawing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C003-F138-3441-95CC-29498EB9868A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D91A04C-1452-5D48-B08A-231CCABF8668}">
      <dgm:prSet phldrT="[Text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</a:t>
          </a:r>
          <a:r>
            <a:rPr lang="en-US" sz="2800" dirty="0"/>
            <a:t>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  <a:r>
            <a:rPr lang="en-US" altLang="zh-CN" sz="2800" dirty="0"/>
            <a:t/>
          </a:r>
          <a:endParaRPr lang="en-US" altLang="zh-CN" sz="2800" dirty="0"/>
        </a:p>
      </dgm:t>
    </dgm:pt>
    <dgm:pt modelId="{60365FF9-CB90-AF44-B4D3-16DCAD310626}" cxnId="{6C38B299-3C26-4BA3-9B42-D58C268CE88A}" type="parTrans">
      <dgm:prSet/>
      <dgm:spPr/>
      <dgm:t>
        <a:bodyPr/>
        <a:lstStyle/>
        <a:p>
          <a:pPr algn="l"/>
          <a:endParaRPr lang="en-US" sz="2400"/>
        </a:p>
      </dgm:t>
    </dgm:pt>
    <dgm:pt modelId="{9B12842A-B90B-FE46-8291-4147F2AB4969}" cxnId="{6C38B299-3C26-4BA3-9B42-D58C268CE88A}" type="sibTrans">
      <dgm:prSet/>
      <dgm:spPr/>
      <dgm:t>
        <a:bodyPr/>
        <a:lstStyle/>
        <a:p>
          <a:pPr algn="l"/>
          <a:endParaRPr lang="en-US" sz="2400"/>
        </a:p>
      </dgm:t>
    </dgm:pt>
    <dgm:pt modelId="{7BE90A9E-FB41-417D-94B4-1A313183EF59}">
      <dgm:prSet phldrT="[Text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  <a:r>
            <a:rPr lang="en-US" altLang="en-US" sz="2800" dirty="0"/>
            <a:t/>
          </a:r>
          <a:endParaRPr lang="en-US" altLang="en-US" sz="2800" dirty="0"/>
        </a:p>
      </dgm:t>
    </dgm:pt>
    <dgm:pt modelId="{944297D6-24F3-4A6C-932F-CBFF91E12385}" cxnId="{266A1054-556D-44DC-9BB5-97CF7F21C582}" type="parTrans">
      <dgm:prSet/>
      <dgm:spPr/>
      <dgm:t>
        <a:bodyPr/>
        <a:lstStyle/>
        <a:p>
          <a:pPr algn="l"/>
          <a:endParaRPr lang="zh-CN" altLang="en-US" sz="2400"/>
        </a:p>
      </dgm:t>
    </dgm:pt>
    <dgm:pt modelId="{15A22CD8-F633-474B-ADA4-8F81C70D5CDB}" cxnId="{266A1054-556D-44DC-9BB5-97CF7F21C582}" type="sibTrans">
      <dgm:prSet/>
      <dgm:spPr/>
      <dgm:t>
        <a:bodyPr/>
        <a:lstStyle/>
        <a:p>
          <a:pPr algn="l"/>
          <a:endParaRPr lang="zh-CN" altLang="en-US" sz="2400"/>
        </a:p>
      </dgm:t>
    </dgm:pt>
    <dgm:pt modelId="{BB5B8127-4302-46F4-A4E0-282226394788}">
      <dgm:prSet phldrT="[Text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</a:t>
          </a:r>
          <a:r>
            <a:rPr lang="en-US" altLang="zh-CN" sz="2800" dirty="0" err="1"/>
            <a:t>ehchat</a:t>
          </a:r>
          <a:r>
            <a:rPr lang="zh-CN" altLang="en-US" sz="2800" dirty="0"/>
            <a:t>：海豚调度</a:t>
          </a:r>
          <a:r>
            <a:rPr lang="zh-CN" altLang="en-US" sz="2800" dirty="0"/>
            <a:t/>
          </a:r>
          <a:endParaRPr lang="zh-CN" altLang="en-US" sz="2800" dirty="0"/>
        </a:p>
      </dgm:t>
    </dgm:pt>
    <dgm:pt modelId="{F29A29CD-658B-4CD7-ADB3-8035BCB8F3E4}" cxnId="{8BC73280-72F1-4AF3-9FA0-B81136438374}" type="parTrans">
      <dgm:prSet/>
      <dgm:spPr/>
      <dgm:t>
        <a:bodyPr/>
        <a:lstStyle/>
        <a:p>
          <a:pPr algn="l"/>
          <a:endParaRPr lang="zh-CN" altLang="en-US" sz="2000"/>
        </a:p>
      </dgm:t>
    </dgm:pt>
    <dgm:pt modelId="{D1B5542A-DF37-46E9-8CAD-6A660F18C893}" cxnId="{8BC73280-72F1-4AF3-9FA0-B81136438374}" type="sibTrans">
      <dgm:prSet/>
      <dgm:spPr/>
      <dgm:t>
        <a:bodyPr/>
        <a:lstStyle/>
        <a:p>
          <a:pPr algn="l"/>
          <a:endParaRPr lang="zh-CN" altLang="en-US" sz="2000"/>
        </a:p>
      </dgm:t>
    </dgm:pt>
    <dgm:pt modelId="{D268D0B6-2202-0349-9ED8-CDC00F165E8E}">
      <dgm:prSet phldrT="[Text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  <a:r>
            <a:rPr lang="en-US" altLang="zh-CN" sz="2800" dirty="0"/>
            <a:t/>
          </a:r>
          <a:endParaRPr lang="en-US" altLang="zh-CN" sz="2800" dirty="0"/>
        </a:p>
      </dgm:t>
    </dgm:pt>
    <dgm:pt modelId="{577EC967-170C-9941-8E14-ABA7E6B74046}" cxnId="{9749D824-8EA4-4FA4-BAA3-32E8BEBE0603}" type="parTrans">
      <dgm:prSet/>
      <dgm:spPr/>
      <dgm:t>
        <a:bodyPr/>
        <a:lstStyle/>
        <a:p>
          <a:pPr algn="l"/>
          <a:endParaRPr lang="en-US" sz="2400"/>
        </a:p>
      </dgm:t>
    </dgm:pt>
    <dgm:pt modelId="{73619E33-1254-5D45-A70A-7D206D28FD69}" cxnId="{9749D824-8EA4-4FA4-BAA3-32E8BEBE0603}" type="sibTrans">
      <dgm:prSet/>
      <dgm:spPr/>
      <dgm:t>
        <a:bodyPr/>
        <a:lstStyle/>
        <a:p>
          <a:pPr algn="l"/>
          <a:endParaRPr lang="en-US" sz="2400"/>
        </a:p>
      </dgm:t>
    </dgm:pt>
    <dgm:pt modelId="{A5CD61B1-7A64-864D-BEF0-904C4548F883}">
      <dgm:prSet phldrT="[Text]"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  <a:r>
            <a:rPr lang="en-US" altLang="zh-CN" sz="2800" dirty="0"/>
            <a:t/>
          </a:r>
          <a:endParaRPr lang="en-US" altLang="zh-CN" sz="2800" dirty="0"/>
        </a:p>
      </dgm:t>
    </dgm:pt>
    <dgm:pt modelId="{FE1394E0-6692-B54B-B483-8E0431BEE1C5}" cxnId="{A988A12F-55EB-4CAF-BE9F-D078DCD2611E}" type="parTrans">
      <dgm:prSet/>
      <dgm:spPr/>
      <dgm:t>
        <a:bodyPr/>
        <a:lstStyle/>
        <a:p>
          <a:pPr algn="l"/>
          <a:endParaRPr lang="en-US" sz="2400"/>
        </a:p>
      </dgm:t>
    </dgm:pt>
    <dgm:pt modelId="{545D3FD5-4E40-BD48-AFAA-627C350A3710}" cxnId="{A988A12F-55EB-4CAF-BE9F-D078DCD2611E}" type="sibTrans">
      <dgm:prSet/>
      <dgm:spPr/>
      <dgm:t>
        <a:bodyPr/>
        <a:lstStyle/>
        <a:p>
          <a:pPr algn="l"/>
          <a:endParaRPr lang="en-US" sz="2400"/>
        </a:p>
      </dgm:t>
    </dgm:pt>
    <dgm:pt modelId="{3B2B21D5-7D18-F24C-B88F-F91F1058E236}">
      <dgm:prSet phldr="0" custT="1"/>
      <dgm:spPr/>
      <dgm:t>
        <a:bodyPr vert="horz" wrap="square"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  <a:r>
            <a:rPr lang="en-US" altLang="zh-CN" sz="2800" dirty="0"/>
            <a:t/>
          </a:r>
          <a:endParaRPr lang="en-US" altLang="zh-CN" sz="2800" dirty="0"/>
        </a:p>
      </dgm:t>
    </dgm:pt>
    <dgm:pt modelId="{AD4FD47E-F537-D441-AD95-F6F84C6C40D2}" cxnId="{EF9844FF-7E42-4D92-8912-F46AD3DB0C17}" type="parTrans">
      <dgm:prSet/>
      <dgm:spPr/>
      <dgm:t>
        <a:bodyPr/>
        <a:lstStyle/>
        <a:p>
          <a:pPr algn="l"/>
          <a:endParaRPr lang="en-US" sz="2400"/>
        </a:p>
      </dgm:t>
    </dgm:pt>
    <dgm:pt modelId="{24FC2D4C-C329-604F-86BF-C440182CE301}" cxnId="{EF9844FF-7E42-4D92-8912-F46AD3DB0C17}" type="sibTrans">
      <dgm:prSet/>
      <dgm:spPr/>
      <dgm:t>
        <a:bodyPr/>
        <a:lstStyle/>
        <a:p>
          <a:pPr algn="l"/>
          <a:endParaRPr lang="en-US" sz="2400"/>
        </a:p>
      </dgm:t>
    </dgm:pt>
    <dgm:pt modelId="{F6079F7F-847A-9C4B-8DF8-3AE4F81EEBEB}" type="pres">
      <dgm:prSet presAssocID="{50F5C003-F138-3441-95CC-29498EB9868A}" presName="linearFlow" presStyleCnt="0">
        <dgm:presLayoutVars>
          <dgm:dir/>
          <dgm:resizeHandles val="exact"/>
        </dgm:presLayoutVars>
      </dgm:prSet>
      <dgm:spPr/>
    </dgm:pt>
    <dgm:pt modelId="{A072D74A-D9F2-9347-845D-7BD2B50636E9}" type="pres">
      <dgm:prSet presAssocID="{6D91A04C-1452-5D48-B08A-231CCABF8668}" presName="composite" presStyleCnt="0"/>
      <dgm:spPr/>
    </dgm:pt>
    <dgm:pt modelId="{1A03DEB5-3DF7-5C48-A9D4-0F1676AAA3B2}" type="pres">
      <dgm:prSet presAssocID="{6D91A04C-1452-5D48-B08A-231CCABF8668}" presName="imgShp" presStyleLbl="fgImgPlace1" presStyleIdx="0" presStyleCnt="6" custLinFactNeighborX="-52089" custLinFactNeighborY="466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FF97271-BF8B-344A-818C-3E1A82DBCC51}" type="pres">
      <dgm:prSet presAssocID="{6D91A04C-1452-5D48-B08A-231CCABF8668}" presName="txShp" presStyleLbl="node1" presStyleIdx="0" presStyleCnt="6" custScaleX="108753">
        <dgm:presLayoutVars>
          <dgm:bulletEnabled val="1"/>
        </dgm:presLayoutVars>
      </dgm:prSet>
      <dgm:spPr/>
    </dgm:pt>
    <dgm:pt modelId="{1395C718-3256-C547-95A3-A0A7B5604158}" type="pres">
      <dgm:prSet presAssocID="{9B12842A-B90B-FE46-8291-4147F2AB4969}" presName="spacing" presStyleCnt="0"/>
      <dgm:spPr/>
    </dgm:pt>
    <dgm:pt modelId="{B5D7339B-01CD-45F0-8A1C-3C3565F23E67}" type="pres">
      <dgm:prSet presAssocID="{7BE90A9E-FB41-417D-94B4-1A313183EF59}" presName="composite" presStyleCnt="0"/>
      <dgm:spPr/>
    </dgm:pt>
    <dgm:pt modelId="{917AF6F2-0F17-4372-AFC3-011A74656337}" type="pres">
      <dgm:prSet presAssocID="{7BE90A9E-FB41-417D-94B4-1A313183EF59}" presName="imgShp" presStyleLbl="fgImgPlace1" presStyleIdx="1" presStyleCnt="6" custLinFactNeighborX="-52089" custLinFactNeighborY="466"/>
      <dgm:spPr>
        <a:blipFill>
          <a:blip xmlns:r="http://schemas.openxmlformats.org/officeDocument/2006/relationships" r:embed="rId2"/>
          <a:srcRect/>
          <a:stretch>
            <a:fillRect t="-7000" b="-7000"/>
          </a:stretch>
        </a:blipFill>
      </dgm:spPr>
    </dgm:pt>
    <dgm:pt modelId="{1E28999B-AEDB-487C-8B2B-83FBB4108F70}" type="pres">
      <dgm:prSet presAssocID="{7BE90A9E-FB41-417D-94B4-1A313183EF59}" presName="txShp" presStyleLbl="node1" presStyleIdx="1" presStyleCnt="6" custScaleX="108753">
        <dgm:presLayoutVars>
          <dgm:bulletEnabled val="1"/>
        </dgm:presLayoutVars>
      </dgm:prSet>
      <dgm:spPr/>
    </dgm:pt>
    <dgm:pt modelId="{2E57DCE2-EA38-4839-98B5-782B0B2F126B}" type="pres">
      <dgm:prSet presAssocID="{15A22CD8-F633-474B-ADA4-8F81C70D5CDB}" presName="spacing" presStyleCnt="0"/>
      <dgm:spPr/>
    </dgm:pt>
    <dgm:pt modelId="{41D22BD7-33AB-43D9-B317-90C0444C432D}" type="pres">
      <dgm:prSet presAssocID="{BB5B8127-4302-46F4-A4E0-282226394788}" presName="composite" presStyleCnt="0"/>
      <dgm:spPr/>
    </dgm:pt>
    <dgm:pt modelId="{03C039C4-60C4-4E5E-AC8C-0DC967D3FD45}" type="pres">
      <dgm:prSet presAssocID="{BB5B8127-4302-46F4-A4E0-282226394788}" presName="imgShp" presStyleLbl="fgImgPlace1" presStyleIdx="2" presStyleCnt="6" custLinFactNeighborX="-52089" custLinFactNeighborY="466"/>
      <dgm:spPr>
        <a:blipFill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  <dgm:pt modelId="{645B0397-6812-47EA-9570-A1E5FE187F65}" type="pres">
      <dgm:prSet presAssocID="{BB5B8127-4302-46F4-A4E0-282226394788}" presName="txShp" presStyleLbl="node1" presStyleIdx="2" presStyleCnt="6" custScaleX="108753">
        <dgm:presLayoutVars>
          <dgm:bulletEnabled val="1"/>
        </dgm:presLayoutVars>
      </dgm:prSet>
      <dgm:spPr/>
    </dgm:pt>
    <dgm:pt modelId="{54240EAE-F931-4A74-9632-E8CEB3FFA0D4}" type="pres">
      <dgm:prSet presAssocID="{D1B5542A-DF37-46E9-8CAD-6A660F18C893}" presName="spacing" presStyleCnt="0"/>
      <dgm:spPr/>
    </dgm:pt>
    <dgm:pt modelId="{AA527963-FC85-1548-9A8A-485A9427323B}" type="pres">
      <dgm:prSet presAssocID="{D268D0B6-2202-0349-9ED8-CDC00F165E8E}" presName="composite" presStyleCnt="0"/>
      <dgm:spPr/>
    </dgm:pt>
    <dgm:pt modelId="{85388ED3-7068-9E44-B9D9-B337FD2B3DD9}" type="pres">
      <dgm:prSet presAssocID="{D268D0B6-2202-0349-9ED8-CDC00F165E8E}" presName="imgShp" presStyleLbl="fgImgPlace1" presStyleIdx="3" presStyleCnt="6" custLinFactNeighborX="-52089" custLinFactNeighborY="4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CCB339-7CCC-9042-8C6F-5F37228CE9B2}" type="pres">
      <dgm:prSet presAssocID="{D268D0B6-2202-0349-9ED8-CDC00F165E8E}" presName="txShp" presStyleLbl="node1" presStyleIdx="3" presStyleCnt="6" custScaleX="108753">
        <dgm:presLayoutVars>
          <dgm:bulletEnabled val="1"/>
        </dgm:presLayoutVars>
      </dgm:prSet>
      <dgm:spPr/>
    </dgm:pt>
    <dgm:pt modelId="{5ABB6C07-1565-ED45-8449-831668FBA920}" type="pres">
      <dgm:prSet presAssocID="{73619E33-1254-5D45-A70A-7D206D28FD69}" presName="spacing" presStyleCnt="0"/>
      <dgm:spPr/>
    </dgm:pt>
    <dgm:pt modelId="{B3A54A5A-69C7-B24C-8D54-5D7B16862D28}" type="pres">
      <dgm:prSet presAssocID="{A5CD61B1-7A64-864D-BEF0-904C4548F883}" presName="composite" presStyleCnt="0"/>
      <dgm:spPr/>
    </dgm:pt>
    <dgm:pt modelId="{2C4774EC-1DD5-164A-9EED-426839F660F9}" type="pres">
      <dgm:prSet presAssocID="{A5CD61B1-7A64-864D-BEF0-904C4548F883}" presName="imgShp" presStyleLbl="fgImgPlace1" presStyleIdx="4" presStyleCnt="6" custLinFactNeighborX="-52089" custLinFactNeighborY="46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2A1EE08-0692-6A41-9D0C-9F9E2FB3B4E2}" type="pres">
      <dgm:prSet presAssocID="{A5CD61B1-7A64-864D-BEF0-904C4548F883}" presName="txShp" presStyleLbl="node1" presStyleIdx="4" presStyleCnt="6" custScaleX="108753">
        <dgm:presLayoutVars>
          <dgm:bulletEnabled val="1"/>
        </dgm:presLayoutVars>
      </dgm:prSet>
      <dgm:spPr/>
    </dgm:pt>
    <dgm:pt modelId="{093DCD18-E838-4340-9427-09402CE5EF59}" type="pres">
      <dgm:prSet presAssocID="{545D3FD5-4E40-BD48-AFAA-627C350A3710}" presName="spacing" presStyleCnt="0"/>
      <dgm:spPr/>
    </dgm:pt>
    <dgm:pt modelId="{45CA8AFB-D4B2-9A4F-939E-7F2D98A70BD6}" type="pres">
      <dgm:prSet presAssocID="{3B2B21D5-7D18-F24C-B88F-F91F1058E236}" presName="composite" presStyleCnt="0"/>
      <dgm:spPr/>
    </dgm:pt>
    <dgm:pt modelId="{27EB50FB-A6C7-A04E-918B-3A46BFE5660F}" type="pres">
      <dgm:prSet presAssocID="{3B2B21D5-7D18-F24C-B88F-F91F1058E236}" presName="imgShp" presStyleLbl="fgImgPlace1" presStyleIdx="5" presStyleCnt="6" custLinFactNeighborX="-52089" custLinFactNeighborY="46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A337866-94DC-184E-9080-52BEBF8702B1}" type="pres">
      <dgm:prSet presAssocID="{3B2B21D5-7D18-F24C-B88F-F91F1058E236}" presName="txShp" presStyleLbl="node1" presStyleIdx="5" presStyleCnt="6" custScaleX="108753">
        <dgm:presLayoutVars>
          <dgm:bulletEnabled val="1"/>
        </dgm:presLayoutVars>
      </dgm:prSet>
      <dgm:spPr/>
    </dgm:pt>
  </dgm:ptLst>
  <dgm:cxnLst>
    <dgm:cxn modelId="{6C38B299-3C26-4BA3-9B42-D58C268CE88A}" srcId="{50F5C003-F138-3441-95CC-29498EB9868A}" destId="{6D91A04C-1452-5D48-B08A-231CCABF8668}" srcOrd="0" destOrd="0" parTransId="{60365FF9-CB90-AF44-B4D3-16DCAD310626}" sibTransId="{9B12842A-B90B-FE46-8291-4147F2AB4969}"/>
    <dgm:cxn modelId="{266A1054-556D-44DC-9BB5-97CF7F21C582}" srcId="{50F5C003-F138-3441-95CC-29498EB9868A}" destId="{7BE90A9E-FB41-417D-94B4-1A313183EF59}" srcOrd="1" destOrd="0" parTransId="{944297D6-24F3-4A6C-932F-CBFF91E12385}" sibTransId="{15A22CD8-F633-474B-ADA4-8F81C70D5CDB}"/>
    <dgm:cxn modelId="{8BC73280-72F1-4AF3-9FA0-B81136438374}" srcId="{50F5C003-F138-3441-95CC-29498EB9868A}" destId="{BB5B8127-4302-46F4-A4E0-282226394788}" srcOrd="2" destOrd="0" parTransId="{F29A29CD-658B-4CD7-ADB3-8035BCB8F3E4}" sibTransId="{D1B5542A-DF37-46E9-8CAD-6A660F18C893}"/>
    <dgm:cxn modelId="{9749D824-8EA4-4FA4-BAA3-32E8BEBE0603}" srcId="{50F5C003-F138-3441-95CC-29498EB9868A}" destId="{D268D0B6-2202-0349-9ED8-CDC00F165E8E}" srcOrd="3" destOrd="0" parTransId="{577EC967-170C-9941-8E14-ABA7E6B74046}" sibTransId="{73619E33-1254-5D45-A70A-7D206D28FD69}"/>
    <dgm:cxn modelId="{A988A12F-55EB-4CAF-BE9F-D078DCD2611E}" srcId="{50F5C003-F138-3441-95CC-29498EB9868A}" destId="{A5CD61B1-7A64-864D-BEF0-904C4548F883}" srcOrd="4" destOrd="0" parTransId="{FE1394E0-6692-B54B-B483-8E0431BEE1C5}" sibTransId="{545D3FD5-4E40-BD48-AFAA-627C350A3710}"/>
    <dgm:cxn modelId="{EF9844FF-7E42-4D92-8912-F46AD3DB0C17}" srcId="{50F5C003-F138-3441-95CC-29498EB9868A}" destId="{3B2B21D5-7D18-F24C-B88F-F91F1058E236}" srcOrd="5" destOrd="0" parTransId="{AD4FD47E-F537-D441-AD95-F6F84C6C40D2}" sibTransId="{24FC2D4C-C329-604F-86BF-C440182CE301}"/>
    <dgm:cxn modelId="{D448DBE6-81A6-4046-BAB2-A04606B10703}" type="presOf" srcId="{50F5C003-F138-3441-95CC-29498EB9868A}" destId="{F6079F7F-847A-9C4B-8DF8-3AE4F81EEBEB}" srcOrd="0" destOrd="0" presId="urn:microsoft.com/office/officeart/2005/8/layout/vList3"/>
    <dgm:cxn modelId="{A4F68660-BE92-40DA-B902-9523DF26E32C}" type="presParOf" srcId="{F6079F7F-847A-9C4B-8DF8-3AE4F81EEBEB}" destId="{A072D74A-D9F2-9347-845D-7BD2B50636E9}" srcOrd="0" destOrd="0" presId="urn:microsoft.com/office/officeart/2005/8/layout/vList3"/>
    <dgm:cxn modelId="{A390E677-0228-40FB-B34C-55A5A0E26CE1}" type="presParOf" srcId="{A072D74A-D9F2-9347-845D-7BD2B50636E9}" destId="{1A03DEB5-3DF7-5C48-A9D4-0F1676AAA3B2}" srcOrd="0" destOrd="0" presId="urn:microsoft.com/office/officeart/2005/8/layout/vList3"/>
    <dgm:cxn modelId="{9DA280BE-0537-422E-B21A-149797074DE6}" type="presParOf" srcId="{A072D74A-D9F2-9347-845D-7BD2B50636E9}" destId="{AFF97271-BF8B-344A-818C-3E1A82DBCC51}" srcOrd="1" destOrd="0" presId="urn:microsoft.com/office/officeart/2005/8/layout/vList3"/>
    <dgm:cxn modelId="{F110201A-A4E2-493C-83AB-6323CAEA9C16}" type="presOf" srcId="{6D91A04C-1452-5D48-B08A-231CCABF8668}" destId="{AFF97271-BF8B-344A-818C-3E1A82DBCC51}" srcOrd="0" destOrd="0" presId="urn:microsoft.com/office/officeart/2005/8/layout/vList3"/>
    <dgm:cxn modelId="{D0FD7CBE-BC59-4696-BFD7-9674FBB396A5}" type="presParOf" srcId="{F6079F7F-847A-9C4B-8DF8-3AE4F81EEBEB}" destId="{1395C718-3256-C547-95A3-A0A7B5604158}" srcOrd="1" destOrd="0" presId="urn:microsoft.com/office/officeart/2005/8/layout/vList3"/>
    <dgm:cxn modelId="{A2BA4B59-ACE7-4649-8809-2914DB13EB95}" type="presOf" srcId="{9B12842A-B90B-FE46-8291-4147F2AB4969}" destId="{1395C718-3256-C547-95A3-A0A7B5604158}" srcOrd="0" destOrd="0" presId="urn:microsoft.com/office/officeart/2005/8/layout/vList3"/>
    <dgm:cxn modelId="{F818D0AB-561E-49D1-B3E8-338C17CA4C66}" type="presParOf" srcId="{F6079F7F-847A-9C4B-8DF8-3AE4F81EEBEB}" destId="{B5D7339B-01CD-45F0-8A1C-3C3565F23E67}" srcOrd="2" destOrd="0" presId="urn:microsoft.com/office/officeart/2005/8/layout/vList3"/>
    <dgm:cxn modelId="{47126082-5BE0-41C4-9D96-0C87C9B7FD63}" type="presParOf" srcId="{B5D7339B-01CD-45F0-8A1C-3C3565F23E67}" destId="{917AF6F2-0F17-4372-AFC3-011A74656337}" srcOrd="0" destOrd="2" presId="urn:microsoft.com/office/officeart/2005/8/layout/vList3"/>
    <dgm:cxn modelId="{661E05AD-DD2E-4753-B890-9AB722BDC90E}" type="presParOf" srcId="{B5D7339B-01CD-45F0-8A1C-3C3565F23E67}" destId="{1E28999B-AEDB-487C-8B2B-83FBB4108F70}" srcOrd="1" destOrd="2" presId="urn:microsoft.com/office/officeart/2005/8/layout/vList3"/>
    <dgm:cxn modelId="{822494A6-0971-4DD6-82E9-EE5F30B35859}" type="presOf" srcId="{7BE90A9E-FB41-417D-94B4-1A313183EF59}" destId="{1E28999B-AEDB-487C-8B2B-83FBB4108F70}" srcOrd="0" destOrd="0" presId="urn:microsoft.com/office/officeart/2005/8/layout/vList3"/>
    <dgm:cxn modelId="{4BCFE97E-1B7E-448E-8B3D-7754429C66E3}" type="presParOf" srcId="{F6079F7F-847A-9C4B-8DF8-3AE4F81EEBEB}" destId="{2E57DCE2-EA38-4839-98B5-782B0B2F126B}" srcOrd="3" destOrd="0" presId="urn:microsoft.com/office/officeart/2005/8/layout/vList3"/>
    <dgm:cxn modelId="{193452B8-241A-45CD-BA9E-683247649A49}" type="presOf" srcId="{15A22CD8-F633-474B-ADA4-8F81C70D5CDB}" destId="{2E57DCE2-EA38-4839-98B5-782B0B2F126B}" srcOrd="0" destOrd="0" presId="urn:microsoft.com/office/officeart/2005/8/layout/vList3"/>
    <dgm:cxn modelId="{AB3B54C5-014A-45A6-8A38-3B178787F9D9}" type="presParOf" srcId="{F6079F7F-847A-9C4B-8DF8-3AE4F81EEBEB}" destId="{41D22BD7-33AB-43D9-B317-90C0444C432D}" srcOrd="4" destOrd="0" presId="urn:microsoft.com/office/officeart/2005/8/layout/vList3"/>
    <dgm:cxn modelId="{FEF0D208-93F1-4FA6-AFBB-ABA30230B0F5}" type="presParOf" srcId="{41D22BD7-33AB-43D9-B317-90C0444C432D}" destId="{03C039C4-60C4-4E5E-AC8C-0DC967D3FD45}" srcOrd="0" destOrd="4" presId="urn:microsoft.com/office/officeart/2005/8/layout/vList3"/>
    <dgm:cxn modelId="{3DC9D886-83D2-4A35-971F-A2BE1B90EA9B}" type="presParOf" srcId="{41D22BD7-33AB-43D9-B317-90C0444C432D}" destId="{645B0397-6812-47EA-9570-A1E5FE187F65}" srcOrd="1" destOrd="4" presId="urn:microsoft.com/office/officeart/2005/8/layout/vList3"/>
    <dgm:cxn modelId="{179312AB-ED2D-442D-9BF9-F2B50EAB7573}" type="presOf" srcId="{BB5B8127-4302-46F4-A4E0-282226394788}" destId="{645B0397-6812-47EA-9570-A1E5FE187F65}" srcOrd="0" destOrd="0" presId="urn:microsoft.com/office/officeart/2005/8/layout/vList3"/>
    <dgm:cxn modelId="{BDB383DE-71B1-49F6-935F-46788DACB1CF}" type="presParOf" srcId="{F6079F7F-847A-9C4B-8DF8-3AE4F81EEBEB}" destId="{54240EAE-F931-4A74-9632-E8CEB3FFA0D4}" srcOrd="5" destOrd="0" presId="urn:microsoft.com/office/officeart/2005/8/layout/vList3"/>
    <dgm:cxn modelId="{DF3718BB-E28B-4AFF-8C1A-4A407720CCDA}" type="presOf" srcId="{D1B5542A-DF37-46E9-8CAD-6A660F18C893}" destId="{54240EAE-F931-4A74-9632-E8CEB3FFA0D4}" srcOrd="0" destOrd="0" presId="urn:microsoft.com/office/officeart/2005/8/layout/vList3"/>
    <dgm:cxn modelId="{048ECD32-3500-40C8-A39E-52F6D8C0837B}" type="presParOf" srcId="{F6079F7F-847A-9C4B-8DF8-3AE4F81EEBEB}" destId="{AA527963-FC85-1548-9A8A-485A9427323B}" srcOrd="6" destOrd="0" presId="urn:microsoft.com/office/officeart/2005/8/layout/vList3"/>
    <dgm:cxn modelId="{FDAB8B3B-F43F-4301-BC2B-77503F05C87E}" type="presParOf" srcId="{AA527963-FC85-1548-9A8A-485A9427323B}" destId="{85388ED3-7068-9E44-B9D9-B337FD2B3DD9}" srcOrd="0" destOrd="6" presId="urn:microsoft.com/office/officeart/2005/8/layout/vList3"/>
    <dgm:cxn modelId="{82580107-BF4F-4D7F-AE90-D04D837C51D0}" type="presParOf" srcId="{AA527963-FC85-1548-9A8A-485A9427323B}" destId="{F7CCB339-7CCC-9042-8C6F-5F37228CE9B2}" srcOrd="1" destOrd="6" presId="urn:microsoft.com/office/officeart/2005/8/layout/vList3"/>
    <dgm:cxn modelId="{04E65E5D-8A25-4162-BE21-C4970B4A1B3C}" type="presOf" srcId="{D268D0B6-2202-0349-9ED8-CDC00F165E8E}" destId="{F7CCB339-7CCC-9042-8C6F-5F37228CE9B2}" srcOrd="0" destOrd="0" presId="urn:microsoft.com/office/officeart/2005/8/layout/vList3"/>
    <dgm:cxn modelId="{9EBF74C0-D976-4C76-B1AB-03E57272CA95}" type="presParOf" srcId="{F6079F7F-847A-9C4B-8DF8-3AE4F81EEBEB}" destId="{5ABB6C07-1565-ED45-8449-831668FBA920}" srcOrd="7" destOrd="0" presId="urn:microsoft.com/office/officeart/2005/8/layout/vList3"/>
    <dgm:cxn modelId="{2E915A0B-9BFA-4C7F-A120-CFAB694BD470}" type="presOf" srcId="{73619E33-1254-5D45-A70A-7D206D28FD69}" destId="{5ABB6C07-1565-ED45-8449-831668FBA920}" srcOrd="0" destOrd="0" presId="urn:microsoft.com/office/officeart/2005/8/layout/vList3"/>
    <dgm:cxn modelId="{2DE8C5BC-054D-40EF-8105-D00BBB82E954}" type="presParOf" srcId="{F6079F7F-847A-9C4B-8DF8-3AE4F81EEBEB}" destId="{B3A54A5A-69C7-B24C-8D54-5D7B16862D28}" srcOrd="8" destOrd="0" presId="urn:microsoft.com/office/officeart/2005/8/layout/vList3"/>
    <dgm:cxn modelId="{4535EB5E-A693-4814-8A23-AAE899920DB7}" type="presParOf" srcId="{B3A54A5A-69C7-B24C-8D54-5D7B16862D28}" destId="{2C4774EC-1DD5-164A-9EED-426839F660F9}" srcOrd="0" destOrd="8" presId="urn:microsoft.com/office/officeart/2005/8/layout/vList3"/>
    <dgm:cxn modelId="{92A354B9-634C-44AC-82D4-BC75F795CE10}" type="presParOf" srcId="{B3A54A5A-69C7-B24C-8D54-5D7B16862D28}" destId="{72A1EE08-0692-6A41-9D0C-9F9E2FB3B4E2}" srcOrd="1" destOrd="8" presId="urn:microsoft.com/office/officeart/2005/8/layout/vList3"/>
    <dgm:cxn modelId="{2312CDD6-EE9D-470A-9B44-1B126957B8F4}" type="presOf" srcId="{A5CD61B1-7A64-864D-BEF0-904C4548F883}" destId="{72A1EE08-0692-6A41-9D0C-9F9E2FB3B4E2}" srcOrd="0" destOrd="0" presId="urn:microsoft.com/office/officeart/2005/8/layout/vList3"/>
    <dgm:cxn modelId="{2BA32845-1DBB-4B50-9C29-F9768456AA29}" type="presParOf" srcId="{F6079F7F-847A-9C4B-8DF8-3AE4F81EEBEB}" destId="{093DCD18-E838-4340-9427-09402CE5EF59}" srcOrd="9" destOrd="0" presId="urn:microsoft.com/office/officeart/2005/8/layout/vList3"/>
    <dgm:cxn modelId="{FA20F8CF-115C-4B08-A482-F8FF4DC0AB3D}" type="presOf" srcId="{545D3FD5-4E40-BD48-AFAA-627C350A3710}" destId="{093DCD18-E838-4340-9427-09402CE5EF59}" srcOrd="0" destOrd="0" presId="urn:microsoft.com/office/officeart/2005/8/layout/vList3"/>
    <dgm:cxn modelId="{11A35D7A-3DF7-4426-833C-785BA7D75071}" type="presParOf" srcId="{F6079F7F-847A-9C4B-8DF8-3AE4F81EEBEB}" destId="{45CA8AFB-D4B2-9A4F-939E-7F2D98A70BD6}" srcOrd="10" destOrd="0" presId="urn:microsoft.com/office/officeart/2005/8/layout/vList3"/>
    <dgm:cxn modelId="{AEF899DF-0B4F-47E5-9121-675575743818}" type="presParOf" srcId="{45CA8AFB-D4B2-9A4F-939E-7F2D98A70BD6}" destId="{27EB50FB-A6C7-A04E-918B-3A46BFE5660F}" srcOrd="0" destOrd="10" presId="urn:microsoft.com/office/officeart/2005/8/layout/vList3"/>
    <dgm:cxn modelId="{E8487561-E915-4BC9-A4C8-BDF179DC3B43}" type="presParOf" srcId="{45CA8AFB-D4B2-9A4F-939E-7F2D98A70BD6}" destId="{2A337866-94DC-184E-9080-52BEBF8702B1}" srcOrd="1" destOrd="10" presId="urn:microsoft.com/office/officeart/2005/8/layout/vList3"/>
    <dgm:cxn modelId="{C3DB237C-F073-4628-BAF4-C9EDE69718A6}" type="presOf" srcId="{3B2B21D5-7D18-F24C-B88F-F91F1058E236}" destId="{2A337866-94DC-184E-9080-52BEBF8702B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4456410" cy="7844155"/>
        <a:chOff x="0" y="0"/>
        <a:chExt cx="14456410" cy="7844155"/>
      </a:xfrm>
    </dsp:grpSpPr>
    <dsp:sp modelId="{AFF97271-BF8B-344A-818C-3E1A82DBCC51}">
      <dsp:nvSpPr>
        <dsp:cNvPr id="4" name="五边形 3"/>
        <dsp:cNvSpPr/>
      </dsp:nvSpPr>
      <dsp:spPr bwMode="white">
        <a:xfrm rot="10800000">
          <a:off x="2691937" y="0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W</a:t>
          </a:r>
          <a:r>
            <a:rPr lang="en-US" sz="2800" dirty="0"/>
            <a:t>ebsite</a:t>
          </a:r>
          <a:r>
            <a:rPr lang="en-US" altLang="zh-CN" sz="2800" dirty="0"/>
            <a:t>:</a:t>
          </a:r>
          <a:r>
            <a:rPr lang="zh-CN" altLang="en-US" sz="2800" dirty="0"/>
            <a:t>  </a:t>
          </a:r>
          <a:r>
            <a:rPr lang="en-US" altLang="zh-CN" sz="2800" dirty="0"/>
            <a:t>https://dolphinscheduler.apache.org</a:t>
          </a:r>
          <a:endParaRPr lang="en-US" altLang="zh-CN" sz="2800" dirty="0"/>
        </a:p>
      </dsp:txBody>
      <dsp:txXfrm rot="10800000">
        <a:off x="2691937" y="0"/>
        <a:ext cx="9613513" cy="1081952"/>
      </dsp:txXfrm>
    </dsp:sp>
    <dsp:sp modelId="{1A03DEB5-3DF7-5C48-A9D4-0F1676AAA3B2}">
      <dsp:nvSpPr>
        <dsp:cNvPr id="3" name="椭圆 2"/>
        <dsp:cNvSpPr/>
      </dsp:nvSpPr>
      <dsp:spPr bwMode="white">
        <a:xfrm>
          <a:off x="1587382" y="5042"/>
          <a:ext cx="1081952" cy="1081952"/>
        </a:xfrm>
        <a:prstGeom prst="ellipse">
          <a:avLst/>
        </a:prstGeom>
        <a:blipFill>
          <a:blip r:embed="rId1"/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5042"/>
        <a:ext cx="1081952" cy="1081952"/>
      </dsp:txXfrm>
    </dsp:sp>
    <dsp:sp modelId="{1E28999B-AEDB-487C-8B2B-83FBB4108F70}">
      <dsp:nvSpPr>
        <dsp:cNvPr id="6" name="五边形 5"/>
        <dsp:cNvSpPr/>
      </dsp:nvSpPr>
      <dsp:spPr bwMode="white">
        <a:xfrm rot="10800000">
          <a:off x="2691937" y="1352441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/>
            <a:t>GitHub</a:t>
          </a:r>
          <a:r>
            <a:rPr lang="zh-CN" altLang="en-US" sz="2800" dirty="0"/>
            <a:t>：</a:t>
          </a:r>
          <a:r>
            <a:rPr lang="en-US" altLang="en-US" sz="2800" dirty="0"/>
            <a:t>https://github.com/apache/dolphinscheduler</a:t>
          </a:r>
          <a:endParaRPr lang="en-US" altLang="en-US" sz="2800" dirty="0"/>
        </a:p>
      </dsp:txBody>
      <dsp:txXfrm rot="10800000">
        <a:off x="2691937" y="1352441"/>
        <a:ext cx="9613513" cy="1081952"/>
      </dsp:txXfrm>
    </dsp:sp>
    <dsp:sp modelId="{917AF6F2-0F17-4372-AFC3-011A74656337}">
      <dsp:nvSpPr>
        <dsp:cNvPr id="5" name="椭圆 4"/>
        <dsp:cNvSpPr/>
      </dsp:nvSpPr>
      <dsp:spPr bwMode="white">
        <a:xfrm>
          <a:off x="1587382" y="1357482"/>
          <a:ext cx="1081952" cy="1081952"/>
        </a:xfrm>
        <a:prstGeom prst="ellipse">
          <a:avLst/>
        </a:prstGeom>
        <a:blipFill>
          <a:blip r:embed="rId2"/>
          <a:srcRect/>
          <a:stretch>
            <a:fillRect t="-7000" b="-7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1357482"/>
        <a:ext cx="1081952" cy="1081952"/>
      </dsp:txXfrm>
    </dsp:sp>
    <dsp:sp modelId="{645B0397-6812-47EA-9570-A1E5FE187F65}">
      <dsp:nvSpPr>
        <dsp:cNvPr id="8" name="五边形 7"/>
        <dsp:cNvSpPr/>
      </dsp:nvSpPr>
      <dsp:spPr bwMode="white">
        <a:xfrm rot="10800000">
          <a:off x="2691937" y="2704881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dirty="0" err="1"/>
            <a:t>W</a:t>
          </a:r>
          <a:r>
            <a:rPr lang="en-US" altLang="zh-CN" sz="2800" dirty="0" err="1"/>
            <a:t>ehchat</a:t>
          </a:r>
          <a:r>
            <a:rPr lang="zh-CN" altLang="en-US" sz="2800" dirty="0"/>
            <a:t>：海豚调度</a:t>
          </a:r>
          <a:endParaRPr lang="zh-CN" altLang="en-US" sz="2800" dirty="0"/>
        </a:p>
      </dsp:txBody>
      <dsp:txXfrm rot="10800000">
        <a:off x="2691937" y="2704881"/>
        <a:ext cx="9613513" cy="1081952"/>
      </dsp:txXfrm>
    </dsp:sp>
    <dsp:sp modelId="{03C039C4-60C4-4E5E-AC8C-0DC967D3FD45}">
      <dsp:nvSpPr>
        <dsp:cNvPr id="7" name="椭圆 6"/>
        <dsp:cNvSpPr/>
      </dsp:nvSpPr>
      <dsp:spPr bwMode="white">
        <a:xfrm>
          <a:off x="1587382" y="2709923"/>
          <a:ext cx="1081952" cy="1081952"/>
        </a:xfrm>
        <a:prstGeom prst="ellipse">
          <a:avLst/>
        </a:prstGeom>
        <a:blipFill>
          <a:blip r:embed="rId3"/>
          <a:srcRect/>
          <a:stretch>
            <a:fillRect l="-30000" r="-3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2709923"/>
        <a:ext cx="1081952" cy="1081952"/>
      </dsp:txXfrm>
    </dsp:sp>
    <dsp:sp modelId="{F7CCB339-7CCC-9042-8C6F-5F37228CE9B2}">
      <dsp:nvSpPr>
        <dsp:cNvPr id="10" name="五边形 9"/>
        <dsp:cNvSpPr/>
      </dsp:nvSpPr>
      <dsp:spPr bwMode="white">
        <a:xfrm rot="10800000">
          <a:off x="2691937" y="4057322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Slack:  </a:t>
          </a:r>
          <a:r>
            <a:rPr lang="en-US" altLang="zh-CN" sz="2800" dirty="0"/>
            <a:t>https://s.apache.org/dolphinscheduler-slack</a:t>
          </a:r>
          <a:endParaRPr lang="en-US" altLang="zh-CN" sz="2800" dirty="0"/>
        </a:p>
      </dsp:txBody>
      <dsp:txXfrm rot="10800000">
        <a:off x="2691937" y="4057322"/>
        <a:ext cx="9613513" cy="1081952"/>
      </dsp:txXfrm>
    </dsp:sp>
    <dsp:sp modelId="{85388ED3-7068-9E44-B9D9-B337FD2B3DD9}">
      <dsp:nvSpPr>
        <dsp:cNvPr id="9" name="椭圆 8"/>
        <dsp:cNvSpPr/>
      </dsp:nvSpPr>
      <dsp:spPr bwMode="white">
        <a:xfrm>
          <a:off x="1587382" y="4062363"/>
          <a:ext cx="1081952" cy="1081952"/>
        </a:xfrm>
        <a:prstGeom prst="ellipse">
          <a:avLst/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4062363"/>
        <a:ext cx="1081952" cy="1081952"/>
      </dsp:txXfrm>
    </dsp:sp>
    <dsp:sp modelId="{72A1EE08-0692-6A41-9D0C-9F9E2FB3B4E2}">
      <dsp:nvSpPr>
        <dsp:cNvPr id="12" name="五边形 11"/>
        <dsp:cNvSpPr/>
      </dsp:nvSpPr>
      <dsp:spPr bwMode="white">
        <a:xfrm rot="10800000">
          <a:off x="2691937" y="5409762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Twitter :  </a:t>
          </a:r>
          <a:r>
            <a:rPr lang="en-US" altLang="zh-CN" sz="2800" dirty="0"/>
            <a:t>@dolphinschedule</a:t>
          </a:r>
          <a:endParaRPr lang="en-US" altLang="zh-CN" sz="2800" dirty="0"/>
        </a:p>
      </dsp:txBody>
      <dsp:txXfrm rot="10800000">
        <a:off x="2691937" y="5409762"/>
        <a:ext cx="9613513" cy="1081952"/>
      </dsp:txXfrm>
    </dsp:sp>
    <dsp:sp modelId="{2C4774EC-1DD5-164A-9EED-426839F660F9}">
      <dsp:nvSpPr>
        <dsp:cNvPr id="11" name="椭圆 10"/>
        <dsp:cNvSpPr/>
      </dsp:nvSpPr>
      <dsp:spPr bwMode="white">
        <a:xfrm>
          <a:off x="1587382" y="5414804"/>
          <a:ext cx="1081952" cy="1081952"/>
        </a:xfrm>
        <a:prstGeom prst="ellipse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5414804"/>
        <a:ext cx="1081952" cy="1081952"/>
      </dsp:txXfrm>
    </dsp:sp>
    <dsp:sp modelId="{2A337866-94DC-184E-9080-52BEBF8702B1}">
      <dsp:nvSpPr>
        <dsp:cNvPr id="14" name="五边形 13"/>
        <dsp:cNvSpPr/>
      </dsp:nvSpPr>
      <dsp:spPr bwMode="white">
        <a:xfrm rot="10800000">
          <a:off x="2691937" y="6762203"/>
          <a:ext cx="9613513" cy="108195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477110" tIns="106680" rIns="199136" bIns="1066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Video</a:t>
          </a:r>
          <a:r>
            <a:rPr lang="zh-CN" altLang="en-US" sz="2800" dirty="0"/>
            <a:t>：</a:t>
          </a:r>
          <a:r>
            <a:rPr lang="en-US" altLang="zh-CN" sz="2800" dirty="0"/>
            <a:t>https://space.bilibili.com/515596012</a:t>
          </a:r>
          <a:endParaRPr lang="en-US" altLang="zh-CN" sz="2800" dirty="0"/>
        </a:p>
      </dsp:txBody>
      <dsp:txXfrm rot="10800000">
        <a:off x="2691937" y="6762203"/>
        <a:ext cx="9613513" cy="1081952"/>
      </dsp:txXfrm>
    </dsp:sp>
    <dsp:sp modelId="{27EB50FB-A6C7-A04E-918B-3A46BFE5660F}">
      <dsp:nvSpPr>
        <dsp:cNvPr id="13" name="椭圆 12"/>
        <dsp:cNvSpPr/>
      </dsp:nvSpPr>
      <dsp:spPr bwMode="white">
        <a:xfrm>
          <a:off x="1587382" y="6762203"/>
          <a:ext cx="1081952" cy="1081952"/>
        </a:xfrm>
        <a:prstGeom prst="ellipse">
          <a:avLst/>
        </a:prstGeom>
        <a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587382" y="6762203"/>
        <a:ext cx="1081952" cy="1081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x-none"/>
              <a:t>很高兴收到社区邀请来参加本次</a:t>
            </a:r>
            <a:r>
              <a:rPr lang="en-US" altLang="zh-CN"/>
              <a:t>meetup</a:t>
            </a:r>
            <a:r>
              <a:rPr lang="zh-CN" altLang="en-US"/>
              <a:t>，主要给大家分享下天翼云</a:t>
            </a:r>
            <a:r>
              <a:rPr lang="en-US" altLang="zh-CN"/>
              <a:t>EMR</a:t>
            </a:r>
            <a:r>
              <a:rPr lang="zh-CN" altLang="en-US"/>
              <a:t>加载</a:t>
            </a:r>
            <a:r>
              <a:rPr lang="en-US" altLang="zh-CN"/>
              <a:t>Dolphinscheduler</a:t>
            </a:r>
            <a:r>
              <a:rPr lang="zh-CN" altLang="en-US"/>
              <a:t>的内容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fontAlgn="base">
              <a:lnSpc>
                <a:spcPts val="1950"/>
              </a:lnSpc>
              <a:spcAft>
                <a:spcPct val="0"/>
              </a:spcAft>
              <a:buNone/>
            </a:pPr>
            <a:r>
              <a:rPr lang="zh-CN">
                <a:latin typeface="-apple-system"/>
                <a:ea typeface="宋体" pitchFamily="2" charset="-122"/>
                <a:sym typeface="+mn-ea"/>
              </a:rPr>
              <a:t>非常活跃的社区：我加了差不多</a:t>
            </a:r>
            <a:r>
              <a:rPr lang="en-US" altLang="zh-CN">
                <a:latin typeface="-apple-system"/>
                <a:ea typeface="宋体" pitchFamily="2" charset="-122"/>
                <a:sym typeface="+mn-ea"/>
              </a:rPr>
              <a:t>10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几个群（为什么加这么多主要是参加了答疑活动，群编号已经</a:t>
            </a:r>
            <a:r>
              <a:rPr lang="en-US" altLang="zh-CN">
                <a:latin typeface="-apple-system"/>
                <a:ea typeface="宋体" pitchFamily="2" charset="-122"/>
                <a:sym typeface="+mn-ea"/>
              </a:rPr>
              <a:t>20</a:t>
            </a:r>
            <a:r>
              <a:rPr lang="x-none" altLang="en-US">
                <a:latin typeface="-apple-system"/>
                <a:ea typeface="宋体" pitchFamily="2" charset="-122"/>
                <a:sym typeface="+mn-ea"/>
              </a:rPr>
              <a:t>+</a:t>
            </a:r>
            <a:r>
              <a:rPr lang="zh-CN" altLang="x-none">
                <a:latin typeface="-apple-system"/>
                <a:ea typeface="宋体" pitchFamily="2" charset="-122"/>
                <a:sym typeface="+mn-ea"/>
              </a:rPr>
              <a:t>了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），基本问题讨论都很活跃</a:t>
            </a:r>
            <a:r>
              <a:rPr lang="en-US" altLang="zh-CN">
                <a:latin typeface="-apple-system"/>
                <a:ea typeface="宋体" pitchFamily="2" charset="-122"/>
                <a:sym typeface="+mn-ea"/>
              </a:rPr>
              <a:t>;  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贡献成员为爱发电，</a:t>
            </a:r>
            <a:r>
              <a:rPr lang="zh-CN">
                <a:latin typeface="-apple-system"/>
                <a:ea typeface="宋体" pitchFamily="2" charset="-122"/>
                <a:sym typeface="+mn-ea"/>
              </a:rPr>
              <a:t>每次</a:t>
            </a:r>
            <a:r>
              <a:rPr lang="en-US" altLang="zh-CN">
                <a:latin typeface="-apple-system"/>
                <a:ea typeface="宋体" pitchFamily="2" charset="-122"/>
                <a:sym typeface="+mn-ea"/>
              </a:rPr>
              <a:t>PR</a:t>
            </a:r>
            <a:r>
              <a:rPr>
                <a:latin typeface="-apple-system"/>
                <a:ea typeface="-apple-system"/>
                <a:sym typeface="+mn-ea"/>
              </a:rPr>
              <a:t> </a:t>
            </a:r>
            <a:r>
              <a:rPr lang="en-US">
                <a:latin typeface="-apple-system"/>
                <a:ea typeface="-apple-system"/>
                <a:sym typeface="+mn-ea"/>
              </a:rPr>
              <a:t>review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都是</a:t>
            </a:r>
            <a:r>
              <a:rPr>
                <a:latin typeface="-apple-system"/>
                <a:ea typeface="-apple-system"/>
                <a:sym typeface="+mn-ea"/>
              </a:rPr>
              <a:t>PMC</a:t>
            </a:r>
            <a:r>
              <a:rPr lang="zh-CN">
                <a:latin typeface="-apple-system"/>
                <a:ea typeface="宋体" pitchFamily="2" charset="-122"/>
                <a:sym typeface="+mn-ea"/>
              </a:rPr>
              <a:t>的</a:t>
            </a:r>
            <a:r>
              <a:rPr>
                <a:latin typeface="-apple-system"/>
                <a:ea typeface="-apple-system"/>
                <a:sym typeface="+mn-ea"/>
              </a:rPr>
              <a:t>无薪</a:t>
            </a:r>
            <a:r>
              <a:rPr lang="zh-CN">
                <a:latin typeface="-apple-system"/>
                <a:ea typeface="宋体" pitchFamily="2" charset="-122"/>
                <a:sym typeface="+mn-ea"/>
              </a:rPr>
              <a:t>夜班</a:t>
            </a:r>
            <a:r>
              <a:rPr lang="en-US">
                <a:latin typeface="-apple-system"/>
                <a:ea typeface="-apple-system"/>
                <a:sym typeface="+mn-ea"/>
              </a:rPr>
              <a:t>;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对代码质量的高要求使得</a:t>
            </a:r>
            <a:r>
              <a:rPr lang="en-US">
                <a:latin typeface="-apple-system"/>
                <a:ea typeface="-apple-system"/>
                <a:sym typeface="+mn-ea"/>
              </a:rPr>
              <a:t>每一次 merge，都是“品质”的签名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。</a:t>
            </a:r>
            <a:endParaRPr lang="zh-CN" altLang="en-US">
              <a:latin typeface="-apple-system"/>
              <a:ea typeface="宋体" pitchFamily="2" charset="-122"/>
              <a:sym typeface="+mn-ea"/>
            </a:endParaRPr>
          </a:p>
          <a:p>
            <a:pPr marL="0" indent="0" fontAlgn="base">
              <a:lnSpc>
                <a:spcPts val="1950"/>
              </a:lnSpc>
              <a:spcAft>
                <a:spcPct val="0"/>
              </a:spcAft>
              <a:buNone/>
            </a:pP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给大家看社区截图：核心功能的</a:t>
            </a:r>
            <a:r>
              <a:rPr lang="en-US" altLang="zh-CN">
                <a:latin typeface="-apple-system"/>
                <a:ea typeface="宋体" pitchFamily="2" charset="-122"/>
                <a:sym typeface="+mn-ea"/>
              </a:rPr>
              <a:t>PR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有上百次拉回拉扯最终才能进入主分支</a:t>
            </a:r>
            <a:r>
              <a:rPr lang="x-none" altLang="zh-CN">
                <a:latin typeface="-apple-system"/>
                <a:ea typeface="宋体" pitchFamily="2" charset="-122"/>
                <a:sym typeface="+mn-ea"/>
              </a:rPr>
              <a:t>;</a:t>
            </a:r>
            <a:r>
              <a:rPr lang="en-US" altLang="x-none">
                <a:latin typeface="-apple-system"/>
                <a:ea typeface="宋体" pitchFamily="2" charset="-122"/>
                <a:sym typeface="+mn-ea"/>
              </a:rPr>
              <a:t> </a:t>
            </a:r>
            <a:r>
              <a:rPr lang="zh-CN" altLang="en-US">
                <a:latin typeface="-apple-system"/>
                <a:ea typeface="宋体" pitchFamily="2" charset="-122"/>
                <a:sym typeface="+mn-ea"/>
              </a:rPr>
              <a:t>。</a:t>
            </a:r>
            <a:endParaRPr lang="zh-CN" altLang="en-US">
              <a:latin typeface="-apple-system"/>
              <a:ea typeface="宋体" pitchFamily="2" charset="-122"/>
              <a:sym typeface="+mn-ea"/>
            </a:endParaRPr>
          </a:p>
          <a:p>
            <a:pPr marL="0" indent="0" fontAlgn="base">
              <a:lnSpc>
                <a:spcPts val="1950"/>
              </a:lnSpc>
              <a:spcAft>
                <a:spcPct val="0"/>
              </a:spcAft>
              <a:buNone/>
            </a:pPr>
            <a:endParaRPr lang="zh-CN" altLang="en-US">
              <a:latin typeface="-apple-system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提供</a:t>
            </a:r>
            <a:r>
              <a:rPr lang="en-US" altLang="zh-CN"/>
              <a:t>DS</a:t>
            </a:r>
            <a:r>
              <a:rPr lang="zh-CN" altLang="en-US"/>
              <a:t>需要的环境信息，大数据组件相关配置自动关联，</a:t>
            </a:r>
            <a:r>
              <a:rPr lang="en-US" altLang="zh-CN"/>
              <a:t>DS</a:t>
            </a:r>
            <a:r>
              <a:rPr lang="zh-CN" altLang="en-US"/>
              <a:t>服务开通就可以使用。帐号也是集成了</a:t>
            </a:r>
            <a:r>
              <a:rPr lang="en-US" altLang="zh-CN"/>
              <a:t>ldap</a:t>
            </a:r>
            <a:r>
              <a:rPr lang="zh-CN" altLang="en-US"/>
              <a:t>。和其他组件都是统一的认证体系。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支持详细指标的查询和历史告警的查看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自由的规则定义，具有非常完善的监控维度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简化 GlobalTaskDispatchWaitingQueue 队列，使其仅处理基于时间的排序。</a:t>
            </a:r>
            <a:endParaRPr lang="zh-CN" altLang="en-US" b="0" i="0">
              <a:solidFill>
                <a:srgbClr val="1F2328"/>
              </a:solidFill>
              <a:latin typeface="-apple-system"/>
              <a:ea typeface="-apple-system"/>
            </a:endParaRPr>
          </a:p>
          <a:p>
            <a:pPr marL="0" indent="0">
              <a:spcAft>
                <a:spcPct val="0"/>
              </a:spcAft>
            </a:pPr>
            <a:r>
              <a:rPr lang="zh-CN" altLang="en-US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引入一个新的 WorkerGroup 队列，该队列根据优先级和时间对任务进行排序，优先级高于时间。此外，该队列还负责延迟重试失败的任务。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>
                <a:sym typeface="+mn-ea"/>
              </a:rPr>
              <a:t>1. 通过 LogClientDelegate 代理拉取本地和远程任务日志。优先获取本地日志；如果本地日志获取失败，则从远程拉取。2</a:t>
            </a:r>
            <a:endParaRPr lang="zh-CN" altLang="en-US"/>
          </a:p>
          <a:p>
            <a:pPr marL="0" indent="0">
              <a:spcAft>
                <a:spcPct val="0"/>
              </a:spcAft>
            </a:pPr>
            <a:r>
              <a:rPr lang="zh-CN" altLang="en-US">
                <a:sym typeface="+mn-ea"/>
              </a:rPr>
              <a:t>. MasterLogServiceImpl 和 WorkerLogServiceImpl 中的逻辑相同。将共享逻辑抽象到 LoggerServiceImpl 中，以维护单一代码库。</a:t>
            </a:r>
            <a:endParaRPr lang="zh-CN" altLang="en-US">
              <a:sym typeface="+mn-ea"/>
            </a:endParaRPr>
          </a:p>
          <a:p>
            <a:pPr marL="0" indent="0">
              <a:spcAft>
                <a:spcPct val="0"/>
              </a:spcAft>
            </a:pPr>
            <a:endParaRPr lang="en-US" altLang="zh-CN"/>
          </a:p>
          <a:p>
            <a:pPr marL="0" indent="0">
              <a:spcAft>
                <a:spcPct val="0"/>
              </a:spcAft>
            </a:pPr>
            <a:r>
              <a:rPr lang="en-US" altLang="zh-CN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 </a:t>
            </a:r>
            <a:r>
              <a:rPr lang="zh-CN" altLang="en-US">
                <a:sym typeface="+mn-ea"/>
              </a:rPr>
              <a:t>还有</a:t>
            </a:r>
            <a:r>
              <a:rPr lang="en-US" altLang="zh-CN">
                <a:sym typeface="+mn-ea"/>
              </a:rPr>
              <a:t>bug</a:t>
            </a:r>
            <a:r>
              <a:rPr lang="zh-CN" altLang="en-US">
                <a:sym typeface="+mn-ea"/>
              </a:rPr>
              <a:t>和优化贡献到社区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如负载均衡</a:t>
            </a:r>
            <a:r>
              <a:rPr lang="en-US" altLang="zh-CN">
                <a:sym typeface="+mn-ea"/>
              </a:rPr>
              <a:t>JVM</a:t>
            </a:r>
            <a:r>
              <a:rPr lang="zh-CN" altLang="en-US">
                <a:sym typeface="+mn-ea"/>
              </a:rPr>
              <a:t>指标过载不准的问题等就不一一列举</a:t>
            </a:r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简化 GlobalTaskDispatchWaitingQueue 队列，使其仅处理基于时间的排序。</a:t>
            </a:r>
            <a:r>
              <a:rPr lang="en-US" altLang="zh-CN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  </a:t>
            </a:r>
            <a:r>
              <a:rPr lang="zh-CN" altLang="en-US">
                <a:sym typeface="+mn-ea"/>
              </a:rPr>
              <a:t>还有</a:t>
            </a:r>
            <a:r>
              <a:rPr lang="en-US" altLang="zh-CN">
                <a:sym typeface="+mn-ea"/>
              </a:rPr>
              <a:t>bug</a:t>
            </a:r>
            <a:r>
              <a:rPr lang="zh-CN" altLang="en-US">
                <a:sym typeface="+mn-ea"/>
              </a:rPr>
              <a:t>和优化贡献到社区</a:t>
            </a:r>
            <a:r>
              <a:rPr lang="en-US" altLang="zh-CN">
                <a:sym typeface="+mn-ea"/>
              </a:rPr>
              <a:t>  </a:t>
            </a:r>
            <a:r>
              <a:rPr lang="zh-CN" altLang="en-US">
                <a:sym typeface="+mn-ea"/>
              </a:rPr>
              <a:t>如负载均衡</a:t>
            </a:r>
            <a:r>
              <a:rPr lang="en-US" altLang="zh-CN">
                <a:sym typeface="+mn-ea"/>
              </a:rPr>
              <a:t>JVM</a:t>
            </a:r>
            <a:r>
              <a:rPr lang="zh-CN" altLang="en-US">
                <a:sym typeface="+mn-ea"/>
              </a:rPr>
              <a:t>指标过载不准的问题等就不一一列举</a:t>
            </a:r>
            <a:endParaRPr lang="zh-CN" altLang="en-US"/>
          </a:p>
          <a:p>
            <a:pPr marL="0" indent="0">
              <a:spcAft>
                <a:spcPct val="0"/>
              </a:spcAft>
            </a:pPr>
            <a:endParaRPr lang="zh-CN" altLang="en-US" b="0" i="0">
              <a:solidFill>
                <a:srgbClr val="1F2328"/>
              </a:solidFill>
              <a:latin typeface="-apple-system"/>
              <a:ea typeface="-apple-system"/>
            </a:endParaRPr>
          </a:p>
          <a:p>
            <a:pPr marL="0" indent="0">
              <a:spcAft>
                <a:spcPct val="0"/>
              </a:spcAft>
            </a:pPr>
            <a:r>
              <a:rPr lang="zh-CN" altLang="en-US">
                <a:solidFill>
                  <a:srgbClr val="1F2328"/>
                </a:solidFill>
                <a:latin typeface="-apple-system"/>
                <a:ea typeface="-apple-system"/>
                <a:sym typeface="+mn-ea"/>
              </a:rPr>
              <a:t>引入一个新的 WorkerGroup 队列，该队列根据优先级和时间对任务进行排序，优先级高于时间。此外，该队列还负责延迟重试失败的任务。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/>
              <a:t>国内的项目血缘要求比</a:t>
            </a:r>
            <a:r>
              <a:rPr lang="en-US" altLang="zh-CN"/>
              <a:t>atlas</a:t>
            </a:r>
            <a:r>
              <a:rPr lang="zh-CN" altLang="en-US"/>
              <a:t>这种开源的</a:t>
            </a:r>
            <a:r>
              <a:rPr lang="en-US" altLang="zh-CN"/>
              <a:t>sql</a:t>
            </a:r>
            <a:r>
              <a:rPr lang="zh-CN" altLang="en-US"/>
              <a:t>血缘要求更</a:t>
            </a:r>
            <a:r>
              <a:rPr lang="zh-CN" altLang="en-US"/>
              <a:t>高，我们血缘功能界面，包括表，字段，业务</a:t>
            </a:r>
            <a:r>
              <a:rPr lang="zh-CN" altLang="en-US"/>
              <a:t>血缘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/>
              <a:t>基于</a:t>
            </a:r>
            <a:r>
              <a:rPr lang="en-US" altLang="zh-CN"/>
              <a:t>sqllineage</a:t>
            </a:r>
            <a:r>
              <a:rPr lang="zh-CN" altLang="en-US"/>
              <a:t>来做血缘</a:t>
            </a:r>
            <a:r>
              <a:rPr lang="zh-CN" altLang="en-US"/>
              <a:t>解析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>
              <a:spcAft>
                <a:spcPct val="0"/>
              </a:spcAft>
            </a:pPr>
            <a:r>
              <a:rPr lang="zh-CN" altLang="en-US"/>
              <a:t>第三方系统</a:t>
            </a:r>
            <a:r>
              <a:rPr lang="en-US" altLang="zh-CN"/>
              <a:t>openapi</a:t>
            </a:r>
            <a:r>
              <a:rPr lang="zh-CN" altLang="en-US"/>
              <a:t>集成功能，避免了节点增加的开发。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我将从这几个方面给大家做一个分享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通过订购页面选定组件范围，选择应用场景，也可以自定义组件，</a:t>
            </a:r>
            <a:r>
              <a:rPr lang="en-US" altLang="zh-CN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Q3</a:t>
            </a:r>
            <a:r>
              <a:rPr lang="zh-CN" altLang="en-US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结束就可以在可选服务里看到</a:t>
            </a:r>
            <a:r>
              <a:rPr lang="en-US" altLang="zh-CN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Dolphinscheduler</a:t>
            </a:r>
            <a:r>
              <a:rPr lang="zh-CN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一键开通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翼MR服务拥有企业级的大数据多租户权限管理能力，拥有企业级的大数据安全管理特性；使用Kerberos和Ranger安全技术实现全组件的认证和授权；支持库、表、字段级数据权限管控。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master节点：集群中的管理节点，保证集群的调度正常进行；主要部署NameNode、ResourceManager、HMaster等进程。集群默认为HA模式，master节点数固定为3。该类型节点可以通过节点扩容、配置升级与磁盘扩容，以支持更大集群的管理。</a:t>
            </a:r>
            <a:endParaRPr lang="zh-CN" altLang="en-US"/>
          </a:p>
          <a:p>
            <a:r>
              <a:rPr lang="zh-CN" altLang="en-US"/>
              <a:t>core节点：集群中的计算及存储节点，主要部署DataNode、NodeManager、HRegionServer等进程。为满足存储数据量或计算量扩展的需求，支持配置升级、节点扩容、新增节点组与磁盘扩容。</a:t>
            </a:r>
            <a:endParaRPr lang="zh-CN" altLang="en-US"/>
          </a:p>
          <a:p>
            <a:r>
              <a:rPr lang="zh-CN" altLang="en-US"/>
              <a:t>task节点：集群中的纯计算节点，主要负责计算数据，不存储数据，支持配置升级、节点扩容、新增节点组与磁盘扩容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全链路可视化操作降低运维门槛，助力实现90%日常运维场景便捷操作，提升运维效率。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用户可通过资源洞察功能，快速了解资源的使用情况，如库表数量、存储量、文件量、日增情况、冷热文件信息等。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包括集群操作，节点管理扩容等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fontAlgn="base">
              <a:lnSpc>
                <a:spcPts val="1950"/>
              </a:lnSpc>
              <a:spcAft>
                <a:spcPct val="0"/>
              </a:spcAft>
              <a:buAutoNum type="arabicPeriod"/>
            </a:pPr>
            <a:r>
              <a:rPr lang="zh-CN" altLang="en-US">
                <a:latin typeface="-apple-system"/>
                <a:ea typeface="-apple-system"/>
                <a:sym typeface="+mn-ea"/>
              </a:rPr>
              <a:t>提供直观的 </a:t>
            </a:r>
            <a:r>
              <a:rPr lang="en-US" altLang="zh-CN">
                <a:latin typeface="-apple-system"/>
                <a:ea typeface="-apple-system"/>
                <a:sym typeface="+mn-ea"/>
              </a:rPr>
              <a:t>DAG </a:t>
            </a:r>
            <a:r>
              <a:rPr lang="zh-CN" altLang="en-US">
                <a:latin typeface="-apple-system"/>
                <a:ea typeface="-apple-system"/>
                <a:sym typeface="+mn-ea"/>
              </a:rPr>
              <a:t>图形界面（拖拽式设计），支持实时监控任务状态、手动暂停</a:t>
            </a:r>
            <a:r>
              <a:rPr lang="en-US" altLang="zh-CN">
                <a:latin typeface="-apple-system"/>
                <a:ea typeface="-apple-system"/>
                <a:sym typeface="+mn-ea"/>
              </a:rPr>
              <a:t>/</a:t>
            </a:r>
            <a:r>
              <a:rPr lang="zh-CN" altLang="en-US">
                <a:latin typeface="-apple-system"/>
                <a:ea typeface="-apple-system"/>
                <a:sym typeface="+mn-ea"/>
              </a:rPr>
              <a:t>恢复</a:t>
            </a:r>
            <a:r>
              <a:rPr lang="en-US" altLang="zh-CN">
                <a:latin typeface="-apple-system"/>
                <a:ea typeface="-apple-system"/>
                <a:sym typeface="+mn-ea"/>
              </a:rPr>
              <a:t>/</a:t>
            </a:r>
            <a:r>
              <a:rPr lang="zh-CN" altLang="en-US">
                <a:latin typeface="-apple-system"/>
                <a:ea typeface="-apple-system"/>
                <a:sym typeface="+mn-ea"/>
              </a:rPr>
              <a:t>重试等操作，适合非技术用户，降低了学习成本 。既国际化也非常符合国人的使用习惯，懂得都懂</a:t>
            </a:r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fontAlgn="base">
              <a:lnSpc>
                <a:spcPts val="1950"/>
              </a:lnSpc>
              <a:spcAft>
                <a:spcPct val="0"/>
              </a:spcAft>
              <a:buNone/>
            </a:pPr>
            <a:r>
              <a:rPr lang="zh-CN" altLang="en-US">
                <a:latin typeface="-apple-system"/>
                <a:ea typeface="-apple-system"/>
                <a:sym typeface="+mn-ea"/>
              </a:rPr>
              <a:t>高可靠性与扩展性：去中心化设计，原生支持高可用（</a:t>
            </a:r>
            <a:r>
              <a:rPr lang="en-US" altLang="zh-CN">
                <a:latin typeface="-apple-system"/>
                <a:ea typeface="-apple-system"/>
                <a:sym typeface="+mn-ea"/>
              </a:rPr>
              <a:t>HA</a:t>
            </a:r>
            <a:r>
              <a:rPr lang="zh-CN" altLang="en-US">
                <a:latin typeface="-apple-system"/>
                <a:ea typeface="-apple-system"/>
                <a:sym typeface="+mn-ea"/>
              </a:rPr>
              <a:t>）和动态扩展，可处理大规模任务调度（如每日十万级任务），避免单点故障 </a:t>
            </a:r>
            <a:r>
              <a:rPr lang="x-none" altLang="zh-CN">
                <a:latin typeface="-apple-system"/>
                <a:ea typeface="-apple-system"/>
                <a:sym typeface="+mn-ea"/>
              </a:rPr>
              <a:t>;</a:t>
            </a:r>
            <a:r>
              <a:rPr lang="zh-CN" altLang="en-US">
                <a:latin typeface="-apple-system"/>
                <a:ea typeface="-apple-system"/>
                <a:sym typeface="+mn-ea"/>
              </a:rPr>
              <a:t>翼 MR 需要“分钟级”弹性 + “万级”任务并发 → DS 是唯一已验证的开源方案（阿里云的分享）</a:t>
            </a:r>
            <a:endParaRPr lang="zh-CN" altLang="en-US" b="0" i="0">
              <a:latin typeface="-apple-system"/>
              <a:ea typeface="-apple-system"/>
            </a:endParaRPr>
          </a:p>
          <a:p>
            <a:pPr marL="0" indent="0" fontAlgn="base">
              <a:lnSpc>
                <a:spcPts val="1950"/>
              </a:lnSpc>
              <a:spcAft>
                <a:spcPct val="0"/>
              </a:spcAft>
              <a:buNone/>
            </a:pPr>
            <a:endParaRPr lang="x-none" altLang="zh-CN">
              <a:latin typeface="-apple-system"/>
              <a:ea typeface="-apple-system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69431" y="12684869"/>
            <a:ext cx="6165610" cy="826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34436" y="0"/>
            <a:ext cx="1816100" cy="143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jpeg"/><Relationship Id="rId2" Type="http://schemas.openxmlformats.org/officeDocument/2006/relationships/hyperlink" Target="https://private-user-images.githubusercontent.com/3656843/411464245-908bd603-b7ee-421b-9ef6-0660e724ee7d.jpg?jwt=eyJhbGciOiJIUzI1NiIsInR5cCI6IkpXVCJ9.eyJpc3MiOiJnaXRodWIuY29tIiwiYXVkIjoicmF3LmdpdGh1YnVzZXJjb250ZW50LmNvbSIsImtleSI6ImtleTUiLCJleHAiOjE3NTI3MT" TargetMode="Externa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hyperlink" Target="https://private-user-images.githubusercontent.com/3656843/411464245-908bd603-b7ee-421b-9ef6-0660e724ee7d.jpg?jwt=eyJhbGciOiJIUzI1NiIsInR5cCI6IkpXVCJ9.eyJpc3MiOiJnaXRodWIuY29tIiwiYXVkIjoicmF3LmdpdGh1YnVzZXJjb250ZW50LmNvbSIsImtleSI6ImtleTUiLCJleHAiOjE3NTI3MT" TargetMode="Externa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tags" Target="../tags/tag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9.png"/><Relationship Id="rId2" Type="http://schemas.openxmlformats.org/officeDocument/2006/relationships/tags" Target="../tags/tag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tags" Target="../tags/tag3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github.com/apache/dolphinscheduler/issues/17334" TargetMode="Externa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1.xml"/><Relationship Id="rId1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19616" y="10936468"/>
            <a:ext cx="9916984" cy="912714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79300" y="1752600"/>
            <a:ext cx="10185400" cy="101981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4800" y="9347200"/>
            <a:ext cx="7175500" cy="38100"/>
          </a:xfrm>
          <a:prstGeom prst="rect">
            <a:avLst/>
          </a:prstGeom>
        </p:spPr>
      </p:pic>
      <p:sp>
        <p:nvSpPr>
          <p:cNvPr id="1011" name="Object 1011"/>
          <p:cNvSpPr txBox="1"/>
          <p:nvPr/>
        </p:nvSpPr>
        <p:spPr>
          <a:xfrm>
            <a:off x="1574800" y="3088421"/>
            <a:ext cx="11541125" cy="2971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dirty="0">
              <a:latin typeface="龙书势如破竹简" panose="02010604000000000000" charset="-122"/>
              <a:ea typeface="龙书势如破竹简" panose="02010604000000000000" charset="-122"/>
            </a:endParaRPr>
          </a:p>
        </p:txBody>
      </p:sp>
      <p:sp>
        <p:nvSpPr>
          <p:cNvPr id="1014" name="Object 1014"/>
          <p:cNvSpPr txBox="1"/>
          <p:nvPr/>
        </p:nvSpPr>
        <p:spPr>
          <a:xfrm>
            <a:off x="1676400" y="11142201"/>
            <a:ext cx="73914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endParaRPr lang="zh-CN" altLang="en-US" dirty="0"/>
          </a:p>
        </p:txBody>
      </p:sp>
      <p:grpSp>
        <p:nvGrpSpPr>
          <p:cNvPr id="16" name="组合 7"/>
          <p:cNvGrpSpPr/>
          <p:nvPr/>
        </p:nvGrpSpPr>
        <p:grpSpPr>
          <a:xfrm>
            <a:off x="12554465" y="4003590"/>
            <a:ext cx="9415846" cy="5071270"/>
            <a:chOff x="5576610" y="1013185"/>
            <a:chExt cx="6902196" cy="4166188"/>
          </a:xfrm>
        </p:grpSpPr>
        <p:grpSp>
          <p:nvGrpSpPr>
            <p:cNvPr id="17" name="Group 52"/>
            <p:cNvGrpSpPr/>
            <p:nvPr/>
          </p:nvGrpSpPr>
          <p:grpSpPr>
            <a:xfrm>
              <a:off x="5576610" y="1013185"/>
              <a:ext cx="6902196" cy="4166188"/>
              <a:chOff x="336947" y="1950447"/>
              <a:chExt cx="6745545" cy="4071635"/>
            </a:xfrm>
          </p:grpSpPr>
          <p:pic>
            <p:nvPicPr>
              <p:cNvPr id="20" name="Picture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47" y="1950447"/>
                <a:ext cx="6745545" cy="4071635"/>
              </a:xfrm>
              <a:prstGeom prst="rect">
                <a:avLst/>
              </a:prstGeom>
            </p:spPr>
          </p:pic>
          <p:sp>
            <p:nvSpPr>
              <p:cNvPr id="21" name="Rectangle 54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4" descr="d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563" y="1221858"/>
              <a:ext cx="5416023" cy="3392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8108" y="1737715"/>
              <a:ext cx="3993136" cy="230726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11" y="81002"/>
            <a:ext cx="2534977" cy="374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4800" y="5308386"/>
            <a:ext cx="1047849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7200" b="1" dirty="0">
                <a:latin typeface="+mn-ea"/>
                <a:cs typeface="+mn-ea"/>
              </a:rPr>
              <a:t>天翼云翼 MR × </a:t>
            </a:r>
            <a:br>
              <a:rPr sz="7200" b="1" dirty="0">
                <a:latin typeface="+mn-ea"/>
                <a:cs typeface="+mn-ea"/>
              </a:rPr>
            </a:br>
            <a:r>
              <a:rPr sz="7200" b="1" dirty="0">
                <a:latin typeface="+mn-ea"/>
                <a:cs typeface="+mn-ea"/>
              </a:rPr>
              <a:t>Apache DolphinScheduler</a:t>
            </a:r>
            <a:endParaRPr sz="7200" b="1" dirty="0">
              <a:latin typeface="+mn-ea"/>
              <a:cs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9467" y="737966"/>
            <a:ext cx="9398000" cy="123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800" y="11190768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x-none" sz="2400" dirty="0">
                <a:solidFill>
                  <a:schemeClr val="bg1"/>
                </a:solidFill>
              </a:rPr>
              <a:t>陆小龙</a:t>
            </a:r>
            <a:endParaRPr lang="zh-CN" altLang="x-non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易用性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1676400"/>
            <a:ext cx="22475825" cy="1107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高可靠性与扩展性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</p:blipFill>
        <p:spPr>
          <a:xfrm>
            <a:off x="2820035" y="1676400"/>
            <a:ext cx="17158970" cy="10728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x-none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高质量的社区</a:t>
            </a:r>
            <a:endParaRPr lang="zh-CN" altLang="x-none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5" y="3176270"/>
            <a:ext cx="6267450" cy="6772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235" y="3328670"/>
            <a:ext cx="1790700" cy="558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85" y="4904740"/>
            <a:ext cx="3019425" cy="7810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28570" y="10597197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>
              <a:spcAft>
                <a:spcPts val="1200"/>
              </a:spcAft>
            </a:pPr>
            <a:r>
              <a:rPr lang="zh-CN" altLang="x-none" sz="1600" b="1" i="0">
                <a:solidFill>
                  <a:srgbClr val="252B3A"/>
                </a:solidFill>
                <a:latin typeface="-apple-system"/>
                <a:ea typeface="宋体" pitchFamily="2" charset="-122"/>
              </a:rPr>
              <a:t>活跃</a:t>
            </a:r>
            <a:endParaRPr lang="zh-CN" altLang="x-none" sz="1600" b="1" i="0">
              <a:solidFill>
                <a:srgbClr val="252B3A"/>
              </a:solidFill>
              <a:latin typeface="-apple-system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99185" y="10597197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>
              <a:spcAft>
                <a:spcPts val="1200"/>
              </a:spcAft>
            </a:pPr>
            <a:r>
              <a:rPr lang="zh-CN" altLang="x-none" sz="1600" b="1" i="0">
                <a:solidFill>
                  <a:srgbClr val="252B3A"/>
                </a:solidFill>
                <a:latin typeface="-apple-system"/>
                <a:ea typeface="宋体" pitchFamily="2" charset="-122"/>
              </a:rPr>
              <a:t>质量</a:t>
            </a:r>
            <a:endParaRPr lang="zh-CN" altLang="x-none" sz="1600" b="1" i="0">
              <a:solidFill>
                <a:srgbClr val="252B3A"/>
              </a:solidFill>
              <a:latin typeface="-apple-system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3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Dolphinscheduler</a:t>
            </a:r>
            <a:r>
              <a:rPr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加载</a:t>
            </a:r>
            <a:r>
              <a:rPr 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ing</a:t>
            </a:r>
            <a:endParaRPr lang="en-US" sz="5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sz="4000" b="1" dirty="0">
                <a:sym typeface="+mn-ea"/>
              </a:rPr>
              <a:t>和翼</a:t>
            </a:r>
            <a:r>
              <a:rPr lang="en-US" altLang="zh-CN" sz="4000" b="1" dirty="0">
                <a:sym typeface="+mn-ea"/>
              </a:rPr>
              <a:t>MR</a:t>
            </a:r>
            <a:r>
              <a:rPr lang="zh-CN" altLang="en-US" sz="4000" b="1" dirty="0">
                <a:sym typeface="+mn-ea"/>
              </a:rPr>
              <a:t>大数据组件自动集成</a:t>
            </a: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完善的监控与运维</a:t>
            </a: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 b="1" dirty="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和翼MR大数据自动集成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完善的监控与运维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8088313" y="7052628"/>
            <a:ext cx="16144875" cy="585787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</p:blipFill>
        <p:spPr>
          <a:xfrm>
            <a:off x="895350" y="2118995"/>
            <a:ext cx="16191865" cy="96672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完善的监控与运维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610870" y="2050415"/>
            <a:ext cx="22442170" cy="102088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4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社区贡献与二开交流</a:t>
            </a:r>
            <a:endParaRPr sz="5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部分贡献的介绍</a:t>
            </a: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二开内容分享</a:t>
            </a:r>
            <a:endParaRPr lang="en-US" altLang="zh-CN" sz="4000" b="1" dirty="0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部分贡献的介绍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7975" y="2224722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Aft>
                <a:spcPct val="0"/>
              </a:spcAft>
            </a:pPr>
            <a:r>
              <a:rPr lang="zh-CN" altLang="en-US" sz="1600" b="0" i="0">
                <a:solidFill>
                  <a:srgbClr val="1F2328"/>
                </a:solidFill>
                <a:latin typeface="-apple-system"/>
                <a:ea typeface="-apple-system"/>
                <a:hlinkClick r:id="rId2" action="ppaction://hlinkfile"/>
              </a:rPr>
              <a:t>https://github.com/apache/dolphinscheduler/pull/17037</a:t>
            </a:r>
            <a:endParaRPr lang="zh-CN" altLang="en-US" sz="1600" b="0" i="0">
              <a:solidFill>
                <a:srgbClr val="1F2328"/>
              </a:solidFill>
              <a:latin typeface="-apple-system"/>
              <a:ea typeface="-apple-system"/>
              <a:hlinkClick r:id="rId2" action="ppaction://hlinkfile"/>
            </a:endParaRPr>
          </a:p>
          <a:p>
            <a:pPr marL="0" indent="0">
              <a:spcAft>
                <a:spcPct val="0"/>
              </a:spcAft>
            </a:pPr>
            <a:endParaRPr lang="zh-CN" altLang="en-US" sz="1600" b="0" i="0">
              <a:solidFill>
                <a:srgbClr val="1F2328"/>
              </a:solidFill>
              <a:latin typeface="-apple-system"/>
              <a:ea typeface="-apple-system"/>
              <a:hlinkClick r:id="rId2" action="ppaction://hlinkfile"/>
            </a:endParaRPr>
          </a:p>
          <a:p>
            <a:pPr marL="0" indent="0">
              <a:spcAft>
                <a:spcPct val="0"/>
              </a:spcAft>
            </a:pPr>
            <a:endParaRPr lang="zh-CN" altLang="en-US" sz="1600" b="0" i="0">
              <a:solidFill>
                <a:srgbClr val="1F2328"/>
              </a:solidFill>
              <a:latin typeface="-apple-system"/>
              <a:ea typeface="-apple-system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</p:blipFill>
        <p:spPr>
          <a:xfrm>
            <a:off x="600075" y="3433445"/>
            <a:ext cx="22684740" cy="81527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部分贡献的介绍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77975" y="2224722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spcAft>
                <a:spcPct val="0"/>
              </a:spcAft>
            </a:pPr>
            <a:r>
              <a:rPr lang="zh-CN" altLang="en-US" sz="1600" b="0" i="0">
                <a:solidFill>
                  <a:srgbClr val="1F2328"/>
                </a:solidFill>
                <a:latin typeface="-apple-system"/>
                <a:ea typeface="-apple-system"/>
                <a:hlinkClick r:id="rId2" action="ppaction://hlinkfile"/>
              </a:rPr>
              <a:t>https://github.com/apache/dolphinscheduler/pull/17165</a:t>
            </a:r>
            <a:endParaRPr lang="zh-CN" altLang="en-US" sz="1600" b="0" i="0">
              <a:solidFill>
                <a:srgbClr val="1F2328"/>
              </a:solidFill>
              <a:latin typeface="-apple-system"/>
              <a:ea typeface="-apple-system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</p:blipFill>
        <p:spPr>
          <a:xfrm>
            <a:off x="0" y="3143885"/>
            <a:ext cx="12474575" cy="73831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</p:blipFill>
        <p:spPr>
          <a:xfrm>
            <a:off x="11790680" y="3143885"/>
            <a:ext cx="12136755" cy="767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85776" y="104005"/>
            <a:ext cx="20635784" cy="13507989"/>
          </a:xfrm>
          <a:prstGeom prst="rect">
            <a:avLst/>
          </a:prstGeom>
        </p:spPr>
      </p:pic>
      <p:pic>
        <p:nvPicPr>
          <p:cNvPr id="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3187700"/>
            <a:ext cx="2146300" cy="381000"/>
          </a:xfrm>
          <a:prstGeom prst="rect">
            <a:avLst/>
          </a:prstGeom>
        </p:spPr>
      </p:pic>
      <p:sp>
        <p:nvSpPr>
          <p:cNvPr id="303" name="Object 303"/>
          <p:cNvSpPr txBox="1"/>
          <p:nvPr/>
        </p:nvSpPr>
        <p:spPr>
          <a:xfrm>
            <a:off x="2602138" y="3680301"/>
            <a:ext cx="5524500" cy="60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r>
              <a:rPr lang="zh-CN" sz="3500" b="0" i="0" spc="12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/>
          </a:p>
        </p:txBody>
      </p:sp>
      <p:sp>
        <p:nvSpPr>
          <p:cNvPr id="304" name="Object 304"/>
          <p:cNvSpPr txBox="1"/>
          <p:nvPr/>
        </p:nvSpPr>
        <p:spPr>
          <a:xfrm>
            <a:off x="2362440" y="1046988"/>
            <a:ext cx="6515100" cy="2260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23000"/>
              </a:lnSpc>
            </a:pPr>
            <a:r>
              <a:rPr lang="zh-CN" sz="12000" b="1" i="0" spc="416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2000" b="1" i="0" spc="41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05" name="组合 305"/>
          <p:cNvGrpSpPr/>
          <p:nvPr/>
        </p:nvGrpSpPr>
        <p:grpSpPr>
          <a:xfrm>
            <a:off x="2514600" y="4855732"/>
            <a:ext cx="8432800" cy="1954213"/>
            <a:chOff x="2514600" y="5818187"/>
            <a:chExt cx="8432800" cy="1954213"/>
          </a:xfrm>
        </p:grpSpPr>
        <p:pic>
          <p:nvPicPr>
            <p:cNvPr id="306" name="image 30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14600" y="5969000"/>
              <a:ext cx="8305800" cy="1803400"/>
            </a:xfrm>
            <a:prstGeom prst="rect">
              <a:avLst/>
            </a:prstGeom>
          </p:spPr>
        </p:pic>
        <p:sp>
          <p:nvSpPr>
            <p:cNvPr id="307" name="Object 307"/>
            <p:cNvSpPr txBox="1"/>
            <p:nvPr/>
          </p:nvSpPr>
          <p:spPr>
            <a:xfrm>
              <a:off x="5132379" y="6288676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翼 MR 公有云形态</a:t>
              </a:r>
              <a:endParaRPr lang="en-US" altLang="zh-CN" sz="3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5867400" y="6842474"/>
              <a:ext cx="5080000" cy="520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altLang="en-US"/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3378200" y="5818187"/>
              <a:ext cx="2590799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01</a:t>
              </a:r>
              <a:endParaRPr lang="zh-CN" alt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38475" y="11358053"/>
            <a:ext cx="8305800" cy="1943497"/>
            <a:chOff x="2514600" y="9008983"/>
            <a:chExt cx="8305800" cy="1943497"/>
          </a:xfrm>
        </p:grpSpPr>
        <p:pic>
          <p:nvPicPr>
            <p:cNvPr id="3016" name="image 30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3017" name="Object 3017"/>
            <p:cNvSpPr txBox="1"/>
            <p:nvPr/>
          </p:nvSpPr>
          <p:spPr>
            <a:xfrm>
              <a:off x="5077803" y="9471898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Agentic AI</a:t>
              </a:r>
              <a:r>
                <a: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趋势下</a:t>
              </a:r>
              <a:r>
                <a:rPr 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</a:t>
              </a:r>
              <a:r>
                <a: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畅想</a:t>
              </a:r>
              <a:endParaRPr lang="zh-CN" altLang="en-US" sz="3500" b="1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019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</a:t>
              </a:r>
              <a:r>
                <a:rPr lang="en-US" alt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5</a:t>
              </a:r>
              <a:endParaRPr lang="en-US" altLang="zh-CN" sz="11600" b="0" i="0" spc="371" dirty="0">
                <a:solidFill>
                  <a:srgbClr val="FFFFFF"/>
                </a:solidFill>
                <a:latin typeface="YouSheBiaoTiHei" panose="00000500000000000000" charset="-122"/>
                <a:ea typeface="YouSheBiaoTiHei" panose="00000500000000000000" charset="-122"/>
              </a:endParaRPr>
            </a:p>
          </p:txBody>
        </p:sp>
      </p:grpSp>
      <p:grpSp>
        <p:nvGrpSpPr>
          <p:cNvPr id="3020" name="组合 3020"/>
          <p:cNvGrpSpPr/>
          <p:nvPr/>
        </p:nvGrpSpPr>
        <p:grpSpPr>
          <a:xfrm>
            <a:off x="13563600" y="7969693"/>
            <a:ext cx="8305800" cy="1943497"/>
            <a:chOff x="13563600" y="9003903"/>
            <a:chExt cx="8305800" cy="1943497"/>
          </a:xfrm>
        </p:grpSpPr>
        <p:pic>
          <p:nvPicPr>
            <p:cNvPr id="3021" name="image 30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563600" y="9131300"/>
              <a:ext cx="8305800" cy="1816100"/>
            </a:xfrm>
            <a:prstGeom prst="rect">
              <a:avLst/>
            </a:prstGeom>
          </p:spPr>
        </p:pic>
        <p:sp>
          <p:nvSpPr>
            <p:cNvPr id="3022" name="Object 3022"/>
            <p:cNvSpPr txBox="1"/>
            <p:nvPr/>
          </p:nvSpPr>
          <p:spPr>
            <a:xfrm>
              <a:off x="16770926" y="9603105"/>
              <a:ext cx="50927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23000"/>
                </a:lnSpc>
              </a:pPr>
              <a:endParaRPr lang="zh-CN" sz="3500" b="1" i="0" spc="16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24" name="Object 3024"/>
            <p:cNvSpPr txBox="1"/>
            <p:nvPr/>
          </p:nvSpPr>
          <p:spPr>
            <a:xfrm>
              <a:off x="14185900" y="9003903"/>
              <a:ext cx="29972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04</a:t>
              </a:r>
              <a:endParaRPr lang="zh-CN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63600" y="4817037"/>
            <a:ext cx="8305800" cy="1942108"/>
            <a:chOff x="13563600" y="5830292"/>
            <a:chExt cx="8305800" cy="1942108"/>
          </a:xfrm>
        </p:grpSpPr>
        <p:grpSp>
          <p:nvGrpSpPr>
            <p:cNvPr id="3010" name="组合 3010"/>
            <p:cNvGrpSpPr/>
            <p:nvPr/>
          </p:nvGrpSpPr>
          <p:grpSpPr>
            <a:xfrm>
              <a:off x="13563600" y="5830292"/>
              <a:ext cx="8305800" cy="1942108"/>
              <a:chOff x="13563600" y="5830292"/>
              <a:chExt cx="8305800" cy="1942108"/>
            </a:xfrm>
          </p:grpSpPr>
          <p:pic>
            <p:nvPicPr>
              <p:cNvPr id="3011" name="image 301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3563600" y="5969000"/>
                <a:ext cx="8305800" cy="1803400"/>
              </a:xfrm>
              <a:prstGeom prst="rect">
                <a:avLst/>
              </a:prstGeom>
            </p:spPr>
          </p:pic>
          <p:sp>
            <p:nvSpPr>
              <p:cNvPr id="3012" name="Object 3012"/>
              <p:cNvSpPr txBox="1"/>
              <p:nvPr/>
            </p:nvSpPr>
            <p:spPr>
              <a:xfrm>
                <a:off x="16770926" y="6419850"/>
                <a:ext cx="5092700" cy="9398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23000"/>
                  </a:lnSpc>
                </a:pPr>
                <a:endPara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014" name="Object 3014"/>
              <p:cNvSpPr txBox="1"/>
              <p:nvPr/>
            </p:nvSpPr>
            <p:spPr>
              <a:xfrm>
                <a:off x="14185900" y="5830292"/>
                <a:ext cx="2997200" cy="1917700"/>
              </a:xfrm>
              <a:prstGeom prst="rect">
                <a:avLst/>
              </a:prstGeom>
            </p:spPr>
            <p:txBody>
              <a:bodyPr vert="horz" rtlCol="0" anchor="t" anchorCtr="0">
                <a:noAutofit/>
              </a:bodyPr>
              <a:lstStyle/>
              <a:p>
                <a:pPr algn="l">
                  <a:lnSpc>
                    <a:spcPct val="108000"/>
                  </a:lnSpc>
                </a:pPr>
                <a:r>
                  <a:rPr lang="zh-CN" sz="11600" b="0" i="0" spc="371" dirty="0">
                    <a:solidFill>
                      <a:srgbClr val="FFFFFF"/>
                    </a:solidFill>
                    <a:latin typeface="YouSheBiaoTiHei" panose="00000500000000000000" charset="-122"/>
                    <a:ea typeface="YouSheBiaoTiHei" panose="00000500000000000000" charset="-122"/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26" name="Object 307"/>
            <p:cNvSpPr txBox="1"/>
            <p:nvPr/>
          </p:nvSpPr>
          <p:spPr>
            <a:xfrm>
              <a:off x="15965754" y="6319242"/>
              <a:ext cx="5688021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3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为什么选 DolphinScheduler</a:t>
              </a:r>
              <a:endParaRPr lang="en-US" altLang="zh-CN" sz="3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4" name="Object 307"/>
          <p:cNvSpPr txBox="1"/>
          <p:nvPr/>
        </p:nvSpPr>
        <p:spPr>
          <a:xfrm>
            <a:off x="16092119" y="8568617"/>
            <a:ext cx="5688021" cy="939800"/>
          </a:xfrm>
          <a:prstGeom prst="rect">
            <a:avLst/>
          </a:prstGeom>
        </p:spPr>
        <p:txBody>
          <a:bodyPr vert="horz" rtlCol="0" anchor="t" anchorCtr="0">
            <a:noAutofit/>
          </a:bodyPr>
          <a:p>
            <a:pPr algn="ctr" fontAlgn="auto">
              <a:lnSpc>
                <a:spcPct val="150000"/>
              </a:lnSpc>
            </a:pP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社区贡献与二开交流</a:t>
            </a:r>
            <a:endParaRPr lang="zh-CN" altLang="en-US" sz="3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2641600" y="8122728"/>
            <a:ext cx="8305800" cy="1943497"/>
            <a:chOff x="2514600" y="9008983"/>
            <a:chExt cx="8305800" cy="1943497"/>
          </a:xfrm>
        </p:grpSpPr>
        <p:pic>
          <p:nvPicPr>
            <p:cNvPr id="6" name="image 30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14600" y="9136380"/>
              <a:ext cx="8305800" cy="1816100"/>
            </a:xfrm>
            <a:prstGeom prst="rect">
              <a:avLst/>
            </a:prstGeom>
          </p:spPr>
        </p:pic>
        <p:sp>
          <p:nvSpPr>
            <p:cNvPr id="7" name="Object 3017"/>
            <p:cNvSpPr txBox="1"/>
            <p:nvPr/>
          </p:nvSpPr>
          <p:spPr>
            <a:xfrm>
              <a:off x="5077803" y="9471898"/>
              <a:ext cx="5638800" cy="9398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加载</a:t>
              </a:r>
              <a:r>
                <a:rPr lang="en-US" altLang="zh-CN" sz="3500" b="1" i="0" spc="16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Dolphinscheduler</a:t>
              </a:r>
              <a:endParaRPr lang="en-US" altLang="zh-CN" sz="3500" b="1" i="0" spc="16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Object 3019"/>
            <p:cNvSpPr txBox="1"/>
            <p:nvPr/>
          </p:nvSpPr>
          <p:spPr>
            <a:xfrm>
              <a:off x="3136900" y="9008983"/>
              <a:ext cx="2832100" cy="1917700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p>
              <a:pPr algn="l">
                <a:lnSpc>
                  <a:spcPct val="108000"/>
                </a:lnSpc>
              </a:pPr>
              <a:r>
                <a:rPr lang="zh-CN" sz="11600" b="0" i="0" spc="371" dirty="0">
                  <a:solidFill>
                    <a:srgbClr val="FFFFFF"/>
                  </a:solidFill>
                  <a:latin typeface="YouSheBiaoTiHei" panose="00000500000000000000" charset="-122"/>
                  <a:ea typeface="YouSheBiaoTiHei" panose="00000500000000000000" charset="-122"/>
                </a:rPr>
                <a:t>03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二开内容分享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330" y="2944495"/>
            <a:ext cx="23421975" cy="915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000">
                <a:latin typeface="+mn-ea"/>
                <a:cs typeface="+mn-ea"/>
                <a:sym typeface="+mn-ea"/>
              </a:rPr>
              <a:t>1.</a:t>
            </a:r>
            <a:r>
              <a:rPr lang="zh-CN" altLang="en-US" sz="4000">
                <a:latin typeface="+mn-ea"/>
                <a:cs typeface="+mn-ea"/>
                <a:sym typeface="+mn-ea"/>
              </a:rPr>
              <a:t>结果集的标准化，所有节点都抽象了</a:t>
            </a:r>
            <a:r>
              <a:rPr lang="en-US" altLang="zh-CN" sz="4000">
                <a:latin typeface="+mn-ea"/>
                <a:cs typeface="+mn-ea"/>
                <a:sym typeface="+mn-ea"/>
              </a:rPr>
              <a:t>csv</a:t>
            </a:r>
            <a:r>
              <a:rPr lang="zh-CN" altLang="en-US" sz="4000">
                <a:latin typeface="+mn-ea"/>
                <a:cs typeface="+mn-ea"/>
                <a:sym typeface="+mn-ea"/>
              </a:rPr>
              <a:t>标准的结果，优化结果流失落盘降低内存</a:t>
            </a:r>
            <a:endParaRPr lang="zh-CN" altLang="en-US" sz="4000">
              <a:latin typeface="+mn-ea"/>
              <a:cs typeface="+mn-ea"/>
            </a:endParaRPr>
          </a:p>
          <a:p>
            <a:endParaRPr lang="en-US" altLang="zh-CN" sz="4000">
              <a:latin typeface="+mn-ea"/>
              <a:cs typeface="+mn-ea"/>
            </a:endParaRPr>
          </a:p>
          <a:p>
            <a:r>
              <a:rPr lang="en-US" altLang="zh-CN" sz="4000">
                <a:latin typeface="+mn-ea"/>
                <a:cs typeface="+mn-ea"/>
                <a:sym typeface="+mn-ea"/>
              </a:rPr>
              <a:t>2.</a:t>
            </a:r>
            <a:r>
              <a:rPr lang="zh-CN" altLang="en-US" sz="4000">
                <a:latin typeface="+mn-ea"/>
                <a:cs typeface="+mn-ea"/>
                <a:sym typeface="+mn-ea"/>
              </a:rPr>
              <a:t>全链路血缘，比如任务从什么地方采集，经过了那些表的处理，最后输出到什么地方</a:t>
            </a:r>
            <a:endParaRPr lang="zh-CN" altLang="en-US" sz="4000">
              <a:latin typeface="+mn-ea"/>
              <a:cs typeface="+mn-ea"/>
            </a:endParaRPr>
          </a:p>
          <a:p>
            <a:endParaRPr lang="en-US" altLang="zh-CN" sz="4000">
              <a:latin typeface="+mn-ea"/>
              <a:cs typeface="+mn-ea"/>
            </a:endParaRPr>
          </a:p>
          <a:p>
            <a:r>
              <a:rPr lang="en-US" altLang="zh-CN" sz="4000">
                <a:latin typeface="+mn-ea"/>
                <a:cs typeface="+mn-ea"/>
                <a:sym typeface="+mn-ea"/>
              </a:rPr>
              <a:t>3</a:t>
            </a:r>
            <a:r>
              <a:rPr lang="x-none" altLang="en-US" sz="4000">
                <a:latin typeface="+mn-ea"/>
                <a:cs typeface="+mn-ea"/>
                <a:sym typeface="+mn-ea"/>
              </a:rPr>
              <a:t>.</a:t>
            </a:r>
            <a:r>
              <a:rPr lang="zh-CN" altLang="x-none" sz="4000">
                <a:latin typeface="+mn-ea"/>
                <a:cs typeface="+mn-ea"/>
                <a:sym typeface="+mn-ea"/>
              </a:rPr>
              <a:t>第三方系统任务的集成（类似把</a:t>
            </a:r>
            <a:r>
              <a:rPr lang="en-US" altLang="zh-CN" sz="4000">
                <a:latin typeface="+mn-ea"/>
                <a:cs typeface="+mn-ea"/>
                <a:sym typeface="+mn-ea"/>
              </a:rPr>
              <a:t>dinky</a:t>
            </a:r>
            <a:r>
              <a:rPr lang="zh-CN" altLang="en-US" sz="4000">
                <a:latin typeface="+mn-ea"/>
                <a:cs typeface="+mn-ea"/>
                <a:sym typeface="+mn-ea"/>
              </a:rPr>
              <a:t>和</a:t>
            </a:r>
            <a:r>
              <a:rPr lang="en-US" altLang="zh-CN" sz="4000">
                <a:latin typeface="+mn-ea"/>
                <a:cs typeface="+mn-ea"/>
                <a:sym typeface="+mn-ea"/>
              </a:rPr>
              <a:t>aws-emr</a:t>
            </a:r>
            <a:r>
              <a:rPr lang="zh-CN" altLang="en-US" sz="4000">
                <a:latin typeface="+mn-ea"/>
                <a:cs typeface="+mn-ea"/>
                <a:sym typeface="+mn-ea"/>
              </a:rPr>
              <a:t>支持</a:t>
            </a:r>
            <a:r>
              <a:rPr lang="en-US" altLang="zh-CN" sz="4000">
                <a:latin typeface="+mn-ea"/>
                <a:cs typeface="+mn-ea"/>
                <a:sym typeface="+mn-ea"/>
              </a:rPr>
              <a:t>openapi</a:t>
            </a:r>
            <a:r>
              <a:rPr lang="zh-CN" altLang="en-US" sz="4000">
                <a:latin typeface="+mn-ea"/>
                <a:cs typeface="+mn-ea"/>
                <a:sym typeface="+mn-ea"/>
              </a:rPr>
              <a:t>提交任务的系统做成界面注册的方式，避免新增对接的开发</a:t>
            </a:r>
            <a:r>
              <a:rPr lang="zh-CN" altLang="x-none" sz="4000">
                <a:latin typeface="+mn-ea"/>
                <a:cs typeface="+mn-ea"/>
                <a:sym typeface="+mn-ea"/>
              </a:rPr>
              <a:t>）</a:t>
            </a:r>
            <a:endParaRPr lang="zh-CN" altLang="x-none" sz="40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二开内容分享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7225" y="2457450"/>
            <a:ext cx="23069550" cy="8801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二开内容分享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37485" y="2967990"/>
            <a:ext cx="17516475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二开内容分享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6575" y="1878330"/>
            <a:ext cx="22988905" cy="106216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5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Agentic AI趋势下的展望</a:t>
            </a:r>
            <a:endParaRPr sz="5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sz="4000" b="1" dirty="0">
                <a:sym typeface="+mn-ea"/>
              </a:rPr>
              <a:t>一些个人想法</a:t>
            </a:r>
            <a:endParaRPr lang="zh-CN" sz="4000" b="1" dirty="0"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一些个人想法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2840990"/>
            <a:ext cx="22397720" cy="7642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23000"/>
              </a:lnSpc>
            </a:pPr>
            <a:r>
              <a:rPr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Agentic AI趋势下</a:t>
            </a:r>
            <a:r>
              <a:rPr 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对</a:t>
            </a:r>
            <a:r>
              <a:rPr 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Dolphinscheduler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的要求，或者使用方式正在发生变化，比如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6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月的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meetup ocean-zhc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分享了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dolphinscheduler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的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mcp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项目。</a:t>
            </a: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也许不久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Dolphincheduler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的目标用户变成了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agent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，从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web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界面面向人变成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AI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的一环，当然我觉得</a:t>
            </a:r>
            <a:r>
              <a:rPr 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Dolphinscheduler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这个环节中具有天然优势，虽然大数据各种组件都在搞自己的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MCP Server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，但是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Dolphinscheduler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作为集成了几乎所有大数据组件的调度平台，让一个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mcp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就能完成所有</a:t>
            </a:r>
            <a:r>
              <a:rPr 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组件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事情应该更高效，更易于维护，更轻量。</a:t>
            </a: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但理想很丰满，现实很骨干，这些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YY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如何落地呢，我们不妨先从接入大模型开始？</a:t>
            </a: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这个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issue </a:t>
            </a:r>
            <a:r>
              <a:rPr lang="en-US" altLang="zh-CN" sz="3200" b="1" dirty="0">
                <a:solidFill>
                  <a:srgbClr val="262626"/>
                </a:solidFill>
                <a:latin typeface="+mn-ea"/>
                <a:cs typeface="+mn-ea"/>
                <a:sym typeface="+mn-ea"/>
                <a:hlinkClick r:id="rId2" action="ppaction://hlinkfile"/>
              </a:rPr>
              <a:t>https://github.com/apache/dolphinscheduler/issues/17334</a:t>
            </a: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是代老板提出，我整理的大家可以讨论下，让我们尝试的迈出第一步。</a:t>
            </a: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23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+mn-ea"/>
                <a:cs typeface="+mn-ea"/>
                <a:sym typeface="+mn-ea"/>
              </a:rPr>
              <a:t>谢谢大家</a:t>
            </a:r>
            <a:endParaRPr lang="zh-CN" altLang="en-US" sz="3200" b="1" dirty="0">
              <a:solidFill>
                <a:srgbClr val="262626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Diagram 9"/>
          <p:cNvGraphicFramePr/>
          <p:nvPr/>
        </p:nvGraphicFramePr>
        <p:xfrm>
          <a:off x="2262505" y="3747135"/>
          <a:ext cx="14456410" cy="7844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矩形 1"/>
          <p:cNvSpPr/>
          <p:nvPr/>
        </p:nvSpPr>
        <p:spPr>
          <a:xfrm>
            <a:off x="3831590" y="1847215"/>
            <a:ext cx="170599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欢迎加入</a:t>
            </a:r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Apache DolphinScheduler</a:t>
            </a:r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社区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24960" y="6990715"/>
            <a:ext cx="30276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海豚调度公众号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DS slack二维码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29125" y="8077200"/>
            <a:ext cx="2163445" cy="2163445"/>
          </a:xfrm>
          <a:prstGeom prst="rect">
            <a:avLst/>
          </a:prstGeom>
        </p:spPr>
      </p:pic>
      <p:pic>
        <p:nvPicPr>
          <p:cNvPr id="6" name="图片 5" descr="DS公众号二维码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2775" y="4808220"/>
            <a:ext cx="2063115" cy="2063115"/>
          </a:xfrm>
          <a:prstGeom prst="rect">
            <a:avLst/>
          </a:prstGeom>
        </p:spPr>
      </p:pic>
      <p:pic>
        <p:nvPicPr>
          <p:cNvPr id="7" name="图片 6" descr="Leonard二维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43190" y="4770755"/>
            <a:ext cx="2063115" cy="2063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21568" y="10386695"/>
            <a:ext cx="117665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Slack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64425" y="6990715"/>
            <a:ext cx="26212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加小助手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入群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 descr="DS GitHu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3190" y="8077200"/>
            <a:ext cx="2062480" cy="206248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942811" y="10386695"/>
            <a:ext cx="307340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关注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GitHub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仓库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604"/>
          <p:cNvSpPr txBox="1"/>
          <p:nvPr/>
        </p:nvSpPr>
        <p:spPr>
          <a:xfrm>
            <a:off x="7070229" y="4683919"/>
            <a:ext cx="10744200" cy="2171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zh-CN" sz="13170" b="0" i="0" spc="42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THANKS！</a:t>
            </a:r>
            <a:endParaRPr lang="zh-CN" altLang="en-US" dirty="0"/>
          </a:p>
        </p:txBody>
      </p:sp>
      <p:sp>
        <p:nvSpPr>
          <p:cNvPr id="606" name="Object 606"/>
          <p:cNvSpPr txBox="1"/>
          <p:nvPr/>
        </p:nvSpPr>
        <p:spPr>
          <a:xfrm>
            <a:off x="1612900" y="11142201"/>
            <a:ext cx="2717800" cy="5588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23000"/>
              </a:lnSpc>
            </a:pPr>
            <a:r>
              <a:rPr lang="zh-CN" sz="3000" b="0" i="0" dirty="0">
                <a:solidFill>
                  <a:srgbClr val="FFFFFF"/>
                </a:solidFill>
                <a:latin typeface="OPPOSans-M" panose="00020600040101010101" charset="-122"/>
                <a:ea typeface="OPPOSans-M" panose="00020600040101010101" charset="-122"/>
              </a:rPr>
              <a:t>Ending</a:t>
            </a:r>
            <a:endParaRPr lang="zh-CN" altLang="en-US"/>
          </a:p>
        </p:txBody>
      </p:sp>
      <p:sp>
        <p:nvSpPr>
          <p:cNvPr id="6017" name="Object 6017"/>
          <p:cNvSpPr txBox="1"/>
          <p:nvPr/>
        </p:nvSpPr>
        <p:spPr>
          <a:xfrm>
            <a:off x="6420277" y="1422400"/>
            <a:ext cx="999911" cy="9652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l">
              <a:lnSpc>
                <a:spcPct val="114000"/>
              </a:lnSpc>
            </a:pPr>
            <a:endParaRPr lang="zh-CN" altLang="en-US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586185"/>
            <a:ext cx="9398000" cy="123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01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en-US" altLang="zh-CN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翼 MR 公有云形态</a:t>
            </a:r>
            <a:endParaRPr lang="en-US" altLang="zh-CN" sz="5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即开即用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安全可靠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 b="1" dirty="0">
              <a:solidFill>
                <a:srgbClr val="262626"/>
              </a:solidFill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便捷管理</a:t>
            </a:r>
            <a:endParaRPr lang="zh-CN" altLang="en-US" sz="4000" b="1" dirty="0">
              <a:solidFill>
                <a:srgbClr val="262626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6000" b="1">
                <a:solidFill>
                  <a:srgbClr val="252B3A"/>
                </a:solidFill>
                <a:latin typeface="-apple-system"/>
                <a:ea typeface="-apple-system"/>
                <a:sym typeface="+mn-ea"/>
              </a:rPr>
              <a:t>即开</a:t>
            </a:r>
            <a:r>
              <a:rPr lang="zh-CN" altLang="en-US" sz="6000" b="1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即</a:t>
            </a:r>
            <a:r>
              <a:rPr lang="zh-CN" altLang="en-US" sz="6000" b="1">
                <a:solidFill>
                  <a:srgbClr val="252B3A"/>
                </a:solidFill>
                <a:latin typeface="-apple-system"/>
                <a:ea typeface="-apple-system"/>
                <a:sym typeface="+mn-ea"/>
              </a:rPr>
              <a:t>用</a:t>
            </a:r>
            <a:endParaRPr lang="zh-CN" altLang="en-US" sz="6000" b="1" i="0">
              <a:solidFill>
                <a:srgbClr val="252B3A"/>
              </a:solidFill>
              <a:latin typeface="-apple-system"/>
              <a:ea typeface="-apple-system"/>
            </a:endParaRPr>
          </a:p>
          <a:p>
            <a:pPr fontAlgn="auto">
              <a:lnSpc>
                <a:spcPct val="100000"/>
              </a:lnSpc>
            </a:pP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</p:blipFill>
        <p:spPr>
          <a:xfrm>
            <a:off x="424180" y="2281555"/>
            <a:ext cx="23536275" cy="9561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>
                <a:sym typeface="+mn-ea"/>
              </a:rPr>
              <a:t>安全可靠</a:t>
            </a:r>
            <a:endParaRPr lang="zh-CN" sz="6000" b="1" i="0" spc="256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895350" y="3857625"/>
            <a:ext cx="9525000" cy="6800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57575" y="11171872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>
              <a:spcAft>
                <a:spcPts val="1200"/>
              </a:spcAft>
            </a:pPr>
            <a:r>
              <a:rPr lang="zh-CN" altLang="x-none" sz="1600" b="1" i="0">
                <a:solidFill>
                  <a:srgbClr val="252B3A"/>
                </a:solidFill>
                <a:latin typeface="-apple-system"/>
                <a:ea typeface="宋体" pitchFamily="2" charset="-122"/>
              </a:rPr>
              <a:t>安全</a:t>
            </a:r>
            <a:endParaRPr lang="zh-CN" altLang="x-none" sz="1600" b="1" i="0">
              <a:solidFill>
                <a:srgbClr val="252B3A"/>
              </a:solidFill>
              <a:latin typeface="-apple-system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57655" y="484886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master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14955" y="871093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task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34965" y="662051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core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00170" y="484886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master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42685" y="484886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master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50160" y="662051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core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477740" y="9397365"/>
            <a:ext cx="90614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x-none" altLang="zh-CN" b="1">
                <a:solidFill>
                  <a:schemeClr val="tx1"/>
                </a:solidFill>
              </a:rPr>
              <a:t>...</a:t>
            </a:r>
            <a:endParaRPr lang="x-none" altLang="zh-CN" b="1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839055" y="8710930"/>
            <a:ext cx="1962785" cy="1054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</a:rPr>
              <a:t>task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477740" y="7306945"/>
            <a:ext cx="90614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x-none" altLang="zh-CN" b="1">
                <a:solidFill>
                  <a:schemeClr val="tx1"/>
                </a:solidFill>
              </a:rPr>
              <a:t>...</a:t>
            </a:r>
            <a:endParaRPr lang="x-none" altLang="zh-CN" b="1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05470" y="5535295"/>
            <a:ext cx="90614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x-none" altLang="zh-CN" b="1">
                <a:solidFill>
                  <a:schemeClr val="tx1"/>
                </a:solidFill>
              </a:rPr>
              <a:t>...</a:t>
            </a:r>
            <a:endParaRPr lang="x-none" altLang="zh-CN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017750" y="11019472"/>
            <a:ext cx="5080000" cy="11372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>
              <a:spcAft>
                <a:spcPts val="1200"/>
              </a:spcAft>
            </a:pPr>
            <a:r>
              <a:rPr lang="zh-CN" altLang="en-US" sz="1600" b="1">
                <a:solidFill>
                  <a:srgbClr val="252B3A"/>
                </a:solidFill>
                <a:latin typeface="-apple-system"/>
                <a:ea typeface="宋体" pitchFamily="2" charset="-122"/>
                <a:sym typeface="+mn-ea"/>
              </a:rPr>
              <a:t>可靠</a:t>
            </a:r>
            <a:endParaRPr lang="zh-CN" altLang="en-US" sz="1600" b="1">
              <a:solidFill>
                <a:srgbClr val="252B3A"/>
              </a:solidFill>
              <a:latin typeface="-apple-system"/>
              <a:ea typeface="-apple-system"/>
              <a:sym typeface="+mn-ea"/>
            </a:endParaRPr>
          </a:p>
          <a:p>
            <a:pPr marL="0" indent="0" algn="ctr">
              <a:spcAft>
                <a:spcPts val="1200"/>
              </a:spcAft>
            </a:pPr>
            <a:endParaRPr lang="zh-CN" altLang="en-US" sz="1600" b="1" i="0">
              <a:solidFill>
                <a:srgbClr val="252B3A"/>
              </a:solidFill>
              <a:latin typeface="-apple-system"/>
              <a:ea typeface="宋体" pitchFamily="2" charset="-122"/>
            </a:endParaRPr>
          </a:p>
          <a:p>
            <a:pPr marL="0" indent="0" algn="ctr">
              <a:spcAft>
                <a:spcPts val="1200"/>
              </a:spcAft>
            </a:pPr>
            <a:endParaRPr lang="zh-CN" altLang="en-US" sz="1600" b="1" i="0">
              <a:solidFill>
                <a:srgbClr val="252B3A"/>
              </a:solidFill>
              <a:latin typeface="-apple-system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便捷管理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</p:blipFill>
        <p:spPr>
          <a:xfrm>
            <a:off x="1346200" y="2825115"/>
            <a:ext cx="21703030" cy="9034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便捷管理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1200150" y="1926590"/>
            <a:ext cx="20304760" cy="9946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5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-5400000">
            <a:off x="635000" y="1111250"/>
            <a:ext cx="825500" cy="304800"/>
          </a:xfrm>
          <a:prstGeom prst="rect">
            <a:avLst/>
          </a:prstGeom>
        </p:spPr>
      </p:pic>
      <p:sp>
        <p:nvSpPr>
          <p:cNvPr id="38" name="Object 502"/>
          <p:cNvSpPr txBox="1"/>
          <p:nvPr/>
        </p:nvSpPr>
        <p:spPr>
          <a:xfrm>
            <a:off x="1346200" y="666750"/>
            <a:ext cx="16447530" cy="9753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6000" b="1" dirty="0" err="1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便捷管理</a:t>
            </a:r>
            <a:endParaRPr lang="en-US" altLang="zh-CN" sz="6000" b="1" dirty="0" err="1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</p:blipFill>
        <p:spPr>
          <a:xfrm>
            <a:off x="1200150" y="1953578"/>
            <a:ext cx="18173700" cy="642937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</p:blipFill>
        <p:spPr>
          <a:xfrm>
            <a:off x="1199833" y="8885238"/>
            <a:ext cx="1740217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 4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2200" y="0"/>
            <a:ext cx="22542500" cy="137795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94800" y="2476500"/>
            <a:ext cx="1955800" cy="19558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1332162"/>
            <a:ext cx="22542500" cy="11453958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000" y="10375900"/>
            <a:ext cx="3632200" cy="19050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86800" y="8737600"/>
            <a:ext cx="1003300" cy="2413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4559300"/>
            <a:ext cx="50800" cy="4597400"/>
          </a:xfrm>
          <a:prstGeom prst="rect">
            <a:avLst/>
          </a:prstGeom>
        </p:spPr>
      </p:pic>
      <p:sp>
        <p:nvSpPr>
          <p:cNvPr id="408" name="Object 408"/>
          <p:cNvSpPr txBox="1"/>
          <p:nvPr/>
        </p:nvSpPr>
        <p:spPr>
          <a:xfrm>
            <a:off x="4147457" y="4103687"/>
            <a:ext cx="5702300" cy="19177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08000"/>
              </a:lnSpc>
            </a:pPr>
            <a:r>
              <a:rPr 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0</a:t>
            </a:r>
            <a:r>
              <a:rPr lang="en-US" altLang="zh-CN" sz="11600" b="0" i="0" spc="371" dirty="0">
                <a:solidFill>
                  <a:srgbClr val="333333"/>
                </a:solidFill>
                <a:latin typeface="YouSheBiaoTiHei" panose="00000500000000000000" charset="-122"/>
                <a:ea typeface="YouSheBiaoTiHei" panose="00000500000000000000" charset="-122"/>
              </a:rPr>
              <a:t>2</a:t>
            </a:r>
            <a:endParaRPr lang="en-US" altLang="zh-CN" sz="11600" b="0" i="0" spc="371" dirty="0">
              <a:solidFill>
                <a:srgbClr val="333333"/>
              </a:solidFill>
              <a:latin typeface="YouSheBiaoTiHei" panose="00000500000000000000" charset="-122"/>
              <a:ea typeface="YouSheBiaoTiHei" panose="00000500000000000000" charset="-122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2173514" y="5664200"/>
            <a:ext cx="7734300" cy="18796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r">
              <a:lnSpc>
                <a:spcPct val="123000"/>
              </a:lnSpc>
            </a:pPr>
            <a:r>
              <a:rPr lang="en-US" altLang="zh-CN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</a:t>
            </a:r>
            <a:r>
              <a:rPr lang="zh-CN" altLang="en-US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</a:t>
            </a:r>
            <a:r>
              <a:rPr lang="en-US" altLang="zh-CN" sz="50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DolphinScheduler</a:t>
            </a:r>
            <a:endParaRPr lang="en-US" altLang="zh-CN" sz="50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11402609" y="4998840"/>
            <a:ext cx="11473815" cy="381992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易用性</a:t>
            </a: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4000" b="1" dirty="0">
                <a:sym typeface="+mn-ea"/>
              </a:rPr>
              <a:t>高可靠性与扩展性</a:t>
            </a: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en-US" altLang="zh-CN" sz="4000" b="1" dirty="0"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4000" b="1" dirty="0">
                <a:sym typeface="+mn-ea"/>
              </a:rPr>
              <a:t>高质量的社区</a:t>
            </a:r>
            <a:endParaRPr lang="zh-CN" altLang="en-US" sz="4000" b="1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TlhYTMwMDM5ZDNlMDBlZjYwMjNlYjYzYTg3NTYzMz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WPS 演示</Application>
  <PresentationFormat>自定义</PresentationFormat>
  <Paragraphs>173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Nimbus Roman No9 L</vt:lpstr>
      <vt:lpstr>龙书势如破竹简</vt:lpstr>
      <vt:lpstr>微软雅黑</vt:lpstr>
      <vt:lpstr>文泉驿微米黑</vt:lpstr>
      <vt:lpstr>YouSheBiaoTiHei</vt:lpstr>
      <vt:lpstr>也字工厂拐角黑</vt:lpstr>
      <vt:lpstr>-apple-system</vt:lpstr>
      <vt:lpstr>Gubbi</vt:lpstr>
      <vt:lpstr>文泉驿正黑</vt:lpstr>
      <vt:lpstr>宋体</vt:lpstr>
      <vt:lpstr>Arial Unicode MS</vt:lpstr>
      <vt:lpstr>Calibri</vt:lpstr>
      <vt:lpstr>DejaVu Sans</vt:lpstr>
      <vt:lpstr>OPPOSans-M</vt:lpstr>
      <vt:lpstr>微软雅黑</vt:lpstr>
      <vt:lpstr>OpenSymbol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luxl</cp:lastModifiedBy>
  <cp:revision>347</cp:revision>
  <dcterms:created xsi:type="dcterms:W3CDTF">2025-08-12T05:57:11Z</dcterms:created>
  <dcterms:modified xsi:type="dcterms:W3CDTF">2025-08-12T05:57:11Z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2052-12.1.0.17900</vt:lpwstr>
  </property>
  <property fmtid="{D5CDD505-2E9C-101B-9397-08002B2CF9AE}" pid="3" name="ICV">
    <vt:lpwstr>9DC89228EC41C4EE119A4464412B16A9_43</vt:lpwstr>
  </property>
</Properties>
</file>