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4"/>
  </p:notesMasterIdLst>
  <p:handoutMasterIdLst>
    <p:handoutMasterId r:id="rId32"/>
  </p:handoutMasterIdLst>
  <p:sldIdLst>
    <p:sldId id="256" r:id="rId3"/>
    <p:sldId id="258" r:id="rId5"/>
    <p:sldId id="296" r:id="rId6"/>
    <p:sldId id="278" r:id="rId7"/>
    <p:sldId id="281" r:id="rId8"/>
    <p:sldId id="282" r:id="rId9"/>
    <p:sldId id="283" r:id="rId10"/>
    <p:sldId id="284" r:id="rId11"/>
    <p:sldId id="286" r:id="rId12"/>
    <p:sldId id="302" r:id="rId13"/>
    <p:sldId id="295" r:id="rId14"/>
    <p:sldId id="299" r:id="rId15"/>
    <p:sldId id="301" r:id="rId16"/>
    <p:sldId id="300" r:id="rId17"/>
    <p:sldId id="287" r:id="rId18"/>
    <p:sldId id="288" r:id="rId19"/>
    <p:sldId id="290" r:id="rId20"/>
    <p:sldId id="289" r:id="rId21"/>
    <p:sldId id="303" r:id="rId22"/>
    <p:sldId id="291" r:id="rId23"/>
    <p:sldId id="292" r:id="rId24"/>
    <p:sldId id="293" r:id="rId25"/>
    <p:sldId id="304" r:id="rId26"/>
    <p:sldId id="294" r:id="rId27"/>
    <p:sldId id="298" r:id="rId28"/>
    <p:sldId id="305" r:id="rId29"/>
    <p:sldId id="280" r:id="rId30"/>
    <p:sldId id="261" r:id="rId31"/>
  </p:sldIdLst>
  <p:sldSz cx="24384000" cy="13716000"/>
  <p:notesSz cx="5143500" cy="9144000"/>
  <p:embeddedFontLst>
    <p:embeddedFont>
      <p:font typeface="龙书势如破竹简" panose="02010604000000000000" charset="-122"/>
      <p:regular r:id="rId36"/>
    </p:embeddedFont>
    <p:embeddedFont>
      <p:font typeface="微软雅黑" charset="-122"/>
      <p:regular r:id="rId37"/>
    </p:embeddedFont>
    <p:embeddedFont>
      <p:font typeface="YouSheBiaoTiHei" panose="00000500000000000000" charset="-122"/>
      <p:regular r:id="rId38"/>
    </p:embeddedFont>
    <p:embeddedFont>
      <p:font typeface="Calibri" panose="020F0502020204030204" charset="0"/>
      <p:regular r:id="rId39"/>
    </p:embeddedFont>
    <p:embeddedFont>
      <p:font typeface="OPPOSans-M" panose="00020600040101010101" charset="-122"/>
      <p:regular r:id="rId40"/>
    </p:embeddedFont>
  </p:embeddedFont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30"/>
    <p:restoredTop sz="81198"/>
  </p:normalViewPr>
  <p:slideViewPr>
    <p:cSldViewPr snapToGrid="0" snapToObjects="1">
      <p:cViewPr varScale="1">
        <p:scale>
          <a:sx n="50" d="100"/>
          <a:sy n="50" d="100"/>
        </p:scale>
        <p:origin x="75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9" d="100"/>
          <a:sy n="99" d="100"/>
        </p:scale>
        <p:origin x="4808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0" Type="http://schemas.openxmlformats.org/officeDocument/2006/relationships/font" Target="fonts/font5.fntdata"/><Relationship Id="rId4" Type="http://schemas.openxmlformats.org/officeDocument/2006/relationships/notesMaster" Target="notesMasters/notesMaster1.xml"/><Relationship Id="rId39" Type="http://schemas.openxmlformats.org/officeDocument/2006/relationships/font" Target="fonts/font4.fntdata"/><Relationship Id="rId38" Type="http://schemas.openxmlformats.org/officeDocument/2006/relationships/font" Target="fonts/font3.fntdata"/><Relationship Id="rId37" Type="http://schemas.openxmlformats.org/officeDocument/2006/relationships/font" Target="fonts/font2.fntdata"/><Relationship Id="rId36" Type="http://schemas.openxmlformats.org/officeDocument/2006/relationships/font" Target="fonts/font1.fntdata"/><Relationship Id="rId35" Type="http://schemas.openxmlformats.org/officeDocument/2006/relationships/tableStyles" Target="tableStyles.xml"/><Relationship Id="rId34" Type="http://schemas.openxmlformats.org/officeDocument/2006/relationships/viewProps" Target="viewProps.xml"/><Relationship Id="rId33" Type="http://schemas.openxmlformats.org/officeDocument/2006/relationships/presProps" Target="presProps.xml"/><Relationship Id="rId32" Type="http://schemas.openxmlformats.org/officeDocument/2006/relationships/handoutMaster" Target="handoutMasters/handoutMaster1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iagrams/_rels/data1.xml.rels><?xml version="1.0" encoding="UTF-8" standalone="yes"?>
<Relationships xmlns="http://schemas.openxmlformats.org/package/2006/relationships"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jpeg"/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diagrams/_rels/drawing1.xml.rels><?xml version="1.0" encoding="UTF-8" standalone="yes"?>
<Relationships xmlns="http://schemas.openxmlformats.org/package/2006/relationships"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jpeg"/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F5C003-F138-3441-95CC-29498EB9868A}" type="doc">
      <dgm:prSet loTypeId="urn:microsoft.com/office/officeart/2005/8/layout/vList3" loCatId="" qsTypeId="urn:microsoft.com/office/officeart/2005/8/quickstyle/simple1#1" qsCatId="simple" csTypeId="urn:microsoft.com/office/officeart/2005/8/colors/accent1_2#1" csCatId="accent1" phldr="1"/>
      <dgm:spPr/>
    </dgm:pt>
    <dgm:pt modelId="{6D91A04C-1452-5D48-B08A-231CCABF8668}">
      <dgm:prSet phldrT="[Text]" phldr="0" custT="1"/>
      <dgm:spPr/>
      <dgm:t>
        <a:bodyPr vert="horz" wrap="square"/>
        <a:lstStyle/>
        <a:p>
          <a:pPr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800" dirty="0"/>
            <a:t>Website</a:t>
          </a:r>
          <a:r>
            <a:rPr lang="en-US" altLang="zh-CN" sz="2800" dirty="0"/>
            <a:t>:</a:t>
          </a:r>
          <a:r>
            <a:rPr lang="zh-CN" altLang="en-US" sz="2800" dirty="0"/>
            <a:t>  </a:t>
          </a:r>
          <a:r>
            <a:rPr lang="en-US" altLang="zh-CN" sz="2800" dirty="0"/>
            <a:t>https://dolphinscheduler.apache.org</a:t>
          </a:r>
        </a:p>
      </dgm:t>
    </dgm:pt>
    <dgm:pt modelId="{60365FF9-CB90-AF44-B4D3-16DCAD310626}" cxnId="{6C38B299-3C26-4BA3-9B42-D58C268CE88A}" type="parTrans">
      <dgm:prSet/>
      <dgm:spPr/>
      <dgm:t>
        <a:bodyPr/>
        <a:lstStyle/>
        <a:p>
          <a:pPr algn="l"/>
          <a:endParaRPr lang="en-US" sz="2400"/>
        </a:p>
      </dgm:t>
    </dgm:pt>
    <dgm:pt modelId="{9B12842A-B90B-FE46-8291-4147F2AB4969}" cxnId="{6C38B299-3C26-4BA3-9B42-D58C268CE88A}" type="sibTrans">
      <dgm:prSet/>
      <dgm:spPr/>
      <dgm:t>
        <a:bodyPr/>
        <a:lstStyle/>
        <a:p>
          <a:pPr algn="l"/>
          <a:endParaRPr lang="en-US" sz="2400"/>
        </a:p>
      </dgm:t>
    </dgm:pt>
    <dgm:pt modelId="{7BE90A9E-FB41-417D-94B4-1A313183EF59}">
      <dgm:prSet phldrT="[Text]" phldr="0" custT="1"/>
      <dgm:spPr/>
      <dgm:t>
        <a:bodyPr vert="horz" wrap="square"/>
        <a:lstStyle/>
        <a:p>
          <a:pPr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800" dirty="0"/>
            <a:t>GitHub</a:t>
          </a:r>
          <a:r>
            <a:rPr lang="zh-CN" altLang="en-US" sz="2800" dirty="0"/>
            <a:t>：</a:t>
          </a:r>
          <a:r>
            <a:rPr lang="en-US" altLang="en-US" sz="2800" dirty="0"/>
            <a:t>https://github.com/apache/dolphinscheduler</a:t>
          </a:r>
        </a:p>
      </dgm:t>
    </dgm:pt>
    <dgm:pt modelId="{944297D6-24F3-4A6C-932F-CBFF91E12385}" cxnId="{266A1054-556D-44DC-9BB5-97CF7F21C582}" type="parTrans">
      <dgm:prSet/>
      <dgm:spPr/>
      <dgm:t>
        <a:bodyPr/>
        <a:lstStyle/>
        <a:p>
          <a:pPr algn="l"/>
          <a:endParaRPr lang="zh-CN" altLang="en-US" sz="2400"/>
        </a:p>
      </dgm:t>
    </dgm:pt>
    <dgm:pt modelId="{15A22CD8-F633-474B-ADA4-8F81C70D5CDB}" cxnId="{266A1054-556D-44DC-9BB5-97CF7F21C582}" type="sibTrans">
      <dgm:prSet/>
      <dgm:spPr/>
      <dgm:t>
        <a:bodyPr/>
        <a:lstStyle/>
        <a:p>
          <a:pPr algn="l"/>
          <a:endParaRPr lang="zh-CN" altLang="en-US" sz="2400"/>
        </a:p>
      </dgm:t>
    </dgm:pt>
    <dgm:pt modelId="{BB5B8127-4302-46F4-A4E0-282226394788}">
      <dgm:prSet phldrT="[Text]" phldr="0" custT="1"/>
      <dgm:spPr/>
      <dgm:t>
        <a:bodyPr vert="horz" wrap="square"/>
        <a:lstStyle/>
        <a:p>
          <a:pPr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800" dirty="0" err="1"/>
            <a:t>Wehchat</a:t>
          </a:r>
          <a:r>
            <a:rPr lang="zh-CN" altLang="en-US" sz="2800" dirty="0"/>
            <a:t>：海豚调度</a:t>
          </a:r>
        </a:p>
      </dgm:t>
    </dgm:pt>
    <dgm:pt modelId="{F29A29CD-658B-4CD7-ADB3-8035BCB8F3E4}" cxnId="{8BC73280-72F1-4AF3-9FA0-B81136438374}" type="parTrans">
      <dgm:prSet/>
      <dgm:spPr/>
      <dgm:t>
        <a:bodyPr/>
        <a:lstStyle/>
        <a:p>
          <a:pPr algn="l"/>
          <a:endParaRPr lang="zh-CN" altLang="en-US" sz="2000"/>
        </a:p>
      </dgm:t>
    </dgm:pt>
    <dgm:pt modelId="{D1B5542A-DF37-46E9-8CAD-6A660F18C893}" cxnId="{8BC73280-72F1-4AF3-9FA0-B81136438374}" type="sibTrans">
      <dgm:prSet/>
      <dgm:spPr/>
      <dgm:t>
        <a:bodyPr/>
        <a:lstStyle/>
        <a:p>
          <a:pPr algn="l"/>
          <a:endParaRPr lang="zh-CN" altLang="en-US" sz="2000"/>
        </a:p>
      </dgm:t>
    </dgm:pt>
    <dgm:pt modelId="{D268D0B6-2202-0349-9ED8-CDC00F165E8E}">
      <dgm:prSet phldrT="[Text]" phldr="0" custT="1"/>
      <dgm:spPr/>
      <dgm:t>
        <a:bodyPr vert="horz" wrap="square"/>
        <a:lstStyle/>
        <a:p>
          <a:pPr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800" dirty="0"/>
            <a:t>Slack:  </a:t>
          </a:r>
          <a:r>
            <a:rPr lang="en-US" altLang="zh-CN" sz="2800" dirty="0"/>
            <a:t>https://s.apache.org/dolphinscheduler-slack</a:t>
          </a:r>
        </a:p>
      </dgm:t>
    </dgm:pt>
    <dgm:pt modelId="{577EC967-170C-9941-8E14-ABA7E6B74046}" cxnId="{9749D824-8EA4-4FA4-BAA3-32E8BEBE0603}" type="parTrans">
      <dgm:prSet/>
      <dgm:spPr/>
      <dgm:t>
        <a:bodyPr/>
        <a:lstStyle/>
        <a:p>
          <a:pPr algn="l"/>
          <a:endParaRPr lang="en-US" sz="2400"/>
        </a:p>
      </dgm:t>
    </dgm:pt>
    <dgm:pt modelId="{73619E33-1254-5D45-A70A-7D206D28FD69}" cxnId="{9749D824-8EA4-4FA4-BAA3-32E8BEBE0603}" type="sibTrans">
      <dgm:prSet/>
      <dgm:spPr/>
      <dgm:t>
        <a:bodyPr/>
        <a:lstStyle/>
        <a:p>
          <a:pPr algn="l"/>
          <a:endParaRPr lang="en-US" sz="2400"/>
        </a:p>
      </dgm:t>
    </dgm:pt>
    <dgm:pt modelId="{A5CD61B1-7A64-864D-BEF0-904C4548F883}">
      <dgm:prSet phldrT="[Text]" phldr="0" custT="1"/>
      <dgm:spPr/>
      <dgm:t>
        <a:bodyPr vert="horz" wrap="square"/>
        <a:lstStyle/>
        <a:p>
          <a:pPr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800" dirty="0"/>
            <a:t>Twitter :  </a:t>
          </a:r>
          <a:r>
            <a:rPr lang="en-US" altLang="zh-CN" sz="2800" dirty="0"/>
            <a:t>@dolphinschedule</a:t>
          </a:r>
        </a:p>
      </dgm:t>
    </dgm:pt>
    <dgm:pt modelId="{FE1394E0-6692-B54B-B483-8E0431BEE1C5}" cxnId="{A988A12F-55EB-4CAF-BE9F-D078DCD2611E}" type="parTrans">
      <dgm:prSet/>
      <dgm:spPr/>
      <dgm:t>
        <a:bodyPr/>
        <a:lstStyle/>
        <a:p>
          <a:pPr algn="l"/>
          <a:endParaRPr lang="en-US" sz="2400"/>
        </a:p>
      </dgm:t>
    </dgm:pt>
    <dgm:pt modelId="{545D3FD5-4E40-BD48-AFAA-627C350A3710}" cxnId="{A988A12F-55EB-4CAF-BE9F-D078DCD2611E}" type="sibTrans">
      <dgm:prSet/>
      <dgm:spPr/>
      <dgm:t>
        <a:bodyPr/>
        <a:lstStyle/>
        <a:p>
          <a:pPr algn="l"/>
          <a:endParaRPr lang="en-US" sz="2400"/>
        </a:p>
      </dgm:t>
    </dgm:pt>
    <dgm:pt modelId="{3B2B21D5-7D18-F24C-B88F-F91F1058E236}">
      <dgm:prSet phldr="0" custT="1"/>
      <dgm:spPr/>
      <dgm:t>
        <a:bodyPr vert="horz" wrap="square"/>
        <a:lstStyle/>
        <a:p>
          <a:pPr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800" dirty="0"/>
            <a:t>Video</a:t>
          </a:r>
          <a:r>
            <a:rPr lang="zh-CN" altLang="en-US" sz="2800" dirty="0"/>
            <a:t>：</a:t>
          </a:r>
          <a:r>
            <a:rPr lang="en-US" altLang="zh-CN" sz="2800" dirty="0"/>
            <a:t>https://space.bilibili.com/515596012</a:t>
          </a:r>
        </a:p>
      </dgm:t>
    </dgm:pt>
    <dgm:pt modelId="{AD4FD47E-F537-D441-AD95-F6F84C6C40D2}" cxnId="{EF9844FF-7E42-4D92-8912-F46AD3DB0C17}" type="parTrans">
      <dgm:prSet/>
      <dgm:spPr/>
      <dgm:t>
        <a:bodyPr/>
        <a:lstStyle/>
        <a:p>
          <a:pPr algn="l"/>
          <a:endParaRPr lang="en-US" sz="2400"/>
        </a:p>
      </dgm:t>
    </dgm:pt>
    <dgm:pt modelId="{24FC2D4C-C329-604F-86BF-C440182CE301}" cxnId="{EF9844FF-7E42-4D92-8912-F46AD3DB0C17}" type="sibTrans">
      <dgm:prSet/>
      <dgm:spPr/>
      <dgm:t>
        <a:bodyPr/>
        <a:lstStyle/>
        <a:p>
          <a:pPr algn="l"/>
          <a:endParaRPr lang="en-US" sz="2400"/>
        </a:p>
      </dgm:t>
    </dgm:pt>
    <dgm:pt modelId="{F6079F7F-847A-9C4B-8DF8-3AE4F81EEBEB}" type="pres">
      <dgm:prSet presAssocID="{50F5C003-F138-3441-95CC-29498EB9868A}" presName="linearFlow" presStyleCnt="0">
        <dgm:presLayoutVars>
          <dgm:dir/>
          <dgm:resizeHandles val="exact"/>
        </dgm:presLayoutVars>
      </dgm:prSet>
      <dgm:spPr/>
    </dgm:pt>
    <dgm:pt modelId="{A072D74A-D9F2-9347-845D-7BD2B50636E9}" type="pres">
      <dgm:prSet presAssocID="{6D91A04C-1452-5D48-B08A-231CCABF8668}" presName="composite" presStyleCnt="0"/>
      <dgm:spPr/>
    </dgm:pt>
    <dgm:pt modelId="{1A03DEB5-3DF7-5C48-A9D4-0F1676AAA3B2}" type="pres">
      <dgm:prSet presAssocID="{6D91A04C-1452-5D48-B08A-231CCABF8668}" presName="imgShp" presStyleLbl="fgImgPlace1" presStyleIdx="0" presStyleCnt="6" custLinFactNeighborX="-52089" custLinFactNeighborY="466"/>
      <dgm:spPr>
        <a:blipFill>
          <a:blip xmlns:r="http://schemas.openxmlformats.org/officeDocument/2006/relationships" r:embed="rId1"/>
          <a:srcRect/>
          <a:stretch>
            <a:fillRect/>
          </a:stretch>
        </a:blipFill>
      </dgm:spPr>
    </dgm:pt>
    <dgm:pt modelId="{AFF97271-BF8B-344A-818C-3E1A82DBCC51}" type="pres">
      <dgm:prSet presAssocID="{6D91A04C-1452-5D48-B08A-231CCABF8668}" presName="txShp" presStyleLbl="node1" presStyleIdx="0" presStyleCnt="6" custScaleX="108753">
        <dgm:presLayoutVars>
          <dgm:bulletEnabled val="1"/>
        </dgm:presLayoutVars>
      </dgm:prSet>
      <dgm:spPr/>
    </dgm:pt>
    <dgm:pt modelId="{1395C718-3256-C547-95A3-A0A7B5604158}" type="pres">
      <dgm:prSet presAssocID="{9B12842A-B90B-FE46-8291-4147F2AB4969}" presName="spacing" presStyleCnt="0"/>
      <dgm:spPr/>
    </dgm:pt>
    <dgm:pt modelId="{B5D7339B-01CD-45F0-8A1C-3C3565F23E67}" type="pres">
      <dgm:prSet presAssocID="{7BE90A9E-FB41-417D-94B4-1A313183EF59}" presName="composite" presStyleCnt="0"/>
      <dgm:spPr/>
    </dgm:pt>
    <dgm:pt modelId="{917AF6F2-0F17-4372-AFC3-011A74656337}" type="pres">
      <dgm:prSet presAssocID="{7BE90A9E-FB41-417D-94B4-1A313183EF59}" presName="imgShp" presStyleLbl="fgImgPlace1" presStyleIdx="1" presStyleCnt="6" custLinFactNeighborX="-52089" custLinFactNeighborY="466"/>
      <dgm:spPr>
        <a:blipFill>
          <a:blip xmlns:r="http://schemas.openxmlformats.org/officeDocument/2006/relationships" r:embed="rId2"/>
          <a:srcRect/>
          <a:stretch>
            <a:fillRect t="-7000" b="-7000"/>
          </a:stretch>
        </a:blipFill>
      </dgm:spPr>
    </dgm:pt>
    <dgm:pt modelId="{1E28999B-AEDB-487C-8B2B-83FBB4108F70}" type="pres">
      <dgm:prSet presAssocID="{7BE90A9E-FB41-417D-94B4-1A313183EF59}" presName="txShp" presStyleLbl="node1" presStyleIdx="1" presStyleCnt="6" custScaleX="108753">
        <dgm:presLayoutVars>
          <dgm:bulletEnabled val="1"/>
        </dgm:presLayoutVars>
      </dgm:prSet>
      <dgm:spPr/>
    </dgm:pt>
    <dgm:pt modelId="{2E57DCE2-EA38-4839-98B5-782B0B2F126B}" type="pres">
      <dgm:prSet presAssocID="{15A22CD8-F633-474B-ADA4-8F81C70D5CDB}" presName="spacing" presStyleCnt="0"/>
      <dgm:spPr/>
    </dgm:pt>
    <dgm:pt modelId="{41D22BD7-33AB-43D9-B317-90C0444C432D}" type="pres">
      <dgm:prSet presAssocID="{BB5B8127-4302-46F4-A4E0-282226394788}" presName="composite" presStyleCnt="0"/>
      <dgm:spPr/>
    </dgm:pt>
    <dgm:pt modelId="{03C039C4-60C4-4E5E-AC8C-0DC967D3FD45}" type="pres">
      <dgm:prSet presAssocID="{BB5B8127-4302-46F4-A4E0-282226394788}" presName="imgShp" presStyleLbl="fgImgPlace1" presStyleIdx="2" presStyleCnt="6" custLinFactNeighborX="-52089" custLinFactNeighborY="466"/>
      <dgm:spPr>
        <a:blipFill>
          <a:blip xmlns:r="http://schemas.openxmlformats.org/officeDocument/2006/relationships" r:embed="rId3"/>
          <a:srcRect/>
          <a:stretch>
            <a:fillRect l="-30000" r="-30000"/>
          </a:stretch>
        </a:blipFill>
      </dgm:spPr>
    </dgm:pt>
    <dgm:pt modelId="{645B0397-6812-47EA-9570-A1E5FE187F65}" type="pres">
      <dgm:prSet presAssocID="{BB5B8127-4302-46F4-A4E0-282226394788}" presName="txShp" presStyleLbl="node1" presStyleIdx="2" presStyleCnt="6" custScaleX="108753">
        <dgm:presLayoutVars>
          <dgm:bulletEnabled val="1"/>
        </dgm:presLayoutVars>
      </dgm:prSet>
      <dgm:spPr/>
    </dgm:pt>
    <dgm:pt modelId="{54240EAE-F931-4A74-9632-E8CEB3FFA0D4}" type="pres">
      <dgm:prSet presAssocID="{D1B5542A-DF37-46E9-8CAD-6A660F18C893}" presName="spacing" presStyleCnt="0"/>
      <dgm:spPr/>
    </dgm:pt>
    <dgm:pt modelId="{AA527963-FC85-1548-9A8A-485A9427323B}" type="pres">
      <dgm:prSet presAssocID="{D268D0B6-2202-0349-9ED8-CDC00F165E8E}" presName="composite" presStyleCnt="0"/>
      <dgm:spPr/>
    </dgm:pt>
    <dgm:pt modelId="{85388ED3-7068-9E44-B9D9-B337FD2B3DD9}" type="pres">
      <dgm:prSet presAssocID="{D268D0B6-2202-0349-9ED8-CDC00F165E8E}" presName="imgShp" presStyleLbl="fgImgPlace1" presStyleIdx="3" presStyleCnt="6" custLinFactNeighborX="-52089" custLinFactNeighborY="466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F7CCB339-7CCC-9042-8C6F-5F37228CE9B2}" type="pres">
      <dgm:prSet presAssocID="{D268D0B6-2202-0349-9ED8-CDC00F165E8E}" presName="txShp" presStyleLbl="node1" presStyleIdx="3" presStyleCnt="6" custScaleX="108753">
        <dgm:presLayoutVars>
          <dgm:bulletEnabled val="1"/>
        </dgm:presLayoutVars>
      </dgm:prSet>
      <dgm:spPr/>
    </dgm:pt>
    <dgm:pt modelId="{5ABB6C07-1565-ED45-8449-831668FBA920}" type="pres">
      <dgm:prSet presAssocID="{73619E33-1254-5D45-A70A-7D206D28FD69}" presName="spacing" presStyleCnt="0"/>
      <dgm:spPr/>
    </dgm:pt>
    <dgm:pt modelId="{B3A54A5A-69C7-B24C-8D54-5D7B16862D28}" type="pres">
      <dgm:prSet presAssocID="{A5CD61B1-7A64-864D-BEF0-904C4548F883}" presName="composite" presStyleCnt="0"/>
      <dgm:spPr/>
    </dgm:pt>
    <dgm:pt modelId="{2C4774EC-1DD5-164A-9EED-426839F660F9}" type="pres">
      <dgm:prSet presAssocID="{A5CD61B1-7A64-864D-BEF0-904C4548F883}" presName="imgShp" presStyleLbl="fgImgPlace1" presStyleIdx="4" presStyleCnt="6" custLinFactNeighborX="-52089" custLinFactNeighborY="46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6000" r="-56000"/>
          </a:stretch>
        </a:blipFill>
      </dgm:spPr>
    </dgm:pt>
    <dgm:pt modelId="{72A1EE08-0692-6A41-9D0C-9F9E2FB3B4E2}" type="pres">
      <dgm:prSet presAssocID="{A5CD61B1-7A64-864D-BEF0-904C4548F883}" presName="txShp" presStyleLbl="node1" presStyleIdx="4" presStyleCnt="6" custScaleX="108753">
        <dgm:presLayoutVars>
          <dgm:bulletEnabled val="1"/>
        </dgm:presLayoutVars>
      </dgm:prSet>
      <dgm:spPr/>
    </dgm:pt>
    <dgm:pt modelId="{093DCD18-E838-4340-9427-09402CE5EF59}" type="pres">
      <dgm:prSet presAssocID="{545D3FD5-4E40-BD48-AFAA-627C350A3710}" presName="spacing" presStyleCnt="0"/>
      <dgm:spPr/>
    </dgm:pt>
    <dgm:pt modelId="{45CA8AFB-D4B2-9A4F-939E-7F2D98A70BD6}" type="pres">
      <dgm:prSet presAssocID="{3B2B21D5-7D18-F24C-B88F-F91F1058E236}" presName="composite" presStyleCnt="0"/>
      <dgm:spPr/>
    </dgm:pt>
    <dgm:pt modelId="{27EB50FB-A6C7-A04E-918B-3A46BFE5660F}" type="pres">
      <dgm:prSet presAssocID="{3B2B21D5-7D18-F24C-B88F-F91F1058E236}" presName="imgShp" presStyleLbl="fgImgPlace1" presStyleIdx="5" presStyleCnt="6" custLinFactNeighborX="-52089" custLinFactNeighborY="466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</dgm:spPr>
    </dgm:pt>
    <dgm:pt modelId="{2A337866-94DC-184E-9080-52BEBF8702B1}" type="pres">
      <dgm:prSet presAssocID="{3B2B21D5-7D18-F24C-B88F-F91F1058E236}" presName="txShp" presStyleLbl="node1" presStyleIdx="5" presStyleCnt="6" custScaleX="108753">
        <dgm:presLayoutVars>
          <dgm:bulletEnabled val="1"/>
        </dgm:presLayoutVars>
      </dgm:prSet>
      <dgm:spPr/>
    </dgm:pt>
  </dgm:ptLst>
  <dgm:cxnLst>
    <dgm:cxn modelId="{2E915A0B-9BFA-4C7F-A120-CFAB694BD470}" type="presOf" srcId="{73619E33-1254-5D45-A70A-7D206D28FD69}" destId="{5ABB6C07-1565-ED45-8449-831668FBA920}" srcOrd="0" destOrd="0" presId="urn:microsoft.com/office/officeart/2005/8/layout/vList3"/>
    <dgm:cxn modelId="{F110201A-A4E2-493C-83AB-6323CAEA9C16}" type="presOf" srcId="{6D91A04C-1452-5D48-B08A-231CCABF8668}" destId="{AFF97271-BF8B-344A-818C-3E1A82DBCC51}" srcOrd="0" destOrd="0" presId="urn:microsoft.com/office/officeart/2005/8/layout/vList3"/>
    <dgm:cxn modelId="{9749D824-8EA4-4FA4-BAA3-32E8BEBE0603}" srcId="{50F5C003-F138-3441-95CC-29498EB9868A}" destId="{D268D0B6-2202-0349-9ED8-CDC00F165E8E}" srcOrd="3" destOrd="0" parTransId="{577EC967-170C-9941-8E14-ABA7E6B74046}" sibTransId="{73619E33-1254-5D45-A70A-7D206D28FD69}"/>
    <dgm:cxn modelId="{A988A12F-55EB-4CAF-BE9F-D078DCD2611E}" srcId="{50F5C003-F138-3441-95CC-29498EB9868A}" destId="{A5CD61B1-7A64-864D-BEF0-904C4548F883}" srcOrd="4" destOrd="0" parTransId="{FE1394E0-6692-B54B-B483-8E0431BEE1C5}" sibTransId="{545D3FD5-4E40-BD48-AFAA-627C350A3710}"/>
    <dgm:cxn modelId="{266A1054-556D-44DC-9BB5-97CF7F21C582}" srcId="{50F5C003-F138-3441-95CC-29498EB9868A}" destId="{7BE90A9E-FB41-417D-94B4-1A313183EF59}" srcOrd="1" destOrd="0" parTransId="{944297D6-24F3-4A6C-932F-CBFF91E12385}" sibTransId="{15A22CD8-F633-474B-ADA4-8F81C70D5CDB}"/>
    <dgm:cxn modelId="{A2BA4B59-ACE7-4649-8809-2914DB13EB95}" type="presOf" srcId="{9B12842A-B90B-FE46-8291-4147F2AB4969}" destId="{1395C718-3256-C547-95A3-A0A7B5604158}" srcOrd="0" destOrd="0" presId="urn:microsoft.com/office/officeart/2005/8/layout/vList3"/>
    <dgm:cxn modelId="{04E65E5D-8A25-4162-BE21-C4970B4A1B3C}" type="presOf" srcId="{D268D0B6-2202-0349-9ED8-CDC00F165E8E}" destId="{F7CCB339-7CCC-9042-8C6F-5F37228CE9B2}" srcOrd="0" destOrd="0" presId="urn:microsoft.com/office/officeart/2005/8/layout/vList3"/>
    <dgm:cxn modelId="{C3DB237C-F073-4628-BAF4-C9EDE69718A6}" type="presOf" srcId="{3B2B21D5-7D18-F24C-B88F-F91F1058E236}" destId="{2A337866-94DC-184E-9080-52BEBF8702B1}" srcOrd="0" destOrd="0" presId="urn:microsoft.com/office/officeart/2005/8/layout/vList3"/>
    <dgm:cxn modelId="{8BC73280-72F1-4AF3-9FA0-B81136438374}" srcId="{50F5C003-F138-3441-95CC-29498EB9868A}" destId="{BB5B8127-4302-46F4-A4E0-282226394788}" srcOrd="2" destOrd="0" parTransId="{F29A29CD-658B-4CD7-ADB3-8035BCB8F3E4}" sibTransId="{D1B5542A-DF37-46E9-8CAD-6A660F18C893}"/>
    <dgm:cxn modelId="{6C38B299-3C26-4BA3-9B42-D58C268CE88A}" srcId="{50F5C003-F138-3441-95CC-29498EB9868A}" destId="{6D91A04C-1452-5D48-B08A-231CCABF8668}" srcOrd="0" destOrd="0" parTransId="{60365FF9-CB90-AF44-B4D3-16DCAD310626}" sibTransId="{9B12842A-B90B-FE46-8291-4147F2AB4969}"/>
    <dgm:cxn modelId="{822494A6-0971-4DD6-82E9-EE5F30B35859}" type="presOf" srcId="{7BE90A9E-FB41-417D-94B4-1A313183EF59}" destId="{1E28999B-AEDB-487C-8B2B-83FBB4108F70}" srcOrd="0" destOrd="0" presId="urn:microsoft.com/office/officeart/2005/8/layout/vList3"/>
    <dgm:cxn modelId="{179312AB-ED2D-442D-9BF9-F2B50EAB7573}" type="presOf" srcId="{BB5B8127-4302-46F4-A4E0-282226394788}" destId="{645B0397-6812-47EA-9570-A1E5FE187F65}" srcOrd="0" destOrd="0" presId="urn:microsoft.com/office/officeart/2005/8/layout/vList3"/>
    <dgm:cxn modelId="{193452B8-241A-45CD-BA9E-683247649A49}" type="presOf" srcId="{15A22CD8-F633-474B-ADA4-8F81C70D5CDB}" destId="{2E57DCE2-EA38-4839-98B5-782B0B2F126B}" srcOrd="0" destOrd="0" presId="urn:microsoft.com/office/officeart/2005/8/layout/vList3"/>
    <dgm:cxn modelId="{DF3718BB-E28B-4AFF-8C1A-4A407720CCDA}" type="presOf" srcId="{D1B5542A-DF37-46E9-8CAD-6A660F18C893}" destId="{54240EAE-F931-4A74-9632-E8CEB3FFA0D4}" srcOrd="0" destOrd="0" presId="urn:microsoft.com/office/officeart/2005/8/layout/vList3"/>
    <dgm:cxn modelId="{FA20F8CF-115C-4B08-A482-F8FF4DC0AB3D}" type="presOf" srcId="{545D3FD5-4E40-BD48-AFAA-627C350A3710}" destId="{093DCD18-E838-4340-9427-09402CE5EF59}" srcOrd="0" destOrd="0" presId="urn:microsoft.com/office/officeart/2005/8/layout/vList3"/>
    <dgm:cxn modelId="{2312CDD6-EE9D-470A-9B44-1B126957B8F4}" type="presOf" srcId="{A5CD61B1-7A64-864D-BEF0-904C4548F883}" destId="{72A1EE08-0692-6A41-9D0C-9F9E2FB3B4E2}" srcOrd="0" destOrd="0" presId="urn:microsoft.com/office/officeart/2005/8/layout/vList3"/>
    <dgm:cxn modelId="{D448DBE6-81A6-4046-BAB2-A04606B10703}" type="presOf" srcId="{50F5C003-F138-3441-95CC-29498EB9868A}" destId="{F6079F7F-847A-9C4B-8DF8-3AE4F81EEBEB}" srcOrd="0" destOrd="0" presId="urn:microsoft.com/office/officeart/2005/8/layout/vList3"/>
    <dgm:cxn modelId="{EF9844FF-7E42-4D92-8912-F46AD3DB0C17}" srcId="{50F5C003-F138-3441-95CC-29498EB9868A}" destId="{3B2B21D5-7D18-F24C-B88F-F91F1058E236}" srcOrd="5" destOrd="0" parTransId="{AD4FD47E-F537-D441-AD95-F6F84C6C40D2}" sibTransId="{24FC2D4C-C329-604F-86BF-C440182CE301}"/>
    <dgm:cxn modelId="{A4F68660-BE92-40DA-B902-9523DF26E32C}" type="presParOf" srcId="{F6079F7F-847A-9C4B-8DF8-3AE4F81EEBEB}" destId="{A072D74A-D9F2-9347-845D-7BD2B50636E9}" srcOrd="0" destOrd="0" presId="urn:microsoft.com/office/officeart/2005/8/layout/vList3"/>
    <dgm:cxn modelId="{A390E677-0228-40FB-B34C-55A5A0E26CE1}" type="presParOf" srcId="{A072D74A-D9F2-9347-845D-7BD2B50636E9}" destId="{1A03DEB5-3DF7-5C48-A9D4-0F1676AAA3B2}" srcOrd="0" destOrd="0" presId="urn:microsoft.com/office/officeart/2005/8/layout/vList3"/>
    <dgm:cxn modelId="{9DA280BE-0537-422E-B21A-149797074DE6}" type="presParOf" srcId="{A072D74A-D9F2-9347-845D-7BD2B50636E9}" destId="{AFF97271-BF8B-344A-818C-3E1A82DBCC51}" srcOrd="1" destOrd="0" presId="urn:microsoft.com/office/officeart/2005/8/layout/vList3"/>
    <dgm:cxn modelId="{D0FD7CBE-BC59-4696-BFD7-9674FBB396A5}" type="presParOf" srcId="{F6079F7F-847A-9C4B-8DF8-3AE4F81EEBEB}" destId="{1395C718-3256-C547-95A3-A0A7B5604158}" srcOrd="1" destOrd="0" presId="urn:microsoft.com/office/officeart/2005/8/layout/vList3"/>
    <dgm:cxn modelId="{F818D0AB-561E-49D1-B3E8-338C17CA4C66}" type="presParOf" srcId="{F6079F7F-847A-9C4B-8DF8-3AE4F81EEBEB}" destId="{B5D7339B-01CD-45F0-8A1C-3C3565F23E67}" srcOrd="2" destOrd="0" presId="urn:microsoft.com/office/officeart/2005/8/layout/vList3"/>
    <dgm:cxn modelId="{47126082-5BE0-41C4-9D96-0C87C9B7FD63}" type="presParOf" srcId="{B5D7339B-01CD-45F0-8A1C-3C3565F23E67}" destId="{917AF6F2-0F17-4372-AFC3-011A74656337}" srcOrd="0" destOrd="0" presId="urn:microsoft.com/office/officeart/2005/8/layout/vList3"/>
    <dgm:cxn modelId="{661E05AD-DD2E-4753-B890-9AB722BDC90E}" type="presParOf" srcId="{B5D7339B-01CD-45F0-8A1C-3C3565F23E67}" destId="{1E28999B-AEDB-487C-8B2B-83FBB4108F70}" srcOrd="1" destOrd="0" presId="urn:microsoft.com/office/officeart/2005/8/layout/vList3"/>
    <dgm:cxn modelId="{4BCFE97E-1B7E-448E-8B3D-7754429C66E3}" type="presParOf" srcId="{F6079F7F-847A-9C4B-8DF8-3AE4F81EEBEB}" destId="{2E57DCE2-EA38-4839-98B5-782B0B2F126B}" srcOrd="3" destOrd="0" presId="urn:microsoft.com/office/officeart/2005/8/layout/vList3"/>
    <dgm:cxn modelId="{AB3B54C5-014A-45A6-8A38-3B178787F9D9}" type="presParOf" srcId="{F6079F7F-847A-9C4B-8DF8-3AE4F81EEBEB}" destId="{41D22BD7-33AB-43D9-B317-90C0444C432D}" srcOrd="4" destOrd="0" presId="urn:microsoft.com/office/officeart/2005/8/layout/vList3"/>
    <dgm:cxn modelId="{FEF0D208-93F1-4FA6-AFBB-ABA30230B0F5}" type="presParOf" srcId="{41D22BD7-33AB-43D9-B317-90C0444C432D}" destId="{03C039C4-60C4-4E5E-AC8C-0DC967D3FD45}" srcOrd="0" destOrd="0" presId="urn:microsoft.com/office/officeart/2005/8/layout/vList3"/>
    <dgm:cxn modelId="{3DC9D886-83D2-4A35-971F-A2BE1B90EA9B}" type="presParOf" srcId="{41D22BD7-33AB-43D9-B317-90C0444C432D}" destId="{645B0397-6812-47EA-9570-A1E5FE187F65}" srcOrd="1" destOrd="0" presId="urn:microsoft.com/office/officeart/2005/8/layout/vList3"/>
    <dgm:cxn modelId="{BDB383DE-71B1-49F6-935F-46788DACB1CF}" type="presParOf" srcId="{F6079F7F-847A-9C4B-8DF8-3AE4F81EEBEB}" destId="{54240EAE-F931-4A74-9632-E8CEB3FFA0D4}" srcOrd="5" destOrd="0" presId="urn:microsoft.com/office/officeart/2005/8/layout/vList3"/>
    <dgm:cxn modelId="{048ECD32-3500-40C8-A39E-52F6D8C0837B}" type="presParOf" srcId="{F6079F7F-847A-9C4B-8DF8-3AE4F81EEBEB}" destId="{AA527963-FC85-1548-9A8A-485A9427323B}" srcOrd="6" destOrd="0" presId="urn:microsoft.com/office/officeart/2005/8/layout/vList3"/>
    <dgm:cxn modelId="{FDAB8B3B-F43F-4301-BC2B-77503F05C87E}" type="presParOf" srcId="{AA527963-FC85-1548-9A8A-485A9427323B}" destId="{85388ED3-7068-9E44-B9D9-B337FD2B3DD9}" srcOrd="0" destOrd="0" presId="urn:microsoft.com/office/officeart/2005/8/layout/vList3"/>
    <dgm:cxn modelId="{82580107-BF4F-4D7F-AE90-D04D837C51D0}" type="presParOf" srcId="{AA527963-FC85-1548-9A8A-485A9427323B}" destId="{F7CCB339-7CCC-9042-8C6F-5F37228CE9B2}" srcOrd="1" destOrd="0" presId="urn:microsoft.com/office/officeart/2005/8/layout/vList3"/>
    <dgm:cxn modelId="{9EBF74C0-D976-4C76-B1AB-03E57272CA95}" type="presParOf" srcId="{F6079F7F-847A-9C4B-8DF8-3AE4F81EEBEB}" destId="{5ABB6C07-1565-ED45-8449-831668FBA920}" srcOrd="7" destOrd="0" presId="urn:microsoft.com/office/officeart/2005/8/layout/vList3"/>
    <dgm:cxn modelId="{2DE8C5BC-054D-40EF-8105-D00BBB82E954}" type="presParOf" srcId="{F6079F7F-847A-9C4B-8DF8-3AE4F81EEBEB}" destId="{B3A54A5A-69C7-B24C-8D54-5D7B16862D28}" srcOrd="8" destOrd="0" presId="urn:microsoft.com/office/officeart/2005/8/layout/vList3"/>
    <dgm:cxn modelId="{4535EB5E-A693-4814-8A23-AAE899920DB7}" type="presParOf" srcId="{B3A54A5A-69C7-B24C-8D54-5D7B16862D28}" destId="{2C4774EC-1DD5-164A-9EED-426839F660F9}" srcOrd="0" destOrd="0" presId="urn:microsoft.com/office/officeart/2005/8/layout/vList3"/>
    <dgm:cxn modelId="{92A354B9-634C-44AC-82D4-BC75F795CE10}" type="presParOf" srcId="{B3A54A5A-69C7-B24C-8D54-5D7B16862D28}" destId="{72A1EE08-0692-6A41-9D0C-9F9E2FB3B4E2}" srcOrd="1" destOrd="0" presId="urn:microsoft.com/office/officeart/2005/8/layout/vList3"/>
    <dgm:cxn modelId="{2BA32845-1DBB-4B50-9C29-F9768456AA29}" type="presParOf" srcId="{F6079F7F-847A-9C4B-8DF8-3AE4F81EEBEB}" destId="{093DCD18-E838-4340-9427-09402CE5EF59}" srcOrd="9" destOrd="0" presId="urn:microsoft.com/office/officeart/2005/8/layout/vList3"/>
    <dgm:cxn modelId="{11A35D7A-3DF7-4426-833C-785BA7D75071}" type="presParOf" srcId="{F6079F7F-847A-9C4B-8DF8-3AE4F81EEBEB}" destId="{45CA8AFB-D4B2-9A4F-939E-7F2D98A70BD6}" srcOrd="10" destOrd="0" presId="urn:microsoft.com/office/officeart/2005/8/layout/vList3"/>
    <dgm:cxn modelId="{AEF899DF-0B4F-47E5-9121-675575743818}" type="presParOf" srcId="{45CA8AFB-D4B2-9A4F-939E-7F2D98A70BD6}" destId="{27EB50FB-A6C7-A04E-918B-3A46BFE5660F}" srcOrd="0" destOrd="0" presId="urn:microsoft.com/office/officeart/2005/8/layout/vList3"/>
    <dgm:cxn modelId="{E8487561-E915-4BC9-A4C8-BDF179DC3B43}" type="presParOf" srcId="{45CA8AFB-D4B2-9A4F-939E-7F2D98A70BD6}" destId="{2A337866-94DC-184E-9080-52BEBF8702B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14456410" cy="7844155"/>
        <a:chOff x="0" y="0"/>
        <a:chExt cx="14456410" cy="7844155"/>
      </a:xfrm>
    </dsp:grpSpPr>
    <dsp:sp modelId="{AFF97271-BF8B-344A-818C-3E1A82DBCC51}">
      <dsp:nvSpPr>
        <dsp:cNvPr id="4" name="五边形 3"/>
        <dsp:cNvSpPr/>
      </dsp:nvSpPr>
      <dsp:spPr bwMode="white">
        <a:xfrm rot="10800000">
          <a:off x="2691937" y="0"/>
          <a:ext cx="9613513" cy="1081952"/>
        </a:xfrm>
        <a:prstGeom prst="homePlate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rot="10800000" vert="horz" wrap="square" lIns="477110" tIns="106680" rIns="199136" bIns="1066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800" dirty="0"/>
            <a:t>Website</a:t>
          </a:r>
          <a:r>
            <a:rPr lang="en-US" altLang="zh-CN" sz="2800" dirty="0"/>
            <a:t>:</a:t>
          </a:r>
          <a:r>
            <a:rPr lang="zh-CN" altLang="en-US" sz="2800" dirty="0"/>
            <a:t>  </a:t>
          </a:r>
          <a:r>
            <a:rPr lang="en-US" altLang="zh-CN" sz="2800" dirty="0"/>
            <a:t>https://dolphinscheduler.apache.org</a:t>
          </a:r>
        </a:p>
      </dsp:txBody>
      <dsp:txXfrm rot="10800000">
        <a:off x="2691937" y="0"/>
        <a:ext cx="9613513" cy="1081952"/>
      </dsp:txXfrm>
    </dsp:sp>
    <dsp:sp modelId="{1A03DEB5-3DF7-5C48-A9D4-0F1676AAA3B2}">
      <dsp:nvSpPr>
        <dsp:cNvPr id="3" name="椭圆 2"/>
        <dsp:cNvSpPr/>
      </dsp:nvSpPr>
      <dsp:spPr bwMode="white">
        <a:xfrm>
          <a:off x="1587382" y="5042"/>
          <a:ext cx="1081952" cy="1081952"/>
        </a:xfrm>
        <a:prstGeom prst="ellipse">
          <a:avLst/>
        </a:prstGeom>
        <a:blipFill>
          <a:blip r:embed="rId1"/>
          <a:srcRect/>
          <a:stretch>
            <a:fillRect/>
          </a:stretch>
        </a:blipFill>
      </dsp:spPr>
      <dsp:style>
        <a:lnRef idx="2">
          <a:schemeClr val="lt1"/>
        </a:lnRef>
        <a:fillRef idx="1">
          <a:schemeClr val="accent1">
            <a:tint val="50000"/>
          </a:schemeClr>
        </a:fillRef>
        <a:effectRef idx="0">
          <a:scrgbClr r="0" g="0" b="0"/>
        </a:effectRef>
        <a:fontRef idx="minor"/>
      </dsp:style>
      <dsp:txXfrm>
        <a:off x="1587382" y="5042"/>
        <a:ext cx="1081952" cy="1081952"/>
      </dsp:txXfrm>
    </dsp:sp>
    <dsp:sp modelId="{1E28999B-AEDB-487C-8B2B-83FBB4108F70}">
      <dsp:nvSpPr>
        <dsp:cNvPr id="6" name="五边形 5"/>
        <dsp:cNvSpPr/>
      </dsp:nvSpPr>
      <dsp:spPr bwMode="white">
        <a:xfrm rot="10800000">
          <a:off x="2691937" y="1352441"/>
          <a:ext cx="9613513" cy="1081952"/>
        </a:xfrm>
        <a:prstGeom prst="homePlate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rot="10800000" vert="horz" wrap="square" lIns="477110" tIns="106680" rIns="199136" bIns="1066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800" dirty="0"/>
            <a:t>GitHub</a:t>
          </a:r>
          <a:r>
            <a:rPr lang="zh-CN" altLang="en-US" sz="2800" dirty="0"/>
            <a:t>：</a:t>
          </a:r>
          <a:r>
            <a:rPr lang="en-US" altLang="en-US" sz="2800" dirty="0"/>
            <a:t>https://github.com/apache/dolphinscheduler</a:t>
          </a:r>
        </a:p>
      </dsp:txBody>
      <dsp:txXfrm rot="10800000">
        <a:off x="2691937" y="1352441"/>
        <a:ext cx="9613513" cy="1081952"/>
      </dsp:txXfrm>
    </dsp:sp>
    <dsp:sp modelId="{917AF6F2-0F17-4372-AFC3-011A74656337}">
      <dsp:nvSpPr>
        <dsp:cNvPr id="5" name="椭圆 4"/>
        <dsp:cNvSpPr/>
      </dsp:nvSpPr>
      <dsp:spPr bwMode="white">
        <a:xfrm>
          <a:off x="1587382" y="1357482"/>
          <a:ext cx="1081952" cy="1081952"/>
        </a:xfrm>
        <a:prstGeom prst="ellipse">
          <a:avLst/>
        </a:prstGeom>
        <a:blipFill>
          <a:blip r:embed="rId2"/>
          <a:srcRect/>
          <a:stretch>
            <a:fillRect t="-7000" b="-7000"/>
          </a:stretch>
        </a:blipFill>
      </dsp:spPr>
      <dsp:style>
        <a:lnRef idx="2">
          <a:schemeClr val="lt1"/>
        </a:lnRef>
        <a:fillRef idx="1">
          <a:schemeClr val="accent1">
            <a:tint val="50000"/>
          </a:schemeClr>
        </a:fillRef>
        <a:effectRef idx="0">
          <a:scrgbClr r="0" g="0" b="0"/>
        </a:effectRef>
        <a:fontRef idx="minor"/>
      </dsp:style>
      <dsp:txXfrm>
        <a:off x="1587382" y="1357482"/>
        <a:ext cx="1081952" cy="1081952"/>
      </dsp:txXfrm>
    </dsp:sp>
    <dsp:sp modelId="{645B0397-6812-47EA-9570-A1E5FE187F65}">
      <dsp:nvSpPr>
        <dsp:cNvPr id="8" name="五边形 7"/>
        <dsp:cNvSpPr/>
      </dsp:nvSpPr>
      <dsp:spPr bwMode="white">
        <a:xfrm rot="10800000">
          <a:off x="2691937" y="2704881"/>
          <a:ext cx="9613513" cy="1081952"/>
        </a:xfrm>
        <a:prstGeom prst="homePlate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rot="10800000" vert="horz" wrap="square" lIns="477110" tIns="106680" rIns="199136" bIns="1066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800" dirty="0" err="1"/>
            <a:t>Wehchat</a:t>
          </a:r>
          <a:r>
            <a:rPr lang="zh-CN" altLang="en-US" sz="2800" dirty="0"/>
            <a:t>：海豚调度</a:t>
          </a:r>
        </a:p>
      </dsp:txBody>
      <dsp:txXfrm rot="10800000">
        <a:off x="2691937" y="2704881"/>
        <a:ext cx="9613513" cy="1081952"/>
      </dsp:txXfrm>
    </dsp:sp>
    <dsp:sp modelId="{03C039C4-60C4-4E5E-AC8C-0DC967D3FD45}">
      <dsp:nvSpPr>
        <dsp:cNvPr id="7" name="椭圆 6"/>
        <dsp:cNvSpPr/>
      </dsp:nvSpPr>
      <dsp:spPr bwMode="white">
        <a:xfrm>
          <a:off x="1587382" y="2709923"/>
          <a:ext cx="1081952" cy="1081952"/>
        </a:xfrm>
        <a:prstGeom prst="ellipse">
          <a:avLst/>
        </a:prstGeom>
        <a:blipFill>
          <a:blip r:embed="rId3"/>
          <a:srcRect/>
          <a:stretch>
            <a:fillRect l="-30000" r="-30000"/>
          </a:stretch>
        </a:blipFill>
      </dsp:spPr>
      <dsp:style>
        <a:lnRef idx="2">
          <a:schemeClr val="lt1"/>
        </a:lnRef>
        <a:fillRef idx="1">
          <a:schemeClr val="accent1">
            <a:tint val="50000"/>
          </a:schemeClr>
        </a:fillRef>
        <a:effectRef idx="0">
          <a:scrgbClr r="0" g="0" b="0"/>
        </a:effectRef>
        <a:fontRef idx="minor"/>
      </dsp:style>
      <dsp:txXfrm>
        <a:off x="1587382" y="2709923"/>
        <a:ext cx="1081952" cy="1081952"/>
      </dsp:txXfrm>
    </dsp:sp>
    <dsp:sp modelId="{F7CCB339-7CCC-9042-8C6F-5F37228CE9B2}">
      <dsp:nvSpPr>
        <dsp:cNvPr id="10" name="五边形 9"/>
        <dsp:cNvSpPr/>
      </dsp:nvSpPr>
      <dsp:spPr bwMode="white">
        <a:xfrm rot="10800000">
          <a:off x="2691937" y="4057322"/>
          <a:ext cx="9613513" cy="1081952"/>
        </a:xfrm>
        <a:prstGeom prst="homePlate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rot="10800000" vert="horz" wrap="square" lIns="477110" tIns="106680" rIns="199136" bIns="1066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800" dirty="0"/>
            <a:t>Slack:  </a:t>
          </a:r>
          <a:r>
            <a:rPr lang="en-US" altLang="zh-CN" sz="2800" dirty="0"/>
            <a:t>https://s.apache.org/dolphinscheduler-slack</a:t>
          </a:r>
        </a:p>
      </dsp:txBody>
      <dsp:txXfrm rot="10800000">
        <a:off x="2691937" y="4057322"/>
        <a:ext cx="9613513" cy="1081952"/>
      </dsp:txXfrm>
    </dsp:sp>
    <dsp:sp modelId="{85388ED3-7068-9E44-B9D9-B337FD2B3DD9}">
      <dsp:nvSpPr>
        <dsp:cNvPr id="9" name="椭圆 8"/>
        <dsp:cNvSpPr/>
      </dsp:nvSpPr>
      <dsp:spPr bwMode="white">
        <a:xfrm>
          <a:off x="1587382" y="4062363"/>
          <a:ext cx="1081952" cy="1081952"/>
        </a:xfrm>
        <a:prstGeom prst="ellipse">
          <a:avLst/>
        </a:prstGeom>
        <a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sp:spPr>
      <dsp:style>
        <a:lnRef idx="2">
          <a:schemeClr val="lt1"/>
        </a:lnRef>
        <a:fillRef idx="1">
          <a:schemeClr val="accent1">
            <a:tint val="50000"/>
          </a:schemeClr>
        </a:fillRef>
        <a:effectRef idx="0">
          <a:scrgbClr r="0" g="0" b="0"/>
        </a:effectRef>
        <a:fontRef idx="minor"/>
      </dsp:style>
      <dsp:txXfrm>
        <a:off x="1587382" y="4062363"/>
        <a:ext cx="1081952" cy="1081952"/>
      </dsp:txXfrm>
    </dsp:sp>
    <dsp:sp modelId="{72A1EE08-0692-6A41-9D0C-9F9E2FB3B4E2}">
      <dsp:nvSpPr>
        <dsp:cNvPr id="12" name="五边形 11"/>
        <dsp:cNvSpPr/>
      </dsp:nvSpPr>
      <dsp:spPr bwMode="white">
        <a:xfrm rot="10800000">
          <a:off x="2691937" y="5409762"/>
          <a:ext cx="9613513" cy="1081952"/>
        </a:xfrm>
        <a:prstGeom prst="homePlate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rot="10800000" vert="horz" wrap="square" lIns="477110" tIns="106680" rIns="199136" bIns="1066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800" dirty="0"/>
            <a:t>Twitter :  </a:t>
          </a:r>
          <a:r>
            <a:rPr lang="en-US" altLang="zh-CN" sz="2800" dirty="0"/>
            <a:t>@dolphinschedule</a:t>
          </a:r>
        </a:p>
      </dsp:txBody>
      <dsp:txXfrm rot="10800000">
        <a:off x="2691937" y="5409762"/>
        <a:ext cx="9613513" cy="1081952"/>
      </dsp:txXfrm>
    </dsp:sp>
    <dsp:sp modelId="{2C4774EC-1DD5-164A-9EED-426839F660F9}">
      <dsp:nvSpPr>
        <dsp:cNvPr id="11" name="椭圆 10"/>
        <dsp:cNvSpPr/>
      </dsp:nvSpPr>
      <dsp:spPr bwMode="white">
        <a:xfrm>
          <a:off x="1587382" y="5414804"/>
          <a:ext cx="1081952" cy="1081952"/>
        </a:xfrm>
        <a:prstGeom prst="ellipse">
          <a:avLst/>
        </a:prstGeom>
        <a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6000" r="-56000"/>
          </a:stretch>
        </a:blipFill>
      </dsp:spPr>
      <dsp:style>
        <a:lnRef idx="2">
          <a:schemeClr val="lt1"/>
        </a:lnRef>
        <a:fillRef idx="1">
          <a:schemeClr val="accent1">
            <a:tint val="50000"/>
          </a:schemeClr>
        </a:fillRef>
        <a:effectRef idx="0">
          <a:scrgbClr r="0" g="0" b="0"/>
        </a:effectRef>
        <a:fontRef idx="minor"/>
      </dsp:style>
      <dsp:txXfrm>
        <a:off x="1587382" y="5414804"/>
        <a:ext cx="1081952" cy="1081952"/>
      </dsp:txXfrm>
    </dsp:sp>
    <dsp:sp modelId="{2A337866-94DC-184E-9080-52BEBF8702B1}">
      <dsp:nvSpPr>
        <dsp:cNvPr id="14" name="五边形 13"/>
        <dsp:cNvSpPr/>
      </dsp:nvSpPr>
      <dsp:spPr bwMode="white">
        <a:xfrm rot="10800000">
          <a:off x="2691937" y="6762203"/>
          <a:ext cx="9613513" cy="1081952"/>
        </a:xfrm>
        <a:prstGeom prst="homePlate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rot="10800000" vert="horz" wrap="square" lIns="477110" tIns="106680" rIns="199136" bIns="1066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800" dirty="0"/>
            <a:t>Video</a:t>
          </a:r>
          <a:r>
            <a:rPr lang="zh-CN" altLang="en-US" sz="2800" dirty="0"/>
            <a:t>：</a:t>
          </a:r>
          <a:r>
            <a:rPr lang="en-US" altLang="zh-CN" sz="2800" dirty="0"/>
            <a:t>https://space.bilibili.com/515596012</a:t>
          </a:r>
        </a:p>
      </dsp:txBody>
      <dsp:txXfrm rot="10800000">
        <a:off x="2691937" y="6762203"/>
        <a:ext cx="9613513" cy="1081952"/>
      </dsp:txXfrm>
    </dsp:sp>
    <dsp:sp modelId="{27EB50FB-A6C7-A04E-918B-3A46BFE5660F}">
      <dsp:nvSpPr>
        <dsp:cNvPr id="13" name="椭圆 12"/>
        <dsp:cNvSpPr/>
      </dsp:nvSpPr>
      <dsp:spPr bwMode="white">
        <a:xfrm>
          <a:off x="1587382" y="6762203"/>
          <a:ext cx="1081952" cy="1081952"/>
        </a:xfrm>
        <a:prstGeom prst="ellipse">
          <a:avLst/>
        </a:prstGeom>
        <a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</dsp:spPr>
      <dsp:style>
        <a:lnRef idx="2">
          <a:schemeClr val="lt1"/>
        </a:lnRef>
        <a:fillRef idx="1">
          <a:schemeClr val="accent1">
            <a:tint val="50000"/>
          </a:schemeClr>
        </a:fillRef>
        <a:effectRef idx="0">
          <a:scrgbClr r="0" g="0" b="0"/>
        </a:effectRef>
        <a:fontRef idx="minor"/>
      </dsp:style>
      <dsp:txXfrm>
        <a:off x="1587382" y="6762203"/>
        <a:ext cx="1081952" cy="10819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type="homePlate" r:blip="" rot="180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22885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9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2913460" y="0"/>
            <a:ext cx="222885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9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22885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2913460" y="8685213"/>
            <a:ext cx="222885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22885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2913460" y="0"/>
            <a:ext cx="222885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-17145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514350" y="4400550"/>
            <a:ext cx="41148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22885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2913460" y="8685213"/>
            <a:ext cx="222885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大家好，今天我将分享我们在 </a:t>
            </a:r>
            <a:r>
              <a:rPr lang="en-US" altLang="zh-CN" dirty="0" err="1"/>
              <a:t>DolphinScheduler</a:t>
            </a:r>
            <a:r>
              <a:rPr lang="en-US" altLang="zh-CN" dirty="0"/>
              <a:t> </a:t>
            </a:r>
            <a:r>
              <a:rPr lang="zh-CN" altLang="en-US" dirty="0"/>
              <a:t>在</a:t>
            </a:r>
            <a:r>
              <a:rPr lang="en-US" altLang="zh-CN" dirty="0"/>
              <a:t>Kubernetes </a:t>
            </a:r>
            <a:r>
              <a:rPr lang="zh-CN" altLang="en-US" dirty="0"/>
              <a:t>部署过程中的实践过程，包括源码改造、镜像构建、</a:t>
            </a:r>
            <a:r>
              <a:rPr lang="en-US" altLang="zh-CN" dirty="0"/>
              <a:t>Helm </a:t>
            </a:r>
            <a:r>
              <a:rPr lang="zh-CN" altLang="en-US" dirty="0"/>
              <a:t>部署、存储配置以及遇到的问题和优化方案。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构建镜像时的项目结构组织，目前都是纯手工执行脚本，后续开始平台化工作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因为我们使用 </a:t>
            </a:r>
            <a:r>
              <a:rPr lang="en-US" altLang="zh-CN" dirty="0"/>
              <a:t>MySQL</a:t>
            </a:r>
            <a:r>
              <a:rPr lang="zh-CN" altLang="en-US" dirty="0"/>
              <a:t>，所以需要在编译产物中为每个模块软链 </a:t>
            </a:r>
            <a:r>
              <a:rPr lang="en-US" altLang="zh-CN" dirty="0"/>
              <a:t>MySQL </a:t>
            </a:r>
            <a:r>
              <a:rPr lang="zh-CN" altLang="en-US" dirty="0"/>
              <a:t>驱动包，确保它们都能正常连接数据库。</a:t>
            </a:r>
            <a:r>
              <a:rPr lang="en-US" altLang="zh-CN" dirty="0"/>
              <a:t>MySQL</a:t>
            </a:r>
            <a:r>
              <a:rPr lang="zh-CN" altLang="en-US" dirty="0"/>
              <a:t>放在公共目录下，软连到各个模块。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举例</a:t>
            </a:r>
            <a:r>
              <a:rPr lang="en-US" altLang="zh-CN" dirty="0"/>
              <a:t>Worker</a:t>
            </a:r>
            <a:r>
              <a:rPr lang="zh-CN" altLang="en-US" dirty="0"/>
              <a:t>模块的构建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早期是我们手写 </a:t>
            </a:r>
            <a:r>
              <a:rPr lang="en-US" altLang="zh-CN" dirty="0"/>
              <a:t>YAML </a:t>
            </a:r>
            <a:r>
              <a:rPr lang="zh-CN" altLang="en-US" dirty="0"/>
              <a:t>文件部署各个模块，现在全部切换为官方 </a:t>
            </a:r>
            <a:r>
              <a:rPr lang="en-US" altLang="zh-CN" dirty="0"/>
              <a:t>Helm Chart</a:t>
            </a:r>
            <a:r>
              <a:rPr lang="zh-CN" altLang="en-US" dirty="0"/>
              <a:t>，配置集中管理、升级和回滚更方便。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一开始我们是自己制作各个模块的</a:t>
            </a:r>
            <a:r>
              <a:rPr lang="en-US" altLang="zh-CN" dirty="0" err="1"/>
              <a:t>yaml</a:t>
            </a:r>
            <a:r>
              <a:rPr lang="zh-CN" altLang="en-US" dirty="0"/>
              <a:t>文件，现在使用</a:t>
            </a:r>
            <a:r>
              <a:rPr lang="en-US" altLang="zh-CN" dirty="0"/>
              <a:t>helm</a:t>
            </a:r>
            <a:r>
              <a:rPr lang="zh-CN" altLang="en-US" dirty="0"/>
              <a:t>部署就比较简单了，基本是做填空题，根据自己的实际情况修改填写</a:t>
            </a:r>
            <a:r>
              <a:rPr lang="en-US" altLang="zh-CN" dirty="0" err="1"/>
              <a:t>values.yaml</a:t>
            </a:r>
            <a:r>
              <a:rPr lang="zh-CN" altLang="en-US" dirty="0"/>
              <a:t>就可以，后续升级维护也更方便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busybox</a:t>
            </a:r>
            <a:r>
              <a:rPr lang="zh-CN" altLang="en-US" dirty="0"/>
              <a:t>镜像的提前准备</a:t>
            </a:r>
            <a:endParaRPr lang="en-US" altLang="zh-CN" dirty="0"/>
          </a:p>
          <a:p>
            <a:r>
              <a:rPr kumimoji="1" lang="zh-CN" altLang="en-US" sz="1200" dirty="0"/>
              <a:t>各个模块配置：比较贴心的功能是可以单独部署某个模块，这样同一模块可以灵活的根据具体的镜像需求部署</a:t>
            </a: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/>
              <a:t>注册中心，</a:t>
            </a:r>
            <a:r>
              <a:rPr lang="en-US" altLang="zh-CN" dirty="0"/>
              <a:t>3.2.2</a:t>
            </a:r>
            <a:r>
              <a:rPr lang="zh-CN" altLang="en-US" dirty="0"/>
              <a:t>由于提供了多种注册中心：</a:t>
            </a:r>
            <a:r>
              <a:rPr lang="en-US" altLang="zh-CN" dirty="0"/>
              <a:t>JDBC</a:t>
            </a:r>
            <a:r>
              <a:rPr lang="zh-CN" altLang="en-US" dirty="0"/>
              <a:t>、</a:t>
            </a:r>
            <a:r>
              <a:rPr lang="en-US" altLang="zh-CN" dirty="0" err="1"/>
              <a:t>Etcd</a:t>
            </a:r>
            <a:r>
              <a:rPr lang="zh-CN" altLang="en-US" dirty="0"/>
              <a:t>、</a:t>
            </a:r>
            <a:r>
              <a:rPr lang="en-US" altLang="zh-CN" dirty="0"/>
              <a:t>ZK</a:t>
            </a:r>
            <a:r>
              <a:rPr lang="zh-CN" altLang="en-US" dirty="0"/>
              <a:t>，使用</a:t>
            </a:r>
            <a:r>
              <a:rPr lang="en-US" altLang="zh-CN" dirty="0"/>
              <a:t>ZK</a:t>
            </a:r>
            <a:r>
              <a:rPr lang="zh-CN" altLang="en-US" dirty="0"/>
              <a:t>时关闭内置的</a:t>
            </a:r>
            <a:r>
              <a:rPr lang="en-US" altLang="zh-CN" dirty="0"/>
              <a:t>ZK</a:t>
            </a:r>
            <a:r>
              <a:rPr lang="zh-CN" altLang="en-US" dirty="0"/>
              <a:t>，在</a:t>
            </a:r>
            <a:r>
              <a:rPr lang="en-US" altLang="zh-CN" dirty="0" err="1">
                <a:solidFill>
                  <a:srgbClr val="CF8E6D"/>
                </a:solidFill>
                <a:effectLst/>
              </a:rPr>
              <a:t>externalRegistry</a:t>
            </a:r>
            <a:r>
              <a:rPr lang="zh-CN" altLang="en-US" dirty="0">
                <a:solidFill>
                  <a:srgbClr val="CF8E6D"/>
                </a:solidFill>
                <a:effectLst/>
              </a:rPr>
              <a:t>中配置私有</a:t>
            </a:r>
            <a:r>
              <a:rPr lang="en-US" altLang="zh-CN" dirty="0">
                <a:solidFill>
                  <a:srgbClr val="CF8E6D"/>
                </a:solidFill>
                <a:effectLst/>
              </a:rPr>
              <a:t>ZK</a:t>
            </a:r>
            <a:r>
              <a:rPr lang="zh-CN" altLang="en-US" dirty="0">
                <a:solidFill>
                  <a:srgbClr val="CF8E6D"/>
                </a:solidFill>
                <a:effectLst/>
              </a:rPr>
              <a:t>地址</a:t>
            </a:r>
            <a:endParaRPr lang="en-US" altLang="zh-CN" dirty="0">
              <a:solidFill>
                <a:srgbClr val="BCBEC4"/>
              </a:solidFill>
              <a:effectLst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按照官方</a:t>
            </a:r>
            <a:r>
              <a:rPr lang="en-US" altLang="zh-CN" dirty="0"/>
              <a:t>Wiki</a:t>
            </a:r>
            <a:r>
              <a:rPr lang="zh-CN" altLang="en-US" dirty="0"/>
              <a:t>进行修改配置，注意</a:t>
            </a:r>
            <a:r>
              <a:rPr lang="en-US" altLang="zh-CN" dirty="0" err="1"/>
              <a:t>accessModes</a:t>
            </a:r>
            <a:r>
              <a:rPr lang="zh-CN" altLang="en-US" dirty="0"/>
              <a:t>设置，</a:t>
            </a:r>
            <a:r>
              <a:rPr lang="en-US" altLang="zh-CN" dirty="0" err="1"/>
              <a:t>storageClassName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Arial" panose="020B0604020202090204" pitchFamily="34" charset="0"/>
              </a:rPr>
              <a:t> 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Arial" panose="020B0604020202090204" pitchFamily="34" charset="0"/>
              </a:rPr>
              <a:t>和 </a:t>
            </a:r>
            <a:r>
              <a:rPr lang="en-US" altLang="zh-CN" dirty="0"/>
              <a:t>storage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Arial" panose="020B0604020202090204" pitchFamily="34" charset="0"/>
              </a:rPr>
              <a:t> 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Arial" panose="020B0604020202090204" pitchFamily="34" charset="0"/>
              </a:rPr>
              <a:t>需要被修改为实际值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/>
              <a:t>分享的内容分为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早期是我们手写 </a:t>
            </a:r>
            <a:r>
              <a:rPr lang="en-US" altLang="zh-CN" dirty="0"/>
              <a:t>YAML </a:t>
            </a:r>
            <a:r>
              <a:rPr lang="zh-CN" altLang="en-US" dirty="0"/>
              <a:t>文件部署各个模块，现在全部切换为官方 </a:t>
            </a:r>
            <a:r>
              <a:rPr lang="en-US" altLang="zh-CN" dirty="0"/>
              <a:t>Helm Chart</a:t>
            </a:r>
            <a:r>
              <a:rPr lang="zh-CN" altLang="en-US" dirty="0"/>
              <a:t>，配置集中管理、升级和回滚更方便。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在镜像制作上，最大的坑是基础镜像太大，因为我们基于公司 </a:t>
            </a:r>
            <a:r>
              <a:rPr lang="en-US" altLang="zh-CN" dirty="0"/>
              <a:t>Hadoop </a:t>
            </a:r>
            <a:r>
              <a:rPr lang="zh-CN" altLang="en-US" dirty="0"/>
              <a:t>镜像，它里面已经有 </a:t>
            </a:r>
            <a:r>
              <a:rPr lang="en-US" altLang="zh-CN" dirty="0"/>
              <a:t>Hadoop</a:t>
            </a:r>
            <a:r>
              <a:rPr lang="zh-CN" altLang="en-US" dirty="0"/>
              <a:t>、</a:t>
            </a:r>
            <a:r>
              <a:rPr lang="en-US" altLang="zh-CN" dirty="0"/>
              <a:t>Hive</a:t>
            </a:r>
            <a:r>
              <a:rPr lang="zh-CN" altLang="en-US" dirty="0"/>
              <a:t>、</a:t>
            </a:r>
            <a:r>
              <a:rPr lang="en-US" altLang="zh-CN" dirty="0"/>
              <a:t>Spark</a:t>
            </a:r>
            <a:r>
              <a:rPr lang="zh-CN" altLang="en-US" dirty="0"/>
              <a:t>、</a:t>
            </a:r>
            <a:r>
              <a:rPr lang="en-US" altLang="zh-CN" dirty="0" err="1"/>
              <a:t>Flink</a:t>
            </a:r>
            <a:r>
              <a:rPr lang="zh-CN" altLang="en-US" dirty="0"/>
              <a:t>、</a:t>
            </a:r>
            <a:r>
              <a:rPr lang="en-US" altLang="zh-CN" dirty="0"/>
              <a:t>Python </a:t>
            </a:r>
            <a:r>
              <a:rPr lang="zh-CN" altLang="en-US" dirty="0"/>
              <a:t>等组件，导致构建时间非常长。其次，不同模块对依赖要求不同，如果直接把所有依赖都放在基础镜像中，既浪费空间，也容易版本冲突。我们后来采用的办法是公共依赖放在基础镜像，模块私有依赖放模块镜像。</a:t>
            </a:r>
            <a:endParaRPr lang="zh-CN" altLang="en-US" dirty="0"/>
          </a:p>
          <a:p>
            <a:r>
              <a:rPr lang="en-US" altLang="zh-CN" dirty="0"/>
              <a:t>MySQL </a:t>
            </a:r>
            <a:r>
              <a:rPr lang="zh-CN" altLang="en-US" dirty="0"/>
              <a:t>驱动的坑也踩过，特别是元数据存储改成 </a:t>
            </a:r>
            <a:r>
              <a:rPr lang="en-US" altLang="zh-CN" dirty="0"/>
              <a:t>MySQL </a:t>
            </a:r>
            <a:r>
              <a:rPr lang="zh-CN" altLang="en-US" dirty="0"/>
              <a:t>后，需要把 </a:t>
            </a:r>
            <a:r>
              <a:rPr lang="en-US" altLang="zh-CN" dirty="0"/>
              <a:t>MySQL </a:t>
            </a:r>
            <a:r>
              <a:rPr lang="zh-CN" altLang="en-US" dirty="0"/>
              <a:t>驱动包软链到 </a:t>
            </a:r>
            <a:r>
              <a:rPr lang="zh-CN" altLang="en-US" b="1" dirty="0"/>
              <a:t>每个模块</a:t>
            </a:r>
            <a:r>
              <a:rPr lang="zh-CN" altLang="en-US" dirty="0"/>
              <a:t> 的对应 </a:t>
            </a:r>
            <a:r>
              <a:rPr lang="en-US" altLang="zh-CN" dirty="0"/>
              <a:t>lib </a:t>
            </a:r>
            <a:r>
              <a:rPr lang="zh-CN" altLang="en-US" dirty="0"/>
              <a:t>目录，不然运行时找不到驱动。</a:t>
            </a:r>
            <a:endParaRPr lang="zh-CN" altLang="en-US" dirty="0"/>
          </a:p>
          <a:p>
            <a:r>
              <a:rPr lang="zh-CN" altLang="en-US" dirty="0"/>
              <a:t>另外，源码改造重新编译打包后，如果旧的 </a:t>
            </a:r>
            <a:r>
              <a:rPr lang="en-US" altLang="zh-CN" dirty="0"/>
              <a:t>jar </a:t>
            </a:r>
            <a:r>
              <a:rPr lang="zh-CN" altLang="en-US" dirty="0"/>
              <a:t>没有删除，会导致模块加载到旧版本类。还有一个细节，不同模块的启动端口和启动脚本有细微差异，如果镜像内脚本没更新，会导致模块启动失败。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/>
              <a:t>过度定制化虽然解决了当前需求，但显著提高了后续升级和维护的复杂度。</a:t>
            </a:r>
            <a:endParaRPr lang="zh-CN" altLang="en-US" sz="120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zh-CN" altLang="en-US" dirty="0"/>
            </a:br>
            <a:r>
              <a:rPr lang="zh-CN" altLang="en-US" dirty="0"/>
              <a:t>从长远来看，我们的目标是全面容器化，让 </a:t>
            </a:r>
            <a:r>
              <a:rPr lang="en-US" altLang="zh-CN" dirty="0" err="1"/>
              <a:t>DolphinScheduler</a:t>
            </a:r>
            <a:r>
              <a:rPr lang="en-US" altLang="zh-CN" dirty="0"/>
              <a:t> </a:t>
            </a:r>
            <a:r>
              <a:rPr lang="zh-CN" altLang="en-US" dirty="0"/>
              <a:t>成为一个高可用、易扩展、统一化的调度平台，真正支撑业务的长期发展。</a:t>
            </a:r>
            <a:endParaRPr lang="zh-CN" altLang="en-US" dirty="0"/>
          </a:p>
          <a:p>
            <a:r>
              <a:rPr lang="zh-CN" altLang="en-US" dirty="0"/>
              <a:t>今天的分享就到这里。谢谢大家！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我们目前生产环境运行 </a:t>
            </a:r>
            <a:r>
              <a:rPr lang="en-US" altLang="zh-CN" dirty="0" err="1"/>
              <a:t>DolphinScheduler</a:t>
            </a:r>
            <a:r>
              <a:rPr lang="en-US" altLang="zh-CN" dirty="0"/>
              <a:t> 3.1.9 </a:t>
            </a:r>
            <a:r>
              <a:rPr lang="zh-CN" altLang="en-US" dirty="0"/>
              <a:t>物理机版本，内部小范围运行 </a:t>
            </a:r>
            <a:r>
              <a:rPr lang="en-US" altLang="zh-CN" dirty="0"/>
              <a:t>3.2.2 </a:t>
            </a:r>
            <a:r>
              <a:rPr lang="zh-CN" altLang="en-US" dirty="0"/>
              <a:t>的 </a:t>
            </a:r>
            <a:r>
              <a:rPr lang="en-US" altLang="zh-CN" dirty="0"/>
              <a:t>K8s </a:t>
            </a:r>
            <a:r>
              <a:rPr lang="zh-CN" altLang="en-US" dirty="0"/>
              <a:t>版本，数据库统一使用 </a:t>
            </a:r>
            <a:r>
              <a:rPr lang="en-US" altLang="zh-CN" dirty="0"/>
              <a:t>MySQL</a:t>
            </a:r>
            <a:r>
              <a:rPr lang="zh-CN" altLang="en-US" dirty="0"/>
              <a:t>，</a:t>
            </a:r>
            <a:r>
              <a:rPr lang="en-US" altLang="zh-CN" dirty="0"/>
              <a:t>Zookeeper </a:t>
            </a:r>
            <a:r>
              <a:rPr lang="zh-CN" altLang="en-US" dirty="0"/>
              <a:t>为外部独立集群。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物理机部署运行稳定但扩展性差；</a:t>
            </a:r>
            <a:r>
              <a:rPr lang="en-US" altLang="zh-CN" dirty="0"/>
              <a:t>K8s </a:t>
            </a:r>
            <a:r>
              <a:rPr lang="zh-CN" altLang="en-US" dirty="0"/>
              <a:t>部署可以模块化扩展，适应业务变化。我们目前采用双轨运行策略，逐步过渡。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为什么要考虑在 </a:t>
            </a:r>
            <a:r>
              <a:rPr lang="en-US" altLang="zh-CN" dirty="0"/>
              <a:t>K8s </a:t>
            </a:r>
            <a:r>
              <a:rPr lang="zh-CN" altLang="en-US" dirty="0"/>
              <a:t>上部署呢？主要原因有三个：第一，物理机部署的扩容和迁移比较困难，每次加节点都需要人工操作。第二，</a:t>
            </a:r>
            <a:r>
              <a:rPr lang="en-US" altLang="zh-CN" dirty="0"/>
              <a:t>K8s </a:t>
            </a:r>
            <a:r>
              <a:rPr lang="zh-CN" altLang="en-US" dirty="0"/>
              <a:t>天然支持弹性扩容缩容，可以根据任务量自动调整调度能力。第三，通过 </a:t>
            </a:r>
            <a:r>
              <a:rPr lang="en-US" altLang="zh-CN" dirty="0"/>
              <a:t>Helm </a:t>
            </a:r>
            <a:r>
              <a:rPr lang="zh-CN" altLang="en-US" dirty="0"/>
              <a:t>部署，可以让配置更加标准化，版本管理和参数修改更透明。</a:t>
            </a:r>
            <a:endParaRPr lang="zh-CN" altLang="en-US" dirty="0"/>
          </a:p>
          <a:p>
            <a:r>
              <a:rPr lang="zh-CN" altLang="en-US" dirty="0"/>
              <a:t>此外，我们公司已经有 </a:t>
            </a:r>
            <a:r>
              <a:rPr lang="en-US" altLang="zh-CN" dirty="0"/>
              <a:t>Hadoop</a:t>
            </a:r>
            <a:r>
              <a:rPr lang="zh-CN" altLang="en-US" dirty="0"/>
              <a:t>、</a:t>
            </a:r>
            <a:r>
              <a:rPr lang="en-US" altLang="zh-CN" dirty="0"/>
              <a:t>Spark </a:t>
            </a:r>
            <a:r>
              <a:rPr lang="zh-CN" altLang="en-US" dirty="0"/>
              <a:t>等大数据组件的基础镜像和私有仓库，把 </a:t>
            </a:r>
            <a:r>
              <a:rPr lang="en-US" altLang="zh-CN" dirty="0" err="1"/>
              <a:t>DolphinScheduler</a:t>
            </a:r>
            <a:r>
              <a:rPr lang="en-US" altLang="zh-CN" dirty="0"/>
              <a:t> </a:t>
            </a:r>
            <a:r>
              <a:rPr lang="zh-CN" altLang="en-US" dirty="0"/>
              <a:t>也迁移到 </a:t>
            </a:r>
            <a:r>
              <a:rPr lang="en-US" altLang="zh-CN" dirty="0"/>
              <a:t>K8s</a:t>
            </a:r>
            <a:r>
              <a:rPr lang="zh-CN" altLang="en-US" dirty="0"/>
              <a:t>，可以和现有平台形成统一的容器化生态。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DolphinScheduler</a:t>
            </a:r>
            <a:r>
              <a:rPr lang="en-US" altLang="zh-CN" dirty="0"/>
              <a:t> </a:t>
            </a:r>
            <a:r>
              <a:rPr lang="zh-CN" altLang="en-US" dirty="0"/>
              <a:t>是典型的分布式架构，核心模块之间依赖 </a:t>
            </a:r>
            <a:r>
              <a:rPr lang="en-US" altLang="zh-CN" dirty="0"/>
              <a:t>MySQL </a:t>
            </a:r>
            <a:r>
              <a:rPr lang="zh-CN" altLang="en-US" dirty="0"/>
              <a:t>和 </a:t>
            </a:r>
            <a:r>
              <a:rPr lang="en-US" altLang="zh-CN" dirty="0"/>
              <a:t>Zookeeper </a:t>
            </a:r>
            <a:r>
              <a:rPr lang="zh-CN" altLang="en-US" dirty="0"/>
              <a:t>协同，且部分数据需要共享存储。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对源码做了部分改造，例如报警功能，</a:t>
            </a:r>
            <a:r>
              <a:rPr lang="en-US" altLang="zh-CN" dirty="0"/>
              <a:t>k8s</a:t>
            </a:r>
            <a:r>
              <a:rPr lang="zh-CN" altLang="en-US" dirty="0"/>
              <a:t>资源计算等。</a:t>
            </a:r>
            <a:endParaRPr lang="en-US" altLang="zh-CN" dirty="0"/>
          </a:p>
          <a:p>
            <a:r>
              <a:rPr lang="zh-CN" altLang="en-US" dirty="0"/>
              <a:t>现在是感觉不建议做定制化改造了，如果不着急，最好是和社区保持一致，除非是有足够的人力维护及长时间不需要版本更新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在镜像构建时，首先基于公司已有的 </a:t>
            </a:r>
            <a:r>
              <a:rPr lang="en-US" altLang="zh-CN" dirty="0"/>
              <a:t>Hadoop </a:t>
            </a:r>
            <a:r>
              <a:rPr lang="zh-CN" altLang="en-US" dirty="0"/>
              <a:t>基础镜像，这个镜像里面已经包含了 </a:t>
            </a:r>
            <a:r>
              <a:rPr lang="en-US" altLang="zh-CN" dirty="0"/>
              <a:t>Hadoop</a:t>
            </a:r>
            <a:r>
              <a:rPr lang="zh-CN" altLang="en-US" dirty="0"/>
              <a:t>、</a:t>
            </a:r>
            <a:r>
              <a:rPr lang="en-US" altLang="zh-CN" dirty="0"/>
              <a:t>Hive</a:t>
            </a:r>
            <a:r>
              <a:rPr lang="zh-CN" altLang="en-US" dirty="0"/>
              <a:t>、</a:t>
            </a:r>
            <a:r>
              <a:rPr lang="en-US" altLang="zh-CN" dirty="0"/>
              <a:t>Spark</a:t>
            </a:r>
            <a:r>
              <a:rPr lang="zh-CN" altLang="en-US" dirty="0"/>
              <a:t>、</a:t>
            </a:r>
            <a:r>
              <a:rPr lang="en-US" altLang="zh-CN" dirty="0" err="1"/>
              <a:t>Flink</a:t>
            </a:r>
            <a:r>
              <a:rPr lang="zh-CN" altLang="en-US" dirty="0"/>
              <a:t>、</a:t>
            </a:r>
            <a:r>
              <a:rPr lang="en-US" altLang="zh-CN" dirty="0"/>
              <a:t>Python </a:t>
            </a:r>
            <a:r>
              <a:rPr lang="zh-CN" altLang="en-US" dirty="0"/>
              <a:t>等常用的大数据组件，相当于提供了一个统一的大数据运行环境。</a:t>
            </a:r>
            <a:endParaRPr lang="zh-CN" altLang="en-US" dirty="0"/>
          </a:p>
          <a:p>
            <a:r>
              <a:rPr lang="zh-CN" altLang="en-US" dirty="0"/>
              <a:t>在这个基础上，我们把 </a:t>
            </a:r>
            <a:r>
              <a:rPr lang="en-US" altLang="zh-CN" dirty="0" err="1"/>
              <a:t>DolphinScheduler</a:t>
            </a:r>
            <a:r>
              <a:rPr lang="en-US" altLang="zh-CN" dirty="0"/>
              <a:t> </a:t>
            </a:r>
            <a:r>
              <a:rPr lang="zh-CN" altLang="en-US" dirty="0"/>
              <a:t>的核心模块分别打包成独立镜像，包括 </a:t>
            </a:r>
            <a:r>
              <a:rPr lang="en-US" altLang="zh-CN" dirty="0"/>
              <a:t>Master</a:t>
            </a:r>
            <a:r>
              <a:rPr lang="zh-CN" altLang="en-US" dirty="0"/>
              <a:t>、</a:t>
            </a:r>
            <a:r>
              <a:rPr lang="en-US" altLang="zh-CN" dirty="0"/>
              <a:t>Worker</a:t>
            </a:r>
            <a:r>
              <a:rPr lang="zh-CN" altLang="en-US" dirty="0"/>
              <a:t>、</a:t>
            </a:r>
            <a:r>
              <a:rPr lang="en-US" altLang="zh-CN" dirty="0"/>
              <a:t>API</a:t>
            </a:r>
            <a:r>
              <a:rPr lang="zh-CN" altLang="en-US" dirty="0"/>
              <a:t>、</a:t>
            </a:r>
            <a:r>
              <a:rPr lang="en-US" altLang="zh-CN" dirty="0"/>
              <a:t>Alert </a:t>
            </a:r>
            <a:r>
              <a:rPr lang="zh-CN" altLang="en-US" dirty="0"/>
              <a:t>和 </a:t>
            </a:r>
            <a:r>
              <a:rPr lang="en-US" altLang="zh-CN" dirty="0"/>
              <a:t>Tools</a:t>
            </a:r>
            <a:r>
              <a:rPr lang="zh-CN" altLang="en-US" dirty="0"/>
              <a:t>，这样可以在 </a:t>
            </a:r>
            <a:r>
              <a:rPr lang="en-US" altLang="zh-CN" dirty="0"/>
              <a:t>Kubernetes </a:t>
            </a:r>
            <a:r>
              <a:rPr lang="zh-CN" altLang="en-US" dirty="0"/>
              <a:t>上更灵活地进行部署和扩容。</a:t>
            </a:r>
            <a:endParaRPr lang="zh-CN" altLang="en-US" dirty="0"/>
          </a:p>
          <a:p>
            <a:r>
              <a:rPr lang="zh-CN" altLang="en-US" dirty="0"/>
              <a:t>外部依赖方面，主要是 </a:t>
            </a:r>
            <a:r>
              <a:rPr lang="en-US" altLang="zh-CN" dirty="0"/>
              <a:t>MySQL </a:t>
            </a:r>
            <a:r>
              <a:rPr lang="zh-CN" altLang="en-US" dirty="0"/>
              <a:t>驱动。因为元数据存储用 </a:t>
            </a:r>
            <a:r>
              <a:rPr lang="en-US" altLang="zh-CN" dirty="0"/>
              <a:t>MySQL</a:t>
            </a:r>
            <a:r>
              <a:rPr lang="zh-CN" altLang="en-US" dirty="0"/>
              <a:t>，所以必须把 </a:t>
            </a:r>
            <a:r>
              <a:rPr lang="en-US" altLang="zh-CN" dirty="0"/>
              <a:t>MySQL </a:t>
            </a:r>
            <a:r>
              <a:rPr lang="zh-CN" altLang="en-US" dirty="0"/>
              <a:t>驱动包添加进镜像，并且软链到 </a:t>
            </a:r>
            <a:r>
              <a:rPr lang="en-US" altLang="zh-CN" dirty="0"/>
              <a:t>Master</a:t>
            </a:r>
            <a:r>
              <a:rPr lang="zh-CN" altLang="en-US" dirty="0"/>
              <a:t>、</a:t>
            </a:r>
            <a:r>
              <a:rPr lang="en-US" altLang="zh-CN" dirty="0"/>
              <a:t>Worker</a:t>
            </a:r>
            <a:r>
              <a:rPr lang="zh-CN" altLang="en-US" dirty="0"/>
              <a:t>、</a:t>
            </a:r>
            <a:r>
              <a:rPr lang="en-US" altLang="zh-CN" dirty="0"/>
              <a:t>API</a:t>
            </a:r>
            <a:r>
              <a:rPr lang="zh-CN" altLang="en-US" dirty="0"/>
              <a:t>、</a:t>
            </a:r>
            <a:r>
              <a:rPr lang="en-US" altLang="zh-CN" dirty="0"/>
              <a:t>Alert</a:t>
            </a:r>
            <a:r>
              <a:rPr lang="zh-CN" altLang="en-US" dirty="0"/>
              <a:t>、</a:t>
            </a:r>
            <a:r>
              <a:rPr lang="en-US" altLang="zh-CN" dirty="0"/>
              <a:t>Tools </a:t>
            </a:r>
            <a:r>
              <a:rPr lang="zh-CN" altLang="en-US" dirty="0"/>
              <a:t>这些模块的 </a:t>
            </a:r>
            <a:r>
              <a:rPr lang="en-US" altLang="zh-CN" dirty="0"/>
              <a:t>lib </a:t>
            </a:r>
            <a:r>
              <a:rPr lang="zh-CN" altLang="en-US" dirty="0"/>
              <a:t>目录，否则启动时会报找不到驱动。</a:t>
            </a:r>
            <a:endParaRPr lang="zh-CN" altLang="en-US" dirty="0"/>
          </a:p>
          <a:p>
            <a:r>
              <a:rPr lang="zh-CN" altLang="en-US" dirty="0"/>
              <a:t>在构建原则上，我们坚持“公共的放基础镜像，私有的放模块镜像”。比如，公共的大数据依赖放到基础镜像里，而模块启动端口、模块特有的依赖就只放在对应的模块镜像。这样既减少了重复构建，又避免了不必要的镜像臃肿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目前还是使用的</a:t>
            </a:r>
            <a:r>
              <a:rPr lang="en-US" altLang="zh-CN" dirty="0"/>
              <a:t>MySQL</a:t>
            </a:r>
            <a:r>
              <a:rPr lang="zh-CN" altLang="en-US" dirty="0"/>
              <a:t>作为</a:t>
            </a:r>
            <a:r>
              <a:rPr lang="en-US" altLang="zh-CN" dirty="0"/>
              <a:t>DS</a:t>
            </a:r>
            <a:r>
              <a:rPr lang="zh-CN" altLang="en-US" dirty="0"/>
              <a:t>元数据库</a:t>
            </a:r>
            <a:endParaRPr lang="en-US" altLang="zh-CN" dirty="0"/>
          </a:p>
          <a:p>
            <a:r>
              <a:rPr lang="zh-CN" altLang="en-US" dirty="0"/>
              <a:t>所以需要在编译产物中为每个模块软链 </a:t>
            </a:r>
            <a:r>
              <a:rPr lang="en-US" altLang="zh-CN" dirty="0"/>
              <a:t>MySQL </a:t>
            </a:r>
            <a:r>
              <a:rPr lang="zh-CN" altLang="en-US" dirty="0"/>
              <a:t>驱动包，确保它们都能正常连接数据库。</a:t>
            </a:r>
            <a:r>
              <a:rPr lang="en-US" altLang="zh-CN" dirty="0"/>
              <a:t>MySQL</a:t>
            </a:r>
            <a:r>
              <a:rPr lang="zh-CN" altLang="en-US" dirty="0"/>
              <a:t>放在公共目录下，软连到各个模块。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769431" y="12684869"/>
            <a:ext cx="6165610" cy="8265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334436" y="0"/>
            <a:ext cx="1816100" cy="14351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9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10.png"/><Relationship Id="rId7" Type="http://schemas.openxmlformats.org/officeDocument/2006/relationships/image" Target="../media/image9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0" Type="http://schemas.openxmlformats.org/officeDocument/2006/relationships/notesSlide" Target="../notesSlides/notesSlide1.xml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2.png"/><Relationship Id="rId1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3.png"/><Relationship Id="rId1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4.png"/><Relationship Id="rId1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5.png"/><Relationship Id="rId1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5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8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6.png"/><Relationship Id="rId1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9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7.png"/><Relationship Id="rId1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0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4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9" Type="http://schemas.openxmlformats.org/officeDocument/2006/relationships/image" Target="../media/image31.png"/><Relationship Id="rId8" Type="http://schemas.openxmlformats.org/officeDocument/2006/relationships/image" Target="../media/image30.jpeg"/><Relationship Id="rId7" Type="http://schemas.openxmlformats.org/officeDocument/2006/relationships/image" Target="../media/image29.jpeg"/><Relationship Id="rId6" Type="http://schemas.openxmlformats.org/officeDocument/2006/relationships/image" Target="../media/image28.png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0" Type="http://schemas.openxmlformats.org/officeDocument/2006/relationships/slideLayout" Target="../slideLayouts/slideLayout1.xml"/><Relationship Id="rId1" Type="http://schemas.openxmlformats.org/officeDocument/2006/relationships/diagramData" Target="../diagrams/data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image 10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419616" y="10936468"/>
            <a:ext cx="9916984" cy="912714"/>
          </a:xfrm>
          <a:prstGeom prst="rect">
            <a:avLst/>
          </a:prstGeom>
        </p:spPr>
      </p:pic>
      <p:pic>
        <p:nvPicPr>
          <p:cNvPr id="102" name="image 10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179300" y="1752600"/>
            <a:ext cx="10185400" cy="10198100"/>
          </a:xfrm>
          <a:prstGeom prst="rect">
            <a:avLst/>
          </a:prstGeom>
        </p:spPr>
      </p:pic>
      <p:pic>
        <p:nvPicPr>
          <p:cNvPr id="109" name="image 10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74800" y="9347200"/>
            <a:ext cx="7175500" cy="38100"/>
          </a:xfrm>
          <a:prstGeom prst="rect">
            <a:avLst/>
          </a:prstGeom>
        </p:spPr>
      </p:pic>
      <p:sp>
        <p:nvSpPr>
          <p:cNvPr id="1011" name="Object 1011"/>
          <p:cNvSpPr txBox="1"/>
          <p:nvPr/>
        </p:nvSpPr>
        <p:spPr>
          <a:xfrm>
            <a:off x="1574800" y="3088421"/>
            <a:ext cx="11541125" cy="297180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algn="l">
              <a:lnSpc>
                <a:spcPct val="150000"/>
              </a:lnSpc>
            </a:pPr>
            <a:endParaRPr lang="zh-CN" altLang="en-US" dirty="0">
              <a:latin typeface="龙书势如破竹简" panose="02010604000000000000" charset="-122"/>
              <a:ea typeface="龙书势如破竹简" panose="02010604000000000000" charset="-122"/>
            </a:endParaRPr>
          </a:p>
        </p:txBody>
      </p:sp>
      <p:sp>
        <p:nvSpPr>
          <p:cNvPr id="1014" name="Object 1014"/>
          <p:cNvSpPr txBox="1"/>
          <p:nvPr/>
        </p:nvSpPr>
        <p:spPr>
          <a:xfrm>
            <a:off x="1676400" y="11142201"/>
            <a:ext cx="7391400" cy="55880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algn="l">
              <a:lnSpc>
                <a:spcPct val="123000"/>
              </a:lnSpc>
            </a:pPr>
            <a:endParaRPr lang="zh-CN" altLang="en-US" dirty="0"/>
          </a:p>
        </p:txBody>
      </p:sp>
      <p:grpSp>
        <p:nvGrpSpPr>
          <p:cNvPr id="16" name="组合 7"/>
          <p:cNvGrpSpPr/>
          <p:nvPr/>
        </p:nvGrpSpPr>
        <p:grpSpPr>
          <a:xfrm>
            <a:off x="12554465" y="4003590"/>
            <a:ext cx="9415846" cy="5071270"/>
            <a:chOff x="5576610" y="1013185"/>
            <a:chExt cx="6902196" cy="4166188"/>
          </a:xfrm>
        </p:grpSpPr>
        <p:grpSp>
          <p:nvGrpSpPr>
            <p:cNvPr id="17" name="Group 52"/>
            <p:cNvGrpSpPr/>
            <p:nvPr/>
          </p:nvGrpSpPr>
          <p:grpSpPr>
            <a:xfrm>
              <a:off x="5576610" y="1013185"/>
              <a:ext cx="6902196" cy="4166188"/>
              <a:chOff x="336947" y="1950447"/>
              <a:chExt cx="6745545" cy="4071635"/>
            </a:xfrm>
          </p:grpSpPr>
          <p:pic>
            <p:nvPicPr>
              <p:cNvPr id="20" name="Picture 53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6947" y="1950447"/>
                <a:ext cx="6745545" cy="4071635"/>
              </a:xfrm>
              <a:prstGeom prst="rect">
                <a:avLst/>
              </a:prstGeom>
            </p:spPr>
          </p:pic>
          <p:sp>
            <p:nvSpPr>
              <p:cNvPr id="21" name="Rectangle 54"/>
              <p:cNvSpPr/>
              <p:nvPr/>
            </p:nvSpPr>
            <p:spPr>
              <a:xfrm>
                <a:off x="1129035" y="2160307"/>
                <a:ext cx="5184576" cy="3240361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8" name="Picture 4" descr="da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5563" y="1221858"/>
              <a:ext cx="5416023" cy="33928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图片 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338108" y="1737715"/>
              <a:ext cx="3993136" cy="2307267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4211" y="81002"/>
            <a:ext cx="2534977" cy="37421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99027" y="5044035"/>
            <a:ext cx="1154112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 dirty="0" err="1"/>
              <a:t>DolphinScheduler</a:t>
            </a:r>
            <a:r>
              <a:rPr lang="en-US" altLang="zh-CN" sz="8800" dirty="0"/>
              <a:t> on K8S </a:t>
            </a:r>
            <a:r>
              <a:rPr lang="zh-CN" altLang="en-US" sz="8800"/>
              <a:t>部署实践</a:t>
            </a:r>
            <a:br>
              <a:rPr lang="en-US" altLang="zh-CN" sz="8800" b="1" dirty="0"/>
            </a:br>
            <a:endParaRPr lang="en-US" sz="8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09467" y="737966"/>
            <a:ext cx="9398000" cy="12319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74800" y="11190768"/>
            <a:ext cx="35541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</a:rPr>
              <a:t>讲师</a:t>
            </a:r>
            <a:r>
              <a:rPr lang="zh-CN" altLang="en-US" sz="2400" dirty="0">
                <a:solidFill>
                  <a:schemeClr val="bg1"/>
                </a:solidFill>
              </a:rPr>
              <a:t>：</a:t>
            </a:r>
            <a:r>
              <a:rPr lang="en-US" altLang="zh-CN" sz="2400" dirty="0">
                <a:solidFill>
                  <a:schemeClr val="bg1"/>
                </a:solidFill>
              </a:rPr>
              <a:t>360</a:t>
            </a:r>
            <a:r>
              <a:rPr lang="zh-CN" altLang="en-US" sz="2400" dirty="0">
                <a:solidFill>
                  <a:schemeClr val="bg1"/>
                </a:solidFill>
              </a:rPr>
              <a:t>商业化 王远朋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" name="image 50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 rot="-5400000">
            <a:off x="635000" y="1111250"/>
            <a:ext cx="825500" cy="304800"/>
          </a:xfrm>
          <a:prstGeom prst="rect">
            <a:avLst/>
          </a:prstGeom>
        </p:spPr>
      </p:pic>
      <p:sp>
        <p:nvSpPr>
          <p:cNvPr id="38" name="Object 502"/>
          <p:cNvSpPr txBox="1"/>
          <p:nvPr/>
        </p:nvSpPr>
        <p:spPr>
          <a:xfrm>
            <a:off x="1346200" y="666750"/>
            <a:ext cx="16447530" cy="97536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fontAlgn="auto">
              <a:lnSpc>
                <a:spcPct val="100000"/>
              </a:lnSpc>
            </a:pPr>
            <a:r>
              <a:rPr lang="zh-CN" altLang="en-US" sz="6000" dirty="0"/>
              <a:t>项目结构</a:t>
            </a:r>
            <a:endParaRPr lang="zh-CN" sz="6000" b="1" i="0" spc="256" dirty="0">
              <a:solidFill>
                <a:srgbClr val="333333"/>
              </a:solidFill>
              <a:latin typeface="微软雅黑" charset="-122"/>
              <a:ea typeface="微软雅黑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9475" y="2584450"/>
            <a:ext cx="6845300" cy="960385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" name="image 50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 rot="-5400000">
            <a:off x="635000" y="1111250"/>
            <a:ext cx="825500" cy="304800"/>
          </a:xfrm>
          <a:prstGeom prst="rect">
            <a:avLst/>
          </a:prstGeom>
        </p:spPr>
      </p:pic>
      <p:sp>
        <p:nvSpPr>
          <p:cNvPr id="38" name="Object 502"/>
          <p:cNvSpPr txBox="1"/>
          <p:nvPr/>
        </p:nvSpPr>
        <p:spPr>
          <a:xfrm>
            <a:off x="1346200" y="666750"/>
            <a:ext cx="16447530" cy="97536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fontAlgn="auto">
              <a:lnSpc>
                <a:spcPct val="100000"/>
              </a:lnSpc>
            </a:pPr>
            <a:r>
              <a:rPr lang="zh-CN" altLang="en-US" sz="6000" dirty="0"/>
              <a:t>基础镜像</a:t>
            </a:r>
            <a:endParaRPr lang="zh-CN" sz="6000" b="1" i="0" spc="256" dirty="0">
              <a:solidFill>
                <a:srgbClr val="333333"/>
              </a:solidFill>
              <a:latin typeface="微软雅黑" charset="-122"/>
              <a:ea typeface="微软雅黑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0565" y="1952070"/>
            <a:ext cx="17112000" cy="1027803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" name="image 50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 rot="-5400000">
            <a:off x="635000" y="1111250"/>
            <a:ext cx="825500" cy="304800"/>
          </a:xfrm>
          <a:prstGeom prst="rect">
            <a:avLst/>
          </a:prstGeom>
        </p:spPr>
      </p:pic>
      <p:sp>
        <p:nvSpPr>
          <p:cNvPr id="38" name="Object 502"/>
          <p:cNvSpPr txBox="1"/>
          <p:nvPr/>
        </p:nvSpPr>
        <p:spPr>
          <a:xfrm>
            <a:off x="1346200" y="666750"/>
            <a:ext cx="16447530" cy="97536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fontAlgn="auto">
              <a:lnSpc>
                <a:spcPct val="100000"/>
              </a:lnSpc>
            </a:pPr>
            <a:r>
              <a:rPr lang="en-US" altLang="zh-CN" sz="6000" dirty="0"/>
              <a:t>Worker</a:t>
            </a:r>
            <a:r>
              <a:rPr lang="zh-CN" altLang="en-US" sz="6000" dirty="0"/>
              <a:t>镜像</a:t>
            </a:r>
            <a:endParaRPr lang="zh-CN" sz="6000" b="1" i="0" spc="256" dirty="0">
              <a:solidFill>
                <a:srgbClr val="333333"/>
              </a:solidFill>
              <a:latin typeface="微软雅黑" charset="-122"/>
              <a:ea typeface="微软雅黑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3247804"/>
            <a:ext cx="18412230" cy="801074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" name="image 50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 rot="-5400000">
            <a:off x="635000" y="1111250"/>
            <a:ext cx="825500" cy="304800"/>
          </a:xfrm>
          <a:prstGeom prst="rect">
            <a:avLst/>
          </a:prstGeom>
        </p:spPr>
      </p:pic>
      <p:sp>
        <p:nvSpPr>
          <p:cNvPr id="38" name="Object 502"/>
          <p:cNvSpPr txBox="1"/>
          <p:nvPr/>
        </p:nvSpPr>
        <p:spPr>
          <a:xfrm>
            <a:off x="1346200" y="666750"/>
            <a:ext cx="16447530" cy="97536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fontAlgn="auto">
              <a:lnSpc>
                <a:spcPct val="100000"/>
              </a:lnSpc>
            </a:pPr>
            <a:r>
              <a:rPr lang="zh-CN" altLang="en-US" sz="6000" dirty="0"/>
              <a:t>单个镜像构建</a:t>
            </a:r>
            <a:endParaRPr lang="zh-CN" sz="6000" b="1" i="0" spc="256" dirty="0">
              <a:solidFill>
                <a:srgbClr val="333333"/>
              </a:solidFill>
              <a:latin typeface="微软雅黑" charset="-122"/>
              <a:ea typeface="微软雅黑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312" y="3401224"/>
            <a:ext cx="23197376" cy="7656501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93312" y="2347937"/>
            <a:ext cx="97222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4400" dirty="0"/>
              <a:t>./</a:t>
            </a:r>
            <a:r>
              <a:rPr kumimoji="1" lang="en-US" altLang="zh-CN" sz="4400" dirty="0" err="1"/>
              <a:t>build.sh</a:t>
            </a:r>
            <a:r>
              <a:rPr kumimoji="1" lang="zh-CN" altLang="en-US" sz="4400" dirty="0"/>
              <a:t> </a:t>
            </a:r>
            <a:r>
              <a:rPr kumimoji="1" lang="en-US" altLang="zh-CN" sz="4400" dirty="0"/>
              <a:t>worker-server</a:t>
            </a:r>
            <a:endParaRPr kumimoji="1" lang="zh-CN" altLang="en-US" sz="4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" name="image 50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 rot="-5400000">
            <a:off x="635000" y="1111250"/>
            <a:ext cx="825500" cy="304800"/>
          </a:xfrm>
          <a:prstGeom prst="rect">
            <a:avLst/>
          </a:prstGeom>
        </p:spPr>
      </p:pic>
      <p:sp>
        <p:nvSpPr>
          <p:cNvPr id="38" name="Object 502"/>
          <p:cNvSpPr txBox="1"/>
          <p:nvPr/>
        </p:nvSpPr>
        <p:spPr>
          <a:xfrm>
            <a:off x="1346200" y="666750"/>
            <a:ext cx="16447530" cy="97536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fontAlgn="auto">
              <a:lnSpc>
                <a:spcPct val="100000"/>
              </a:lnSpc>
            </a:pPr>
            <a:r>
              <a:rPr lang="zh-CN" altLang="en-US" sz="6000" dirty="0"/>
              <a:t>批量构建</a:t>
            </a:r>
            <a:endParaRPr lang="zh-CN" sz="6000" b="1" i="0" spc="256" dirty="0">
              <a:solidFill>
                <a:srgbClr val="333333"/>
              </a:solidFill>
              <a:latin typeface="微软雅黑" charset="-122"/>
              <a:ea typeface="微软雅黑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150" y="4454457"/>
            <a:ext cx="17907385" cy="317506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47750" y="2976587"/>
            <a:ext cx="97222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4400" dirty="0"/>
              <a:t>./build-</a:t>
            </a:r>
            <a:r>
              <a:rPr kumimoji="1" lang="en-US" altLang="zh-CN" sz="4400" dirty="0" err="1"/>
              <a:t>all.sh</a:t>
            </a:r>
            <a:endParaRPr kumimoji="1" lang="zh-CN" altLang="en-US" sz="4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1" name="image 40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092200" y="0"/>
            <a:ext cx="22542500" cy="13779500"/>
          </a:xfrm>
          <a:prstGeom prst="rect">
            <a:avLst/>
          </a:prstGeom>
        </p:spPr>
      </p:pic>
      <p:pic>
        <p:nvPicPr>
          <p:cNvPr id="402" name="image 40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1894800" y="2476500"/>
            <a:ext cx="1955800" cy="1955800"/>
          </a:xfrm>
          <a:prstGeom prst="rect">
            <a:avLst/>
          </a:prstGeom>
        </p:spPr>
      </p:pic>
      <p:pic>
        <p:nvPicPr>
          <p:cNvPr id="403" name="image 40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1162771"/>
            <a:ext cx="22542500" cy="11453958"/>
          </a:xfrm>
          <a:prstGeom prst="rect">
            <a:avLst/>
          </a:prstGeom>
        </p:spPr>
      </p:pic>
      <p:pic>
        <p:nvPicPr>
          <p:cNvPr id="404" name="image 40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397000" y="10375900"/>
            <a:ext cx="3632200" cy="1905000"/>
          </a:xfrm>
          <a:prstGeom prst="rect">
            <a:avLst/>
          </a:prstGeom>
        </p:spPr>
      </p:pic>
      <p:pic>
        <p:nvPicPr>
          <p:cNvPr id="405" name="image 40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8686800" y="8737600"/>
            <a:ext cx="1003300" cy="241300"/>
          </a:xfrm>
          <a:prstGeom prst="rect">
            <a:avLst/>
          </a:prstGeom>
        </p:spPr>
      </p:pic>
      <p:pic>
        <p:nvPicPr>
          <p:cNvPr id="406" name="image 40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0414000" y="4559300"/>
            <a:ext cx="50800" cy="4597400"/>
          </a:xfrm>
          <a:prstGeom prst="rect">
            <a:avLst/>
          </a:prstGeom>
        </p:spPr>
      </p:pic>
      <p:sp>
        <p:nvSpPr>
          <p:cNvPr id="408" name="Object 408"/>
          <p:cNvSpPr txBox="1"/>
          <p:nvPr/>
        </p:nvSpPr>
        <p:spPr>
          <a:xfrm>
            <a:off x="4147457" y="4103687"/>
            <a:ext cx="5702300" cy="191770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algn="r">
              <a:lnSpc>
                <a:spcPct val="108000"/>
              </a:lnSpc>
            </a:pPr>
            <a:r>
              <a:rPr lang="zh-CN" sz="11600" b="0" i="0" spc="371" dirty="0">
                <a:solidFill>
                  <a:srgbClr val="333333"/>
                </a:solidFill>
                <a:latin typeface="YouSheBiaoTiHei" panose="00000500000000000000" charset="-122"/>
                <a:ea typeface="YouSheBiaoTiHei" panose="00000500000000000000" charset="-122"/>
              </a:rPr>
              <a:t>0</a:t>
            </a:r>
            <a:r>
              <a:rPr lang="en-US" altLang="zh-CN" sz="11600" spc="371" dirty="0">
                <a:solidFill>
                  <a:srgbClr val="333333"/>
                </a:solidFill>
                <a:latin typeface="YouSheBiaoTiHei" panose="00000500000000000000" charset="-122"/>
                <a:ea typeface="YouSheBiaoTiHei" panose="00000500000000000000" charset="-122"/>
              </a:rPr>
              <a:t>3</a:t>
            </a:r>
            <a:endParaRPr lang="en-US" altLang="zh-CN" sz="11600" b="0" i="0" spc="371" dirty="0">
              <a:solidFill>
                <a:srgbClr val="333333"/>
              </a:solidFill>
              <a:latin typeface="YouSheBiaoTiHei" panose="00000500000000000000" charset="-122"/>
              <a:ea typeface="YouSheBiaoTiHei" panose="00000500000000000000" charset="-122"/>
            </a:endParaRPr>
          </a:p>
        </p:txBody>
      </p:sp>
      <p:sp>
        <p:nvSpPr>
          <p:cNvPr id="409" name="Object 409"/>
          <p:cNvSpPr txBox="1"/>
          <p:nvPr/>
        </p:nvSpPr>
        <p:spPr>
          <a:xfrm>
            <a:off x="2173514" y="5664200"/>
            <a:ext cx="7734300" cy="187960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algn="r">
              <a:lnSpc>
                <a:spcPct val="123000"/>
              </a:lnSpc>
            </a:pPr>
            <a:r>
              <a:rPr lang="en-US" altLang="zh-CN" sz="5400" dirty="0"/>
              <a:t>K8s </a:t>
            </a:r>
            <a:r>
              <a:rPr lang="zh-CN" altLang="en-US" sz="5400" dirty="0"/>
              <a:t>部署方案</a:t>
            </a:r>
            <a:endParaRPr lang="zh-CN" altLang="en-US" sz="5000" dirty="0">
              <a:latin typeface="微软雅黑" charset="-122"/>
              <a:ea typeface="微软雅黑" charset="-122"/>
            </a:endParaRPr>
          </a:p>
        </p:txBody>
      </p:sp>
      <p:sp>
        <p:nvSpPr>
          <p:cNvPr id="4010" name="Object 4010"/>
          <p:cNvSpPr txBox="1"/>
          <p:nvPr/>
        </p:nvSpPr>
        <p:spPr>
          <a:xfrm>
            <a:off x="10631714" y="4461991"/>
            <a:ext cx="12244710" cy="519430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/>
              <a:t>初期：自制 </a:t>
            </a:r>
            <a:r>
              <a:rPr lang="en-US" altLang="zh-CN" sz="4000" dirty="0"/>
              <a:t>YAML </a:t>
            </a:r>
            <a:r>
              <a:rPr lang="zh-CN" altLang="en-US" sz="4000" dirty="0"/>
              <a:t>文件</a:t>
            </a:r>
            <a:endParaRPr lang="zh-CN" altLang="en-US" sz="4000" dirty="0"/>
          </a:p>
          <a:p>
            <a:pPr>
              <a:lnSpc>
                <a:spcPct val="150000"/>
              </a:lnSpc>
            </a:pPr>
            <a:r>
              <a:rPr lang="zh-CN" altLang="en-US" sz="4000" dirty="0"/>
              <a:t>现在：官方 </a:t>
            </a:r>
            <a:r>
              <a:rPr lang="en-US" altLang="zh-CN" sz="4000" dirty="0"/>
              <a:t>Helm Chart</a:t>
            </a:r>
            <a:endParaRPr lang="en-US" altLang="zh-CN" sz="4000" dirty="0"/>
          </a:p>
          <a:p>
            <a:pPr>
              <a:lnSpc>
                <a:spcPct val="150000"/>
              </a:lnSpc>
            </a:pPr>
            <a:r>
              <a:rPr lang="zh-CN" altLang="en-US" sz="4000" dirty="0"/>
              <a:t>优点：配置集中、升级方便</a:t>
            </a:r>
            <a:endParaRPr lang="zh-CN" altLang="en-US" sz="4000" dirty="0"/>
          </a:p>
          <a:p>
            <a:endParaRPr lang="en-US" altLang="zh-CN" sz="4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" name="image 50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 rot="-5400000">
            <a:off x="635000" y="1111250"/>
            <a:ext cx="825500" cy="304800"/>
          </a:xfrm>
          <a:prstGeom prst="rect">
            <a:avLst/>
          </a:prstGeom>
        </p:spPr>
      </p:pic>
      <p:sp>
        <p:nvSpPr>
          <p:cNvPr id="38" name="Object 502"/>
          <p:cNvSpPr txBox="1"/>
          <p:nvPr/>
        </p:nvSpPr>
        <p:spPr>
          <a:xfrm>
            <a:off x="1346200" y="666750"/>
            <a:ext cx="16447530" cy="97536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fontAlgn="auto">
              <a:lnSpc>
                <a:spcPct val="100000"/>
              </a:lnSpc>
            </a:pPr>
            <a:r>
              <a:rPr lang="zh-CN" altLang="en-US" sz="6000" b="1" i="0" spc="256" dirty="0">
                <a:solidFill>
                  <a:srgbClr val="333333"/>
                </a:solidFill>
                <a:latin typeface="微软雅黑" charset="-122"/>
                <a:ea typeface="微软雅黑" charset="-122"/>
              </a:rPr>
              <a:t>准备</a:t>
            </a:r>
            <a:endParaRPr lang="zh-CN" sz="6000" b="1" i="0" spc="256" dirty="0">
              <a:solidFill>
                <a:srgbClr val="333333"/>
              </a:solidFill>
              <a:latin typeface="微软雅黑" charset="-122"/>
              <a:ea typeface="微软雅黑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603500" y="3463925"/>
            <a:ext cx="20689575" cy="40294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kumimoji="1" lang="en-US" altLang="zh-CN" sz="4400" dirty="0"/>
              <a:t>k8s</a:t>
            </a:r>
            <a:r>
              <a:rPr kumimoji="1" lang="zh-CN" altLang="en-US" sz="4400" dirty="0"/>
              <a:t>集群：</a:t>
            </a:r>
            <a:r>
              <a:rPr kumimoji="1" lang="en-US" altLang="zh-CN" sz="4400" dirty="0"/>
              <a:t> v1.25</a:t>
            </a:r>
            <a:endParaRPr kumimoji="1" lang="en-US" altLang="zh-CN" sz="4400" dirty="0"/>
          </a:p>
          <a:p>
            <a:pPr marL="571500" indent="-571500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kumimoji="1" lang="zh-CN" altLang="en-US" sz="4400" dirty="0"/>
              <a:t>创建</a:t>
            </a:r>
            <a:r>
              <a:rPr kumimoji="1" lang="en-US" altLang="zh-CN" sz="4400" dirty="0"/>
              <a:t>ns</a:t>
            </a:r>
            <a:r>
              <a:rPr kumimoji="1" lang="zh-CN" altLang="en-US" sz="4400" dirty="0"/>
              <a:t>：</a:t>
            </a:r>
            <a:r>
              <a:rPr lang="en-US" altLang="zh-CN" sz="4400" dirty="0" err="1"/>
              <a:t>dolphinscheduler</a:t>
            </a:r>
            <a:endParaRPr kumimoji="1" lang="en-US" altLang="zh-CN" sz="4400" dirty="0"/>
          </a:p>
          <a:p>
            <a:pPr marL="571500" indent="-571500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kumimoji="1" lang="zh-CN" altLang="en-US" sz="4400" dirty="0"/>
              <a:t>拉取</a:t>
            </a:r>
            <a:r>
              <a:rPr kumimoji="1" lang="en-US" altLang="zh-CN" sz="4400" dirty="0"/>
              <a:t>helm</a:t>
            </a:r>
            <a:r>
              <a:rPr kumimoji="1" lang="zh-CN" altLang="en-US" sz="4400" dirty="0"/>
              <a:t>相关包</a:t>
            </a:r>
            <a:br>
              <a:rPr kumimoji="1" lang="en-US" altLang="zh-CN" sz="4400" dirty="0"/>
            </a:br>
            <a:r>
              <a:rPr lang="en-US" altLang="zh-CN" sz="4400" dirty="0"/>
              <a:t>helm pull </a:t>
            </a:r>
            <a:r>
              <a:rPr lang="en-US" altLang="zh-CN" sz="4400" dirty="0" err="1"/>
              <a:t>oci</a:t>
            </a:r>
            <a:r>
              <a:rPr lang="en-US" altLang="zh-CN" sz="4400" dirty="0"/>
              <a:t>://registry-1.docker.io/</a:t>
            </a:r>
            <a:r>
              <a:rPr lang="en-US" altLang="zh-CN" sz="4400" dirty="0" err="1"/>
              <a:t>apache</a:t>
            </a:r>
            <a:r>
              <a:rPr lang="en-US" altLang="zh-CN" sz="4400" dirty="0"/>
              <a:t>/</a:t>
            </a:r>
            <a:r>
              <a:rPr lang="en-US" altLang="zh-CN" sz="4400" dirty="0" err="1"/>
              <a:t>dolphinscheduler</a:t>
            </a:r>
            <a:r>
              <a:rPr lang="en-US" altLang="zh-CN" sz="4400" dirty="0"/>
              <a:t>-helm –version</a:t>
            </a:r>
            <a:r>
              <a:rPr lang="zh-CN" altLang="en-US" sz="4400" dirty="0"/>
              <a:t> </a:t>
            </a:r>
            <a:r>
              <a:rPr lang="en-US" altLang="zh-CN" sz="4400" dirty="0"/>
              <a:t>3.2.2</a:t>
            </a:r>
            <a:endParaRPr lang="en-US" altLang="zh-CN" sz="4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" name="image 50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 rot="-5400000">
            <a:off x="635000" y="1111250"/>
            <a:ext cx="825500" cy="304800"/>
          </a:xfrm>
          <a:prstGeom prst="rect">
            <a:avLst/>
          </a:prstGeom>
        </p:spPr>
      </p:pic>
      <p:sp>
        <p:nvSpPr>
          <p:cNvPr id="38" name="Object 502"/>
          <p:cNvSpPr txBox="1"/>
          <p:nvPr/>
        </p:nvSpPr>
        <p:spPr>
          <a:xfrm>
            <a:off x="1346200" y="666750"/>
            <a:ext cx="16447530" cy="97536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fontAlgn="auto">
              <a:lnSpc>
                <a:spcPct val="100000"/>
              </a:lnSpc>
            </a:pPr>
            <a:r>
              <a:rPr lang="en-US" altLang="zh-CN" sz="6000" b="1" i="0" spc="256" dirty="0" err="1">
                <a:solidFill>
                  <a:srgbClr val="333333"/>
                </a:solidFill>
                <a:latin typeface="微软雅黑" charset="-122"/>
                <a:ea typeface="微软雅黑" charset="-122"/>
              </a:rPr>
              <a:t>values.yaml</a:t>
            </a:r>
            <a:r>
              <a:rPr lang="zh-CN" altLang="en-US" sz="6000" b="1" i="0" spc="256" dirty="0">
                <a:solidFill>
                  <a:srgbClr val="333333"/>
                </a:solidFill>
                <a:latin typeface="微软雅黑" charset="-122"/>
                <a:ea typeface="微软雅黑" charset="-122"/>
              </a:rPr>
              <a:t>修改</a:t>
            </a:r>
            <a:endParaRPr lang="zh-CN" sz="6000" b="1" i="0" spc="256" dirty="0">
              <a:solidFill>
                <a:srgbClr val="333333"/>
              </a:solidFill>
              <a:latin typeface="微软雅黑" charset="-122"/>
              <a:ea typeface="微软雅黑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814364" y="2921000"/>
            <a:ext cx="18559736" cy="9112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kumimoji="1" lang="zh-CN" altLang="en-US" sz="4400" dirty="0"/>
              <a:t>镜像修改：一些前置的工具类的镜像最好提前</a:t>
            </a:r>
            <a:r>
              <a:rPr kumimoji="1" lang="en-US" altLang="zh-CN" sz="4400" dirty="0"/>
              <a:t>push</a:t>
            </a:r>
            <a:r>
              <a:rPr kumimoji="1" lang="zh-CN" altLang="en-US" sz="4400" dirty="0"/>
              <a:t>到自己的私服中</a:t>
            </a:r>
            <a:endParaRPr kumimoji="1" lang="en-US" altLang="zh-CN" sz="4400" dirty="0"/>
          </a:p>
          <a:p>
            <a:pPr marL="571500" indent="-571500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kumimoji="1" lang="zh-CN" altLang="en-US" sz="4400" dirty="0"/>
              <a:t>数据源修改：关闭内置</a:t>
            </a:r>
            <a:r>
              <a:rPr kumimoji="1" lang="en-US" altLang="zh-CN" sz="4400" dirty="0"/>
              <a:t>PG</a:t>
            </a:r>
            <a:r>
              <a:rPr kumimoji="1" lang="zh-CN" altLang="en-US" sz="4400" dirty="0"/>
              <a:t>、</a:t>
            </a:r>
            <a:r>
              <a:rPr kumimoji="1" lang="en-US" altLang="zh-CN" sz="4400" dirty="0"/>
              <a:t>MySQL</a:t>
            </a:r>
            <a:r>
              <a:rPr kumimoji="1" lang="zh-CN" altLang="en-US" sz="4400" dirty="0"/>
              <a:t>开关，开启外置</a:t>
            </a:r>
            <a:r>
              <a:rPr kumimoji="1" lang="en-US" altLang="zh-CN" sz="4400" dirty="0"/>
              <a:t>MySQL</a:t>
            </a:r>
            <a:r>
              <a:rPr kumimoji="1" lang="zh-CN" altLang="en-US" sz="4400" dirty="0"/>
              <a:t>配置</a:t>
            </a:r>
            <a:endParaRPr kumimoji="1" lang="en-US" altLang="zh-CN" sz="4400" dirty="0"/>
          </a:p>
          <a:p>
            <a:pPr marL="571500" indent="-571500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kumimoji="1" lang="zh-CN" altLang="en-US" sz="4400" dirty="0"/>
              <a:t>各个模块配置：副本数、</a:t>
            </a:r>
            <a:r>
              <a:rPr kumimoji="1" lang="en-US" altLang="zh-CN" sz="4400" dirty="0"/>
              <a:t>JVM</a:t>
            </a:r>
            <a:r>
              <a:rPr kumimoji="1" lang="zh-CN" altLang="en-US" sz="4400" dirty="0"/>
              <a:t>参数等，注意是否要开启模块单独部署</a:t>
            </a:r>
            <a:endParaRPr kumimoji="1" lang="en-US" altLang="zh-CN" sz="4400" dirty="0"/>
          </a:p>
          <a:p>
            <a:pPr marL="571500" indent="-571500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kumimoji="1" lang="zh-CN" altLang="en-US" sz="4400" dirty="0"/>
              <a:t>登录认证：添加</a:t>
            </a:r>
            <a:r>
              <a:rPr kumimoji="1" lang="en-US" altLang="zh-CN" sz="4400" dirty="0"/>
              <a:t>LDAP</a:t>
            </a:r>
            <a:r>
              <a:rPr kumimoji="1" lang="zh-CN" altLang="en-US" sz="4400" dirty="0"/>
              <a:t>配置</a:t>
            </a:r>
            <a:endParaRPr kumimoji="1" lang="en-US" altLang="zh-CN" sz="4400" dirty="0"/>
          </a:p>
          <a:p>
            <a:pPr marL="571500" indent="-571500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kumimoji="1" lang="zh-CN" altLang="en-US" sz="4400" dirty="0"/>
              <a:t>资源储存配置：</a:t>
            </a:r>
            <a:r>
              <a:rPr kumimoji="1" lang="en-US" altLang="zh-CN" sz="4400" dirty="0"/>
              <a:t>HDFS</a:t>
            </a:r>
            <a:r>
              <a:rPr kumimoji="1" lang="zh-CN" altLang="en-US" sz="4400" dirty="0"/>
              <a:t>，设置</a:t>
            </a:r>
            <a:r>
              <a:rPr kumimoji="1" lang="en-US" altLang="zh-CN" sz="4400" dirty="0"/>
              <a:t>path</a:t>
            </a:r>
            <a:r>
              <a:rPr kumimoji="1" lang="zh-CN" altLang="en-US" sz="4400" dirty="0"/>
              <a:t>、</a:t>
            </a:r>
            <a:r>
              <a:rPr kumimoji="1" lang="en-US" altLang="zh-CN" sz="4400" dirty="0" err="1"/>
              <a:t>root.user</a:t>
            </a:r>
            <a:r>
              <a:rPr kumimoji="1" lang="zh-CN" altLang="en-US" sz="4400" dirty="0"/>
              <a:t>、</a:t>
            </a:r>
            <a:r>
              <a:rPr kumimoji="1" lang="en-US" altLang="zh-CN" sz="4400" dirty="0" err="1"/>
              <a:t>defaultFS</a:t>
            </a:r>
            <a:r>
              <a:rPr kumimoji="1" lang="zh-CN" altLang="en-US" sz="4400" dirty="0"/>
              <a:t>等</a:t>
            </a:r>
            <a:endParaRPr kumimoji="1" lang="en-US" altLang="zh-CN" sz="4400" dirty="0"/>
          </a:p>
          <a:p>
            <a:pPr marL="571500" indent="-571500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kumimoji="1" lang="zh-CN" altLang="en-US" sz="4400" dirty="0"/>
              <a:t>共享存储配置：</a:t>
            </a:r>
            <a:r>
              <a:rPr lang="en-US" altLang="zh-CN" sz="4400" dirty="0" err="1"/>
              <a:t>PoleFS</a:t>
            </a:r>
            <a:r>
              <a:rPr lang="zh-CN" altLang="en-US" sz="4400" dirty="0"/>
              <a:t>，设置</a:t>
            </a:r>
            <a:r>
              <a:rPr lang="en-US" altLang="zh-CN" sz="4400" dirty="0" err="1"/>
              <a:t>storageClass</a:t>
            </a:r>
            <a:r>
              <a:rPr lang="zh-CN" altLang="en-US" sz="4400" dirty="0"/>
              <a:t>、</a:t>
            </a:r>
            <a:r>
              <a:rPr lang="en-US" altLang="zh-CN" sz="4400" dirty="0"/>
              <a:t>storage</a:t>
            </a:r>
            <a:r>
              <a:rPr lang="zh-CN" altLang="en-US" sz="4400" dirty="0"/>
              <a:t>等</a:t>
            </a:r>
            <a:endParaRPr kumimoji="1" lang="en-US" altLang="zh-CN" sz="4400" dirty="0"/>
          </a:p>
          <a:p>
            <a:pPr marL="571500" indent="-571500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kumimoji="1" lang="zh-CN" altLang="en-US" sz="4400" dirty="0"/>
              <a:t>大数据相关组件路径修改：</a:t>
            </a:r>
            <a:r>
              <a:rPr kumimoji="1" lang="en-US" altLang="zh-CN" sz="4400" dirty="0"/>
              <a:t>/opt/soft</a:t>
            </a:r>
            <a:endParaRPr kumimoji="1" lang="en-US" altLang="zh-CN" sz="4400" dirty="0"/>
          </a:p>
          <a:p>
            <a:pPr marL="571500" indent="-571500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kumimoji="1" lang="en-US" altLang="zh-CN" sz="4400" dirty="0"/>
              <a:t>Ingress</a:t>
            </a:r>
            <a:r>
              <a:rPr kumimoji="1" lang="zh-CN" altLang="en-US" sz="4400" dirty="0"/>
              <a:t>配置</a:t>
            </a:r>
            <a:endParaRPr kumimoji="1" lang="en-US" altLang="zh-CN" sz="4400" dirty="0"/>
          </a:p>
          <a:p>
            <a:pPr marL="571500" indent="-571500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kumimoji="1" lang="en-US" altLang="zh-CN" sz="4400" dirty="0"/>
              <a:t>Zookeeper</a:t>
            </a:r>
            <a:r>
              <a:rPr kumimoji="1" lang="zh-CN" altLang="en-US" sz="4400" dirty="0"/>
              <a:t>配置，注意最小版本要求</a:t>
            </a:r>
            <a:endParaRPr kumimoji="1" lang="zh-CN" altLang="en-US" sz="4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" name="image 50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 rot="-5400000">
            <a:off x="635000" y="1111250"/>
            <a:ext cx="825500" cy="304800"/>
          </a:xfrm>
          <a:prstGeom prst="rect">
            <a:avLst/>
          </a:prstGeom>
        </p:spPr>
      </p:pic>
      <p:sp>
        <p:nvSpPr>
          <p:cNvPr id="38" name="Object 502"/>
          <p:cNvSpPr txBox="1"/>
          <p:nvPr/>
        </p:nvSpPr>
        <p:spPr>
          <a:xfrm>
            <a:off x="1346200" y="666750"/>
            <a:ext cx="16447530" cy="97536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fontAlgn="auto">
              <a:lnSpc>
                <a:spcPct val="100000"/>
              </a:lnSpc>
            </a:pPr>
            <a:r>
              <a:rPr lang="zh-CN" altLang="en-US" sz="6000" dirty="0"/>
              <a:t>共享存储</a:t>
            </a:r>
            <a:endParaRPr lang="zh-CN" sz="6000" b="1" i="0" spc="256" dirty="0">
              <a:solidFill>
                <a:srgbClr val="333333"/>
              </a:solidFill>
              <a:latin typeface="微软雅黑" charset="-122"/>
              <a:ea typeface="微软雅黑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762124" y="3839481"/>
            <a:ext cx="12192000" cy="30185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400" dirty="0"/>
              <a:t>注意：这个严格按照官方的说明进行配置修改</a:t>
            </a:r>
            <a:endParaRPr lang="en-US" altLang="zh-CN" sz="4400" dirty="0"/>
          </a:p>
          <a:p>
            <a:pPr>
              <a:lnSpc>
                <a:spcPct val="150000"/>
              </a:lnSpc>
            </a:pPr>
            <a:r>
              <a:rPr lang="en-US" altLang="zh-CN" sz="4400" dirty="0" err="1"/>
              <a:t>storageClassName</a:t>
            </a:r>
            <a:r>
              <a:rPr lang="en-US" altLang="zh-CN" sz="4400" b="0" i="0" dirty="0">
                <a:solidFill>
                  <a:srgbClr val="000000"/>
                </a:solidFill>
                <a:effectLst/>
                <a:latin typeface="Arial" panose="020B0604020202090204" pitchFamily="34" charset="0"/>
              </a:rPr>
              <a:t> </a:t>
            </a:r>
            <a:r>
              <a:rPr lang="zh-CN" altLang="en-US" sz="4400" b="0" i="0" dirty="0">
                <a:solidFill>
                  <a:srgbClr val="000000"/>
                </a:solidFill>
                <a:effectLst/>
                <a:latin typeface="Arial" panose="020B0604020202090204" pitchFamily="34" charset="0"/>
              </a:rPr>
              <a:t>必须支持访问模式</a:t>
            </a:r>
            <a:r>
              <a:rPr lang="en-US" altLang="zh-CN" sz="4400" b="0" i="0" dirty="0">
                <a:solidFill>
                  <a:srgbClr val="000000"/>
                </a:solidFill>
                <a:effectLst/>
                <a:latin typeface="Arial" panose="020B0604020202090204" pitchFamily="34" charset="0"/>
              </a:rPr>
              <a:t>: </a:t>
            </a:r>
            <a:r>
              <a:rPr lang="en-US" altLang="zh-CN" sz="4400" dirty="0" err="1"/>
              <a:t>ReadWriteMany</a:t>
            </a:r>
            <a:endParaRPr lang="en-US" altLang="zh-CN" sz="44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68449" y="3143016"/>
            <a:ext cx="9471984" cy="58928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" name="image 50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 rot="-5400000">
            <a:off x="635000" y="1111250"/>
            <a:ext cx="825500" cy="304800"/>
          </a:xfrm>
          <a:prstGeom prst="rect">
            <a:avLst/>
          </a:prstGeom>
        </p:spPr>
      </p:pic>
      <p:sp>
        <p:nvSpPr>
          <p:cNvPr id="38" name="Object 502"/>
          <p:cNvSpPr txBox="1"/>
          <p:nvPr/>
        </p:nvSpPr>
        <p:spPr>
          <a:xfrm>
            <a:off x="1346200" y="666750"/>
            <a:ext cx="16447530" cy="97536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fontAlgn="auto">
              <a:lnSpc>
                <a:spcPct val="100000"/>
              </a:lnSpc>
            </a:pPr>
            <a:r>
              <a:rPr lang="zh-CN" altLang="en-US" sz="6000" dirty="0"/>
              <a:t>服务部署</a:t>
            </a:r>
            <a:endParaRPr lang="zh-CN" sz="6000" b="1" i="0" spc="256" dirty="0">
              <a:solidFill>
                <a:srgbClr val="333333"/>
              </a:solidFill>
              <a:latin typeface="微软雅黑" charset="-122"/>
              <a:ea typeface="微软雅黑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5750" y="3981450"/>
            <a:ext cx="16734118" cy="33337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image 30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385776" y="208011"/>
            <a:ext cx="20635784" cy="13507989"/>
          </a:xfrm>
          <a:prstGeom prst="rect">
            <a:avLst/>
          </a:prstGeom>
        </p:spPr>
      </p:pic>
      <p:pic>
        <p:nvPicPr>
          <p:cNvPr id="302" name="image 30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514600" y="3187700"/>
            <a:ext cx="2146300" cy="381000"/>
          </a:xfrm>
          <a:prstGeom prst="rect">
            <a:avLst/>
          </a:prstGeom>
        </p:spPr>
      </p:pic>
      <p:sp>
        <p:nvSpPr>
          <p:cNvPr id="303" name="Object 303"/>
          <p:cNvSpPr txBox="1"/>
          <p:nvPr/>
        </p:nvSpPr>
        <p:spPr>
          <a:xfrm>
            <a:off x="2602138" y="3680301"/>
            <a:ext cx="5524500" cy="60960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algn="l">
              <a:lnSpc>
                <a:spcPct val="114000"/>
              </a:lnSpc>
            </a:pPr>
            <a:r>
              <a:rPr lang="zh-CN" sz="3500" b="0" i="0" spc="126" dirty="0">
                <a:solidFill>
                  <a:srgbClr val="333333"/>
                </a:solidFill>
                <a:latin typeface="微软雅黑" charset="-122"/>
                <a:ea typeface="微软雅黑" charset="-122"/>
              </a:rPr>
              <a:t>CONTENTS</a:t>
            </a:r>
            <a:endParaRPr lang="zh-CN" altLang="en-US"/>
          </a:p>
        </p:txBody>
      </p:sp>
      <p:sp>
        <p:nvSpPr>
          <p:cNvPr id="304" name="Object 304"/>
          <p:cNvSpPr txBox="1"/>
          <p:nvPr/>
        </p:nvSpPr>
        <p:spPr>
          <a:xfrm>
            <a:off x="2362440" y="1046988"/>
            <a:ext cx="6515100" cy="226060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algn="l">
              <a:lnSpc>
                <a:spcPct val="123000"/>
              </a:lnSpc>
            </a:pPr>
            <a:r>
              <a:rPr lang="zh-CN" sz="12000" b="1" i="0" spc="416" dirty="0">
                <a:solidFill>
                  <a:srgbClr val="333333"/>
                </a:solidFill>
                <a:latin typeface="微软雅黑" charset="-122"/>
                <a:ea typeface="微软雅黑" charset="-122"/>
              </a:rPr>
              <a:t>目录</a:t>
            </a:r>
            <a:endParaRPr lang="zh-CN" altLang="en-US" sz="12000" b="1" i="0" spc="416" dirty="0">
              <a:solidFill>
                <a:srgbClr val="333333"/>
              </a:solidFill>
              <a:latin typeface="微软雅黑" charset="-122"/>
              <a:ea typeface="微软雅黑" charset="-122"/>
            </a:endParaRPr>
          </a:p>
        </p:txBody>
      </p:sp>
      <p:grpSp>
        <p:nvGrpSpPr>
          <p:cNvPr id="305" name="组合 305"/>
          <p:cNvGrpSpPr/>
          <p:nvPr/>
        </p:nvGrpSpPr>
        <p:grpSpPr>
          <a:xfrm>
            <a:off x="2475230" y="4408089"/>
            <a:ext cx="9648190" cy="2483771"/>
            <a:chOff x="2514600" y="5288629"/>
            <a:chExt cx="9648190" cy="2483771"/>
          </a:xfrm>
        </p:grpSpPr>
        <p:pic>
          <p:nvPicPr>
            <p:cNvPr id="306" name="image 306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2514600" y="5969000"/>
              <a:ext cx="8305800" cy="1803400"/>
            </a:xfrm>
            <a:prstGeom prst="rect">
              <a:avLst/>
            </a:prstGeom>
          </p:spPr>
        </p:pic>
        <p:sp>
          <p:nvSpPr>
            <p:cNvPr id="307" name="Object 307"/>
            <p:cNvSpPr txBox="1"/>
            <p:nvPr/>
          </p:nvSpPr>
          <p:spPr>
            <a:xfrm>
              <a:off x="4867392" y="6339086"/>
              <a:ext cx="5688021" cy="939800"/>
            </a:xfrm>
            <a:prstGeom prst="rect">
              <a:avLst/>
            </a:prstGeom>
          </p:spPr>
          <p:txBody>
            <a:bodyPr vert="horz" rtlCol="0" anchor="t" anchorCtr="0">
              <a:noAutofit/>
            </a:bodyPr>
            <a:lstStyle/>
            <a:p>
              <a:pPr algn="ctr" fontAlgn="auto">
                <a:lnSpc>
                  <a:spcPct val="150000"/>
                </a:lnSpc>
              </a:pPr>
              <a:r>
                <a:rPr lang="zh-CN" altLang="en-US" sz="3600" dirty="0">
                  <a:solidFill>
                    <a:schemeClr val="bg1"/>
                  </a:solidFill>
                </a:rPr>
                <a:t>背景与现状</a:t>
              </a:r>
              <a:endParaRPr lang="zh-CN" altLang="en-US" sz="3600" b="1" dirty="0">
                <a:solidFill>
                  <a:schemeClr val="bg1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endParaRPr>
            </a:p>
          </p:txBody>
        </p:sp>
        <p:sp>
          <p:nvSpPr>
            <p:cNvPr id="308" name="Object 308"/>
            <p:cNvSpPr txBox="1"/>
            <p:nvPr/>
          </p:nvSpPr>
          <p:spPr>
            <a:xfrm>
              <a:off x="7082790" y="5288629"/>
              <a:ext cx="5080000" cy="520700"/>
            </a:xfrm>
            <a:prstGeom prst="rect">
              <a:avLst/>
            </a:prstGeom>
          </p:spPr>
          <p:txBody>
            <a:bodyPr vert="horz" rtlCol="0" anchor="t" anchorCtr="0">
              <a:noAutofit/>
            </a:bodyPr>
            <a:lstStyle/>
            <a:p>
              <a:pPr algn="l">
                <a:lnSpc>
                  <a:spcPct val="123000"/>
                </a:lnSpc>
              </a:pPr>
              <a:endParaRPr lang="zh-CN" altLang="en-US"/>
            </a:p>
          </p:txBody>
        </p:sp>
        <p:sp>
          <p:nvSpPr>
            <p:cNvPr id="309" name="Object 309"/>
            <p:cNvSpPr txBox="1"/>
            <p:nvPr/>
          </p:nvSpPr>
          <p:spPr>
            <a:xfrm>
              <a:off x="3378200" y="5818187"/>
              <a:ext cx="2590799" cy="1917700"/>
            </a:xfrm>
            <a:prstGeom prst="rect">
              <a:avLst/>
            </a:prstGeom>
          </p:spPr>
          <p:txBody>
            <a:bodyPr vert="horz" rtlCol="0" anchor="t" anchorCtr="0">
              <a:noAutofit/>
            </a:bodyPr>
            <a:lstStyle/>
            <a:p>
              <a:pPr algn="l">
                <a:lnSpc>
                  <a:spcPct val="108000"/>
                </a:lnSpc>
              </a:pPr>
              <a:r>
                <a:rPr lang="zh-CN" sz="11600" b="0" i="0" spc="371" dirty="0">
                  <a:solidFill>
                    <a:srgbClr val="FFFFFF"/>
                  </a:solidFill>
                  <a:latin typeface="YouSheBiaoTiHei" panose="00000500000000000000" charset="-122"/>
                  <a:ea typeface="YouSheBiaoTiHei" panose="00000500000000000000" charset="-122"/>
                </a:rPr>
                <a:t>01</a:t>
              </a:r>
              <a:endParaRPr lang="zh-CN" alt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514600" y="7995728"/>
            <a:ext cx="8305800" cy="1943497"/>
            <a:chOff x="2514600" y="9008983"/>
            <a:chExt cx="8305800" cy="1943497"/>
          </a:xfrm>
        </p:grpSpPr>
        <p:pic>
          <p:nvPicPr>
            <p:cNvPr id="3016" name="image 3016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2514600" y="9136380"/>
              <a:ext cx="8305800" cy="1816100"/>
            </a:xfrm>
            <a:prstGeom prst="rect">
              <a:avLst/>
            </a:prstGeom>
          </p:spPr>
        </p:pic>
        <p:sp>
          <p:nvSpPr>
            <p:cNvPr id="3017" name="Object 3017"/>
            <p:cNvSpPr txBox="1"/>
            <p:nvPr/>
          </p:nvSpPr>
          <p:spPr>
            <a:xfrm>
              <a:off x="5077803" y="9471898"/>
              <a:ext cx="5638800" cy="939800"/>
            </a:xfrm>
            <a:prstGeom prst="rect">
              <a:avLst/>
            </a:prstGeom>
          </p:spPr>
          <p:txBody>
            <a:bodyPr vert="horz" rtlCol="0" anchor="t" anchorCtr="0">
              <a:noAutofit/>
            </a:bodyPr>
            <a:lstStyle/>
            <a:p>
              <a:pPr algn="ctr" fontAlgn="auto">
                <a:lnSpc>
                  <a:spcPct val="150000"/>
                </a:lnSpc>
              </a:pPr>
              <a:r>
                <a:rPr lang="en-US" altLang="zh-CN" sz="3600" dirty="0">
                  <a:solidFill>
                    <a:schemeClr val="bg1"/>
                  </a:solidFill>
                </a:rPr>
                <a:t>K8s </a:t>
              </a:r>
              <a:r>
                <a:rPr lang="zh-CN" altLang="en-US" sz="3600" dirty="0">
                  <a:solidFill>
                    <a:schemeClr val="bg1"/>
                  </a:solidFill>
                </a:rPr>
                <a:t>部署方案</a:t>
              </a:r>
              <a:endParaRPr lang="zh-CN" altLang="en-US" sz="3600" b="0" i="0" spc="160" dirty="0">
                <a:solidFill>
                  <a:schemeClr val="bg1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endParaRPr>
            </a:p>
          </p:txBody>
        </p:sp>
        <p:sp>
          <p:nvSpPr>
            <p:cNvPr id="3019" name="Object 3019"/>
            <p:cNvSpPr txBox="1"/>
            <p:nvPr/>
          </p:nvSpPr>
          <p:spPr>
            <a:xfrm>
              <a:off x="3136900" y="9008983"/>
              <a:ext cx="2832100" cy="1917700"/>
            </a:xfrm>
            <a:prstGeom prst="rect">
              <a:avLst/>
            </a:prstGeom>
          </p:spPr>
          <p:txBody>
            <a:bodyPr vert="horz" rtlCol="0" anchor="t" anchorCtr="0">
              <a:noAutofit/>
            </a:bodyPr>
            <a:lstStyle/>
            <a:p>
              <a:pPr algn="l">
                <a:lnSpc>
                  <a:spcPct val="108000"/>
                </a:lnSpc>
              </a:pPr>
              <a:r>
                <a:rPr lang="zh-CN" sz="11600" b="0" i="0" spc="371" dirty="0">
                  <a:solidFill>
                    <a:srgbClr val="FFFFFF"/>
                  </a:solidFill>
                  <a:latin typeface="YouSheBiaoTiHei" panose="00000500000000000000" charset="-122"/>
                  <a:ea typeface="YouSheBiaoTiHei" panose="00000500000000000000" charset="-122"/>
                </a:rPr>
                <a:t>03</a:t>
              </a:r>
              <a:endParaRPr lang="zh-CN" altLang="en-US" dirty="0"/>
            </a:p>
          </p:txBody>
        </p:sp>
      </p:grpSp>
      <p:grpSp>
        <p:nvGrpSpPr>
          <p:cNvPr id="3020" name="组合 3020"/>
          <p:cNvGrpSpPr/>
          <p:nvPr/>
        </p:nvGrpSpPr>
        <p:grpSpPr>
          <a:xfrm>
            <a:off x="13563600" y="7969693"/>
            <a:ext cx="8305800" cy="1943497"/>
            <a:chOff x="13563600" y="9003903"/>
            <a:chExt cx="8305800" cy="1943497"/>
          </a:xfrm>
        </p:grpSpPr>
        <p:pic>
          <p:nvPicPr>
            <p:cNvPr id="3021" name="image 3021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3563600" y="9131300"/>
              <a:ext cx="8305800" cy="1816100"/>
            </a:xfrm>
            <a:prstGeom prst="rect">
              <a:avLst/>
            </a:prstGeom>
          </p:spPr>
        </p:pic>
        <p:sp>
          <p:nvSpPr>
            <p:cNvPr id="3022" name="Object 3022"/>
            <p:cNvSpPr txBox="1"/>
            <p:nvPr/>
          </p:nvSpPr>
          <p:spPr>
            <a:xfrm>
              <a:off x="16770926" y="9603105"/>
              <a:ext cx="5092700" cy="939800"/>
            </a:xfrm>
            <a:prstGeom prst="rect">
              <a:avLst/>
            </a:prstGeom>
          </p:spPr>
          <p:txBody>
            <a:bodyPr vert="horz" rtlCol="0" anchor="t" anchorCtr="0">
              <a:noAutofit/>
            </a:bodyPr>
            <a:lstStyle/>
            <a:p>
              <a:pPr algn="l">
                <a:lnSpc>
                  <a:spcPct val="123000"/>
                </a:lnSpc>
              </a:pPr>
              <a:endParaRPr lang="zh-CN" sz="3500" b="1" i="0" spc="160" dirty="0">
                <a:solidFill>
                  <a:srgbClr val="FFFFFF"/>
                </a:solidFill>
                <a:latin typeface="微软雅黑" charset="-122"/>
                <a:ea typeface="微软雅黑" charset="-122"/>
                <a:cs typeface="微软雅黑" charset="-122"/>
              </a:endParaRPr>
            </a:p>
          </p:txBody>
        </p:sp>
        <p:sp>
          <p:nvSpPr>
            <p:cNvPr id="3024" name="Object 3024"/>
            <p:cNvSpPr txBox="1"/>
            <p:nvPr/>
          </p:nvSpPr>
          <p:spPr>
            <a:xfrm>
              <a:off x="14185900" y="9003903"/>
              <a:ext cx="2997200" cy="1917700"/>
            </a:xfrm>
            <a:prstGeom prst="rect">
              <a:avLst/>
            </a:prstGeom>
          </p:spPr>
          <p:txBody>
            <a:bodyPr vert="horz" rtlCol="0" anchor="t" anchorCtr="0">
              <a:noAutofit/>
            </a:bodyPr>
            <a:lstStyle/>
            <a:p>
              <a:pPr algn="l">
                <a:lnSpc>
                  <a:spcPct val="108000"/>
                </a:lnSpc>
              </a:pPr>
              <a:r>
                <a:rPr lang="zh-CN" sz="11600" b="0" i="0" spc="371" dirty="0">
                  <a:solidFill>
                    <a:srgbClr val="FFFFFF"/>
                  </a:solidFill>
                  <a:latin typeface="YouSheBiaoTiHei" panose="00000500000000000000" charset="-122"/>
                  <a:ea typeface="YouSheBiaoTiHei" panose="00000500000000000000" charset="-122"/>
                </a:rPr>
                <a:t>04</a:t>
              </a:r>
              <a:endParaRPr lang="zh-CN" altLang="en-US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3563600" y="4817037"/>
            <a:ext cx="8597686" cy="1942108"/>
            <a:chOff x="13563600" y="5830292"/>
            <a:chExt cx="8597686" cy="1942108"/>
          </a:xfrm>
        </p:grpSpPr>
        <p:grpSp>
          <p:nvGrpSpPr>
            <p:cNvPr id="3010" name="组合 3010"/>
            <p:cNvGrpSpPr/>
            <p:nvPr/>
          </p:nvGrpSpPr>
          <p:grpSpPr>
            <a:xfrm>
              <a:off x="13563600" y="5830292"/>
              <a:ext cx="8305800" cy="1942108"/>
              <a:chOff x="13563600" y="5830292"/>
              <a:chExt cx="8305800" cy="1942108"/>
            </a:xfrm>
          </p:grpSpPr>
          <p:pic>
            <p:nvPicPr>
              <p:cNvPr id="3011" name="image 3011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>
              <a:xfrm>
                <a:off x="13563600" y="5969000"/>
                <a:ext cx="8305800" cy="1803400"/>
              </a:xfrm>
              <a:prstGeom prst="rect">
                <a:avLst/>
              </a:prstGeom>
            </p:spPr>
          </p:pic>
          <p:sp>
            <p:nvSpPr>
              <p:cNvPr id="3012" name="Object 3012"/>
              <p:cNvSpPr txBox="1"/>
              <p:nvPr/>
            </p:nvSpPr>
            <p:spPr>
              <a:xfrm>
                <a:off x="16770926" y="6419850"/>
                <a:ext cx="5092700" cy="939800"/>
              </a:xfrm>
              <a:prstGeom prst="rect">
                <a:avLst/>
              </a:prstGeom>
            </p:spPr>
            <p:txBody>
              <a:bodyPr vert="horz" rtlCol="0" anchor="t" anchorCtr="0">
                <a:noAutofit/>
              </a:bodyPr>
              <a:lstStyle/>
              <a:p>
                <a:pPr algn="l">
                  <a:lnSpc>
                    <a:spcPct val="123000"/>
                  </a:lnSpc>
                </a:pPr>
                <a:endParaRPr lang="zh-CN" altLang="en-US" sz="3500" b="1" i="0" spc="160" dirty="0">
                  <a:solidFill>
                    <a:schemeClr val="bg1"/>
                  </a:solidFill>
                  <a:latin typeface="微软雅黑" charset="-122"/>
                  <a:ea typeface="微软雅黑" charset="-122"/>
                  <a:cs typeface="微软雅黑" charset="-122"/>
                  <a:sym typeface="+mn-ea"/>
                </a:endParaRPr>
              </a:p>
            </p:txBody>
          </p:sp>
          <p:sp>
            <p:nvSpPr>
              <p:cNvPr id="3014" name="Object 3014"/>
              <p:cNvSpPr txBox="1"/>
              <p:nvPr/>
            </p:nvSpPr>
            <p:spPr>
              <a:xfrm>
                <a:off x="14185900" y="5830292"/>
                <a:ext cx="2997200" cy="1917700"/>
              </a:xfrm>
              <a:prstGeom prst="rect">
                <a:avLst/>
              </a:prstGeom>
            </p:spPr>
            <p:txBody>
              <a:bodyPr vert="horz" rtlCol="0" anchor="t" anchorCtr="0">
                <a:noAutofit/>
              </a:bodyPr>
              <a:lstStyle/>
              <a:p>
                <a:pPr algn="l">
                  <a:lnSpc>
                    <a:spcPct val="108000"/>
                  </a:lnSpc>
                </a:pPr>
                <a:r>
                  <a:rPr lang="zh-CN" sz="11600" b="0" i="0" spc="371" dirty="0">
                    <a:solidFill>
                      <a:srgbClr val="FFFFFF"/>
                    </a:solidFill>
                    <a:latin typeface="YouSheBiaoTiHei" panose="00000500000000000000" charset="-122"/>
                    <a:ea typeface="YouSheBiaoTiHei" panose="00000500000000000000" charset="-122"/>
                  </a:rPr>
                  <a:t>02</a:t>
                </a:r>
                <a:endParaRPr lang="zh-CN" altLang="en-US" dirty="0"/>
              </a:p>
            </p:txBody>
          </p:sp>
        </p:grpSp>
        <p:sp>
          <p:nvSpPr>
            <p:cNvPr id="26" name="Object 307"/>
            <p:cNvSpPr txBox="1"/>
            <p:nvPr/>
          </p:nvSpPr>
          <p:spPr>
            <a:xfrm>
              <a:off x="16473265" y="6300814"/>
              <a:ext cx="5688021" cy="939800"/>
            </a:xfrm>
            <a:prstGeom prst="rect">
              <a:avLst/>
            </a:prstGeom>
          </p:spPr>
          <p:txBody>
            <a:bodyPr vert="horz" rtlCol="0" anchor="t" anchorCtr="0">
              <a:noAutofit/>
            </a:bodyPr>
            <a:lstStyle/>
            <a:p>
              <a:pPr algn="ctr" fontAlgn="auto">
                <a:lnSpc>
                  <a:spcPct val="150000"/>
                </a:lnSpc>
              </a:pPr>
              <a:r>
                <a:rPr lang="en-US" altLang="zh-CN" sz="3600" dirty="0">
                  <a:solidFill>
                    <a:schemeClr val="bg1"/>
                  </a:solidFill>
                </a:rPr>
                <a:t>DS </a:t>
              </a:r>
              <a:r>
                <a:rPr lang="zh-CN" altLang="en-US" sz="3600" dirty="0">
                  <a:solidFill>
                    <a:schemeClr val="bg1"/>
                  </a:solidFill>
                </a:rPr>
                <a:t>模块与镜像构建</a:t>
              </a:r>
              <a:endParaRPr lang="zh-CN" altLang="en-US" sz="3600" b="1" dirty="0">
                <a:solidFill>
                  <a:schemeClr val="bg1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endParaRPr>
            </a:p>
          </p:txBody>
        </p:sp>
      </p:grpSp>
      <p:sp>
        <p:nvSpPr>
          <p:cNvPr id="27" name="Object 307"/>
          <p:cNvSpPr txBox="1"/>
          <p:nvPr/>
        </p:nvSpPr>
        <p:spPr>
          <a:xfrm>
            <a:off x="15752116" y="8458643"/>
            <a:ext cx="5688021" cy="93980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algn="ctr" fontAlgn="auto">
              <a:lnSpc>
                <a:spcPct val="150000"/>
              </a:lnSpc>
            </a:pPr>
            <a:r>
              <a:rPr lang="zh-CN" altLang="en-US" sz="3600" dirty="0">
                <a:solidFill>
                  <a:schemeClr val="bg1"/>
                </a:solidFill>
              </a:rPr>
              <a:t>问题与经验</a:t>
            </a:r>
            <a:endParaRPr lang="zh-CN" altLang="en-US" sz="3600" b="1" dirty="0">
              <a:solidFill>
                <a:schemeClr val="bg1"/>
              </a:solidFill>
              <a:latin typeface="微软雅黑" charset="-122"/>
              <a:ea typeface="微软雅黑" charset="-122"/>
              <a:cs typeface="微软雅黑" charset="-122"/>
              <a:sym typeface="+mn-ea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2602138" y="11099211"/>
            <a:ext cx="8305800" cy="1943497"/>
            <a:chOff x="2514600" y="9008983"/>
            <a:chExt cx="8305800" cy="1943497"/>
          </a:xfrm>
        </p:grpSpPr>
        <p:pic>
          <p:nvPicPr>
            <p:cNvPr id="30" name="image 3016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2514600" y="9136380"/>
              <a:ext cx="8305800" cy="1816100"/>
            </a:xfrm>
            <a:prstGeom prst="rect">
              <a:avLst/>
            </a:prstGeom>
          </p:spPr>
        </p:pic>
        <p:sp>
          <p:nvSpPr>
            <p:cNvPr id="31" name="Object 3017"/>
            <p:cNvSpPr txBox="1"/>
            <p:nvPr/>
          </p:nvSpPr>
          <p:spPr>
            <a:xfrm>
              <a:off x="5178762" y="9574530"/>
              <a:ext cx="5638800" cy="939800"/>
            </a:xfrm>
            <a:prstGeom prst="rect">
              <a:avLst/>
            </a:prstGeom>
          </p:spPr>
          <p:txBody>
            <a:bodyPr vert="horz" rtlCol="0" anchor="t" anchorCtr="0">
              <a:noAutofit/>
            </a:bodyPr>
            <a:lstStyle/>
            <a:p>
              <a:pPr algn="ctr" fontAlgn="auto">
                <a:lnSpc>
                  <a:spcPct val="150000"/>
                </a:lnSpc>
              </a:pPr>
              <a:r>
                <a:rPr lang="zh-CN" altLang="en-US" sz="3600" dirty="0">
                  <a:solidFill>
                    <a:schemeClr val="bg1"/>
                  </a:solidFill>
                </a:rPr>
                <a:t>未来规划与总结</a:t>
              </a:r>
              <a:endParaRPr lang="zh-CN" altLang="en-US" sz="3600" b="0" i="0" spc="160" dirty="0">
                <a:solidFill>
                  <a:schemeClr val="bg1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endParaRPr>
            </a:p>
          </p:txBody>
        </p:sp>
        <p:sp>
          <p:nvSpPr>
            <p:cNvPr id="32" name="Object 3019"/>
            <p:cNvSpPr txBox="1"/>
            <p:nvPr/>
          </p:nvSpPr>
          <p:spPr>
            <a:xfrm>
              <a:off x="3136900" y="9008983"/>
              <a:ext cx="2832100" cy="1917700"/>
            </a:xfrm>
            <a:prstGeom prst="rect">
              <a:avLst/>
            </a:prstGeom>
          </p:spPr>
          <p:txBody>
            <a:bodyPr vert="horz" rtlCol="0" anchor="t" anchorCtr="0">
              <a:noAutofit/>
            </a:bodyPr>
            <a:lstStyle/>
            <a:p>
              <a:pPr algn="l">
                <a:lnSpc>
                  <a:spcPct val="108000"/>
                </a:lnSpc>
              </a:pPr>
              <a:endParaRPr lang="zh-CN" altLang="en-US" sz="11600" spc="371" dirty="0">
                <a:solidFill>
                  <a:srgbClr val="FFFFFF"/>
                </a:solidFill>
                <a:latin typeface="YouSheBiaoTiHei" panose="00000500000000000000" charset="-122"/>
                <a:ea typeface="YouSheBiaoTiHei" panose="00000500000000000000" charset="-122"/>
              </a:endParaRPr>
            </a:p>
          </p:txBody>
        </p:sp>
      </p:grpSp>
      <p:sp>
        <p:nvSpPr>
          <p:cNvPr id="4" name="Object 3019"/>
          <p:cNvSpPr txBox="1"/>
          <p:nvPr/>
        </p:nvSpPr>
        <p:spPr>
          <a:xfrm>
            <a:off x="3065688" y="11291092"/>
            <a:ext cx="2832100" cy="191770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algn="l">
              <a:lnSpc>
                <a:spcPct val="108000"/>
              </a:lnSpc>
            </a:pPr>
            <a:r>
              <a:rPr lang="zh-CN" sz="11600" b="0" i="0" spc="371" dirty="0">
                <a:solidFill>
                  <a:srgbClr val="FFFFFF"/>
                </a:solidFill>
                <a:latin typeface="YouSheBiaoTiHei" panose="00000500000000000000" charset="-122"/>
                <a:ea typeface="YouSheBiaoTiHei" panose="00000500000000000000" charset="-122"/>
              </a:rPr>
              <a:t>0</a:t>
            </a:r>
            <a:r>
              <a:rPr lang="en-US" altLang="zh-CN" sz="11600" b="0" i="0" spc="371" dirty="0">
                <a:solidFill>
                  <a:srgbClr val="FFFFFF"/>
                </a:solidFill>
                <a:latin typeface="YouSheBiaoTiHei" panose="00000500000000000000" charset="-122"/>
                <a:ea typeface="YouSheBiaoTiHei" panose="00000500000000000000" charset="-122"/>
              </a:rPr>
              <a:t>5</a:t>
            </a:r>
            <a:endParaRPr lang="zh-CN" alt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1" name="image 40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092200" y="0"/>
            <a:ext cx="22542500" cy="13779500"/>
          </a:xfrm>
          <a:prstGeom prst="rect">
            <a:avLst/>
          </a:prstGeom>
        </p:spPr>
      </p:pic>
      <p:pic>
        <p:nvPicPr>
          <p:cNvPr id="402" name="image 40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1894800" y="2476500"/>
            <a:ext cx="1955800" cy="1955800"/>
          </a:xfrm>
          <a:prstGeom prst="rect">
            <a:avLst/>
          </a:prstGeom>
        </p:spPr>
      </p:pic>
      <p:pic>
        <p:nvPicPr>
          <p:cNvPr id="403" name="image 40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1162771"/>
            <a:ext cx="22542500" cy="11453958"/>
          </a:xfrm>
          <a:prstGeom prst="rect">
            <a:avLst/>
          </a:prstGeom>
        </p:spPr>
      </p:pic>
      <p:pic>
        <p:nvPicPr>
          <p:cNvPr id="404" name="image 40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397000" y="10375900"/>
            <a:ext cx="3632200" cy="1905000"/>
          </a:xfrm>
          <a:prstGeom prst="rect">
            <a:avLst/>
          </a:prstGeom>
        </p:spPr>
      </p:pic>
      <p:pic>
        <p:nvPicPr>
          <p:cNvPr id="405" name="image 40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8686800" y="8737600"/>
            <a:ext cx="1003300" cy="241300"/>
          </a:xfrm>
          <a:prstGeom prst="rect">
            <a:avLst/>
          </a:prstGeom>
        </p:spPr>
      </p:pic>
      <p:pic>
        <p:nvPicPr>
          <p:cNvPr id="406" name="image 40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0414000" y="4559300"/>
            <a:ext cx="50800" cy="4597400"/>
          </a:xfrm>
          <a:prstGeom prst="rect">
            <a:avLst/>
          </a:prstGeom>
        </p:spPr>
      </p:pic>
      <p:sp>
        <p:nvSpPr>
          <p:cNvPr id="408" name="Object 408"/>
          <p:cNvSpPr txBox="1"/>
          <p:nvPr/>
        </p:nvSpPr>
        <p:spPr>
          <a:xfrm>
            <a:off x="4147457" y="4103687"/>
            <a:ext cx="5702300" cy="191770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algn="r">
              <a:lnSpc>
                <a:spcPct val="108000"/>
              </a:lnSpc>
            </a:pPr>
            <a:r>
              <a:rPr lang="zh-CN" sz="11600" b="0" i="0" spc="371" dirty="0">
                <a:solidFill>
                  <a:srgbClr val="333333"/>
                </a:solidFill>
                <a:latin typeface="YouSheBiaoTiHei" panose="00000500000000000000" charset="-122"/>
                <a:ea typeface="YouSheBiaoTiHei" panose="00000500000000000000" charset="-122"/>
              </a:rPr>
              <a:t>0</a:t>
            </a:r>
            <a:r>
              <a:rPr lang="en-US" altLang="zh-CN" sz="11600" b="0" i="0" spc="371" dirty="0">
                <a:solidFill>
                  <a:srgbClr val="333333"/>
                </a:solidFill>
                <a:latin typeface="YouSheBiaoTiHei" panose="00000500000000000000" charset="-122"/>
                <a:ea typeface="YouSheBiaoTiHei" panose="00000500000000000000" charset="-122"/>
              </a:rPr>
              <a:t>4</a:t>
            </a:r>
            <a:endParaRPr lang="en-US" altLang="zh-CN" sz="11600" b="0" i="0" spc="371" dirty="0">
              <a:solidFill>
                <a:srgbClr val="333333"/>
              </a:solidFill>
              <a:latin typeface="YouSheBiaoTiHei" panose="00000500000000000000" charset="-122"/>
              <a:ea typeface="YouSheBiaoTiHei" panose="00000500000000000000" charset="-122"/>
            </a:endParaRPr>
          </a:p>
        </p:txBody>
      </p:sp>
      <p:sp>
        <p:nvSpPr>
          <p:cNvPr id="409" name="Object 409"/>
          <p:cNvSpPr txBox="1"/>
          <p:nvPr/>
        </p:nvSpPr>
        <p:spPr>
          <a:xfrm>
            <a:off x="2173514" y="5664200"/>
            <a:ext cx="7734300" cy="187960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algn="r">
              <a:lnSpc>
                <a:spcPct val="123000"/>
              </a:lnSpc>
            </a:pPr>
            <a:r>
              <a:rPr lang="zh-CN" altLang="en-US" sz="5400" dirty="0"/>
              <a:t>问题经验</a:t>
            </a:r>
            <a:endParaRPr lang="zh-CN" altLang="en-US" sz="5000" dirty="0">
              <a:latin typeface="微软雅黑" charset="-122"/>
              <a:ea typeface="微软雅黑" charset="-122"/>
            </a:endParaRPr>
          </a:p>
        </p:txBody>
      </p:sp>
      <p:sp>
        <p:nvSpPr>
          <p:cNvPr id="4010" name="Object 4010"/>
          <p:cNvSpPr txBox="1"/>
          <p:nvPr/>
        </p:nvSpPr>
        <p:spPr>
          <a:xfrm>
            <a:off x="10631714" y="4461991"/>
            <a:ext cx="12244710" cy="519430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/>
              <a:t>镜像制作问题</a:t>
            </a:r>
            <a:endParaRPr lang="en-US" altLang="zh-CN" sz="4000" dirty="0"/>
          </a:p>
          <a:p>
            <a:pPr>
              <a:lnSpc>
                <a:spcPct val="150000"/>
              </a:lnSpc>
            </a:pPr>
            <a:r>
              <a:rPr lang="en-US" altLang="zh-CN" sz="4000" dirty="0"/>
              <a:t>Helm </a:t>
            </a:r>
            <a:r>
              <a:rPr lang="en-US" altLang="zh-CN" sz="4000" dirty="0" err="1"/>
              <a:t>values.yaml</a:t>
            </a:r>
            <a:r>
              <a:rPr lang="en-US" altLang="zh-CN" sz="4000" dirty="0"/>
              <a:t> </a:t>
            </a:r>
            <a:r>
              <a:rPr lang="zh-CN" altLang="en-US" sz="4000" dirty="0"/>
              <a:t>修改的坑</a:t>
            </a:r>
            <a:endParaRPr lang="en-US" altLang="zh-CN" sz="4000" dirty="0"/>
          </a:p>
          <a:p>
            <a:pPr>
              <a:lnSpc>
                <a:spcPct val="150000"/>
              </a:lnSpc>
            </a:pPr>
            <a:r>
              <a:rPr lang="zh-CN" altLang="en-US" sz="4000" dirty="0"/>
              <a:t>定制化的升级、维护成本高</a:t>
            </a:r>
            <a:endParaRPr lang="en-US" altLang="zh-CN" sz="40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" name="image 50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 rot="-5400000">
            <a:off x="635000" y="1111250"/>
            <a:ext cx="825500" cy="304800"/>
          </a:xfrm>
          <a:prstGeom prst="rect">
            <a:avLst/>
          </a:prstGeom>
        </p:spPr>
      </p:pic>
      <p:sp>
        <p:nvSpPr>
          <p:cNvPr id="38" name="Object 502"/>
          <p:cNvSpPr txBox="1"/>
          <p:nvPr/>
        </p:nvSpPr>
        <p:spPr>
          <a:xfrm>
            <a:off x="1346200" y="666750"/>
            <a:ext cx="16447530" cy="97536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fontAlgn="auto">
              <a:lnSpc>
                <a:spcPct val="100000"/>
              </a:lnSpc>
            </a:pPr>
            <a:r>
              <a:rPr lang="zh-CN" altLang="en-US" sz="6000" dirty="0"/>
              <a:t>镜像制作相关问题</a:t>
            </a:r>
            <a:endParaRPr lang="zh-CN" sz="6000" b="1" i="0" spc="256" dirty="0">
              <a:solidFill>
                <a:srgbClr val="333333"/>
              </a:solidFill>
              <a:latin typeface="微软雅黑" charset="-122"/>
              <a:ea typeface="微软雅黑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190748" y="3203976"/>
            <a:ext cx="19932652" cy="50498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lang="zh-CN" altLang="en-US" sz="4400" dirty="0"/>
              <a:t>基础镜像过大，构建时间长</a:t>
            </a:r>
            <a:endParaRPr lang="zh-CN" altLang="en-US" sz="4400" dirty="0"/>
          </a:p>
          <a:p>
            <a:pPr marL="571500" indent="-571500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lang="zh-CN" altLang="en-US" sz="4400" dirty="0"/>
              <a:t>模块依赖差异导致重复安装</a:t>
            </a:r>
            <a:endParaRPr lang="zh-CN" altLang="en-US" sz="4400" dirty="0"/>
          </a:p>
          <a:p>
            <a:pPr marL="571500" indent="-571500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lang="en-US" altLang="zh-CN" sz="4400" dirty="0"/>
              <a:t>MySQL </a:t>
            </a:r>
            <a:r>
              <a:rPr lang="zh-CN" altLang="en-US" sz="4400" dirty="0"/>
              <a:t>驱动缺失或路径错误</a:t>
            </a:r>
            <a:endParaRPr lang="zh-CN" altLang="en-US" sz="4400" dirty="0"/>
          </a:p>
          <a:p>
            <a:pPr marL="571500" indent="-571500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lang="zh-CN" altLang="en-US" sz="4400" dirty="0"/>
              <a:t>源码改造后 </a:t>
            </a:r>
            <a:r>
              <a:rPr lang="en-US" altLang="zh-CN" sz="4400" dirty="0"/>
              <a:t>jar </a:t>
            </a:r>
            <a:r>
              <a:rPr lang="zh-CN" altLang="en-US" sz="4400" dirty="0"/>
              <a:t>包未覆盖旧文件</a:t>
            </a:r>
            <a:endParaRPr lang="zh-CN" altLang="en-US" sz="4400" dirty="0"/>
          </a:p>
          <a:p>
            <a:pPr marL="571500" indent="-571500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lang="zh-CN" altLang="en-US" sz="4400" dirty="0"/>
              <a:t>不同模块端口与启动脚本不一致</a:t>
            </a:r>
            <a:endParaRPr lang="zh-CN" altLang="en-US" sz="44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" name="image 50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 rot="-5400000">
            <a:off x="635000" y="1111250"/>
            <a:ext cx="825500" cy="304800"/>
          </a:xfrm>
          <a:prstGeom prst="rect">
            <a:avLst/>
          </a:prstGeom>
        </p:spPr>
      </p:pic>
      <p:sp>
        <p:nvSpPr>
          <p:cNvPr id="38" name="Object 502"/>
          <p:cNvSpPr txBox="1"/>
          <p:nvPr/>
        </p:nvSpPr>
        <p:spPr>
          <a:xfrm>
            <a:off x="1346200" y="666750"/>
            <a:ext cx="16447530" cy="97536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fontAlgn="auto">
              <a:lnSpc>
                <a:spcPct val="100000"/>
              </a:lnSpc>
            </a:pPr>
            <a:r>
              <a:rPr lang="en-US" altLang="zh-CN" sz="6000" dirty="0" err="1"/>
              <a:t>values.yaml</a:t>
            </a:r>
            <a:r>
              <a:rPr lang="zh-CN" altLang="en-US" sz="6000" dirty="0"/>
              <a:t>修改注意</a:t>
            </a:r>
            <a:endParaRPr lang="zh-CN" sz="6000" b="1" i="0" spc="256" dirty="0">
              <a:solidFill>
                <a:srgbClr val="333333"/>
              </a:solidFill>
              <a:latin typeface="微软雅黑" charset="-122"/>
              <a:ea typeface="微软雅黑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190748" y="3203976"/>
            <a:ext cx="19932652" cy="70764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lang="en-US" altLang="zh-CN" sz="4400" dirty="0" err="1"/>
              <a:t>sharedStoragePersistence.storageClassName</a:t>
            </a:r>
            <a:r>
              <a:rPr lang="en-US" altLang="zh-CN" sz="4400" dirty="0"/>
              <a:t> </a:t>
            </a:r>
            <a:r>
              <a:rPr lang="zh-CN" altLang="en-US" sz="4400" dirty="0"/>
              <a:t>必须支持 </a:t>
            </a:r>
            <a:r>
              <a:rPr lang="en-US" altLang="zh-CN" sz="4400" dirty="0" err="1"/>
              <a:t>ReadWriteMany</a:t>
            </a:r>
            <a:r>
              <a:rPr lang="zh-CN" altLang="en-US" sz="4400" dirty="0"/>
              <a:t>存储类</a:t>
            </a:r>
            <a:r>
              <a:rPr lang="en-US" altLang="zh-CN" sz="4400" dirty="0"/>
              <a:t> </a:t>
            </a:r>
            <a:endParaRPr lang="en-US" altLang="zh-CN" sz="4400" dirty="0"/>
          </a:p>
          <a:p>
            <a:pPr marL="571500" indent="-571500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lang="en-US" altLang="zh-CN" sz="4400" dirty="0"/>
              <a:t>storage </a:t>
            </a:r>
            <a:r>
              <a:rPr lang="zh-CN" altLang="en-US" sz="4400" dirty="0"/>
              <a:t>大小</a:t>
            </a:r>
            <a:endParaRPr lang="zh-CN" altLang="en-US" sz="4400" dirty="0"/>
          </a:p>
          <a:p>
            <a:pPr marL="571500" indent="-571500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lang="en-US" altLang="zh-CN" sz="4400" dirty="0" err="1"/>
              <a:t>mountPath</a:t>
            </a:r>
            <a:r>
              <a:rPr lang="en-US" altLang="zh-CN" sz="4400" dirty="0"/>
              <a:t> </a:t>
            </a:r>
            <a:r>
              <a:rPr lang="zh-CN" altLang="en-US" sz="4400" dirty="0"/>
              <a:t>与配置文件不一致</a:t>
            </a:r>
            <a:endParaRPr lang="zh-CN" altLang="en-US" sz="4400" dirty="0"/>
          </a:p>
          <a:p>
            <a:pPr marL="571500" indent="-571500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lang="zh-CN" altLang="en-US" sz="4400" dirty="0"/>
              <a:t>配置项路径缩进</a:t>
            </a:r>
            <a:endParaRPr lang="zh-CN" altLang="en-US" sz="4400" dirty="0"/>
          </a:p>
          <a:p>
            <a:pPr marL="571500" indent="-571500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lang="zh-CN" altLang="en-US" sz="4400" dirty="0"/>
              <a:t>关闭默认配置以及一些不需要的配置，例如</a:t>
            </a:r>
            <a:r>
              <a:rPr lang="en-US" altLang="zh-CN" sz="4400" dirty="0"/>
              <a:t>Zookeeper </a:t>
            </a:r>
            <a:r>
              <a:rPr lang="zh-CN" altLang="en-US" sz="4400" dirty="0"/>
              <a:t>外置时需关闭内置选项，同时注意</a:t>
            </a:r>
            <a:r>
              <a:rPr lang="en-US" altLang="zh-CN" sz="4400" dirty="0" err="1"/>
              <a:t>zk</a:t>
            </a:r>
            <a:r>
              <a:rPr lang="zh-CN" altLang="en-US" sz="4400" dirty="0"/>
              <a:t>需要的版本</a:t>
            </a:r>
            <a:endParaRPr lang="zh-CN" altLang="en-US" sz="44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" name="image 50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 rot="-5400000">
            <a:off x="635000" y="1111250"/>
            <a:ext cx="825500" cy="304800"/>
          </a:xfrm>
          <a:prstGeom prst="rect">
            <a:avLst/>
          </a:prstGeom>
        </p:spPr>
      </p:pic>
      <p:sp>
        <p:nvSpPr>
          <p:cNvPr id="38" name="Object 502"/>
          <p:cNvSpPr txBox="1"/>
          <p:nvPr/>
        </p:nvSpPr>
        <p:spPr>
          <a:xfrm>
            <a:off x="1346200" y="666750"/>
            <a:ext cx="16447530" cy="97536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fontAlgn="auto">
              <a:lnSpc>
                <a:spcPct val="100000"/>
              </a:lnSpc>
            </a:pPr>
            <a:r>
              <a:rPr lang="zh-CN" altLang="en-US" sz="6000" b="1" i="0" spc="256" dirty="0">
                <a:solidFill>
                  <a:srgbClr val="333333"/>
                </a:solidFill>
                <a:latin typeface="微软雅黑" charset="-122"/>
                <a:ea typeface="微软雅黑" charset="-122"/>
              </a:rPr>
              <a:t>维护升级成本</a:t>
            </a:r>
            <a:endParaRPr lang="zh-CN" sz="6000" b="1" i="0" spc="256" dirty="0">
              <a:solidFill>
                <a:srgbClr val="333333"/>
              </a:solidFill>
              <a:latin typeface="微软雅黑" charset="-122"/>
              <a:ea typeface="微软雅黑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190748" y="3203976"/>
            <a:ext cx="19932652" cy="5045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400" dirty="0"/>
              <a:t>源码改造 </a:t>
            </a:r>
            <a:r>
              <a:rPr lang="en-US" altLang="zh-CN" sz="4400" dirty="0"/>
              <a:t>+ </a:t>
            </a:r>
            <a:r>
              <a:rPr lang="zh-CN" altLang="en-US" sz="4400" dirty="0"/>
              <a:t>自编译 → 版本升级时需要重新对比修改点</a:t>
            </a:r>
            <a:endParaRPr lang="zh-CN" altLang="en-US" sz="4400" dirty="0"/>
          </a:p>
          <a:p>
            <a:pPr>
              <a:lnSpc>
                <a:spcPct val="150000"/>
              </a:lnSpc>
            </a:pPr>
            <a:r>
              <a:rPr lang="zh-CN" altLang="en-US" sz="4400" dirty="0"/>
              <a:t>镜像定制化 → 新版本发布要重新构建、测试全部模块镜像</a:t>
            </a:r>
            <a:endParaRPr lang="zh-CN" altLang="en-US" sz="4400" dirty="0"/>
          </a:p>
          <a:p>
            <a:pPr>
              <a:lnSpc>
                <a:spcPct val="150000"/>
              </a:lnSpc>
            </a:pPr>
            <a:r>
              <a:rPr lang="zh-CN" altLang="en-US" sz="4400" dirty="0"/>
              <a:t>配置差异 → 不同版本配置项变化大，升级</a:t>
            </a:r>
            <a:r>
              <a:rPr lang="en-US" altLang="zh-CN" sz="4400" dirty="0"/>
              <a:t>/</a:t>
            </a:r>
            <a:r>
              <a:rPr lang="zh-CN" altLang="en-US" sz="4400" dirty="0"/>
              <a:t>回滚都容易踩坑</a:t>
            </a:r>
            <a:endParaRPr lang="zh-CN" altLang="en-US" sz="4400" dirty="0"/>
          </a:p>
          <a:p>
            <a:pPr>
              <a:lnSpc>
                <a:spcPct val="150000"/>
              </a:lnSpc>
            </a:pPr>
            <a:r>
              <a:rPr lang="zh-CN" altLang="en-US" sz="4400" dirty="0"/>
              <a:t>人力成本高 → 升级周期长，维护难度大</a:t>
            </a:r>
            <a:endParaRPr lang="zh-CN" altLang="en-US" sz="4400" dirty="0"/>
          </a:p>
          <a:p>
            <a:pPr>
              <a:lnSpc>
                <a:spcPct val="150000"/>
              </a:lnSpc>
            </a:pPr>
            <a:endParaRPr lang="zh-CN" altLang="en-US" sz="4400" dirty="0"/>
          </a:p>
        </p:txBody>
      </p:sp>
      <p:sp>
        <p:nvSpPr>
          <p:cNvPr id="4" name="文本框 3"/>
          <p:cNvSpPr txBox="1"/>
          <p:nvPr/>
        </p:nvSpPr>
        <p:spPr>
          <a:xfrm>
            <a:off x="1819272" y="9605738"/>
            <a:ext cx="1852612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zh-CN" altLang="en-US" sz="44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1" name="image 40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092200" y="0"/>
            <a:ext cx="22542500" cy="13779500"/>
          </a:xfrm>
          <a:prstGeom prst="rect">
            <a:avLst/>
          </a:prstGeom>
        </p:spPr>
      </p:pic>
      <p:pic>
        <p:nvPicPr>
          <p:cNvPr id="402" name="image 40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1894800" y="2476500"/>
            <a:ext cx="1955800" cy="1955800"/>
          </a:xfrm>
          <a:prstGeom prst="rect">
            <a:avLst/>
          </a:prstGeom>
        </p:spPr>
      </p:pic>
      <p:pic>
        <p:nvPicPr>
          <p:cNvPr id="403" name="image 40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1162771"/>
            <a:ext cx="22542500" cy="11453958"/>
          </a:xfrm>
          <a:prstGeom prst="rect">
            <a:avLst/>
          </a:prstGeom>
        </p:spPr>
      </p:pic>
      <p:pic>
        <p:nvPicPr>
          <p:cNvPr id="404" name="image 40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397000" y="10375900"/>
            <a:ext cx="3632200" cy="1905000"/>
          </a:xfrm>
          <a:prstGeom prst="rect">
            <a:avLst/>
          </a:prstGeom>
        </p:spPr>
      </p:pic>
      <p:pic>
        <p:nvPicPr>
          <p:cNvPr id="405" name="image 40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8686800" y="8737600"/>
            <a:ext cx="1003300" cy="241300"/>
          </a:xfrm>
          <a:prstGeom prst="rect">
            <a:avLst/>
          </a:prstGeom>
        </p:spPr>
      </p:pic>
      <p:pic>
        <p:nvPicPr>
          <p:cNvPr id="406" name="image 40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0414000" y="4559300"/>
            <a:ext cx="50800" cy="4597400"/>
          </a:xfrm>
          <a:prstGeom prst="rect">
            <a:avLst/>
          </a:prstGeom>
        </p:spPr>
      </p:pic>
      <p:sp>
        <p:nvSpPr>
          <p:cNvPr id="408" name="Object 408"/>
          <p:cNvSpPr txBox="1"/>
          <p:nvPr/>
        </p:nvSpPr>
        <p:spPr>
          <a:xfrm>
            <a:off x="4147457" y="4103687"/>
            <a:ext cx="5702300" cy="191770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algn="r">
              <a:lnSpc>
                <a:spcPct val="108000"/>
              </a:lnSpc>
            </a:pPr>
            <a:r>
              <a:rPr lang="zh-CN" sz="11600" b="0" i="0" spc="371" dirty="0">
                <a:solidFill>
                  <a:srgbClr val="333333"/>
                </a:solidFill>
                <a:latin typeface="YouSheBiaoTiHei" panose="00000500000000000000" charset="-122"/>
                <a:ea typeface="YouSheBiaoTiHei" panose="00000500000000000000" charset="-122"/>
              </a:rPr>
              <a:t>0</a:t>
            </a:r>
            <a:r>
              <a:rPr lang="en-US" altLang="zh-CN" sz="11600" spc="371" dirty="0">
                <a:solidFill>
                  <a:srgbClr val="333333"/>
                </a:solidFill>
                <a:latin typeface="YouSheBiaoTiHei" panose="00000500000000000000" charset="-122"/>
                <a:ea typeface="YouSheBiaoTiHei" panose="00000500000000000000" charset="-122"/>
              </a:rPr>
              <a:t>5</a:t>
            </a:r>
            <a:endParaRPr lang="en-US" altLang="zh-CN" sz="11600" b="0" i="0" spc="371" dirty="0">
              <a:solidFill>
                <a:srgbClr val="333333"/>
              </a:solidFill>
              <a:latin typeface="YouSheBiaoTiHei" panose="00000500000000000000" charset="-122"/>
              <a:ea typeface="YouSheBiaoTiHei" panose="00000500000000000000" charset="-122"/>
            </a:endParaRPr>
          </a:p>
        </p:txBody>
      </p:sp>
      <p:sp>
        <p:nvSpPr>
          <p:cNvPr id="409" name="Object 409"/>
          <p:cNvSpPr txBox="1"/>
          <p:nvPr/>
        </p:nvSpPr>
        <p:spPr>
          <a:xfrm>
            <a:off x="2173514" y="5664200"/>
            <a:ext cx="7734300" cy="187960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algn="r">
              <a:lnSpc>
                <a:spcPct val="123000"/>
              </a:lnSpc>
            </a:pPr>
            <a:r>
              <a:rPr lang="zh-CN" altLang="en-US" sz="5400" dirty="0"/>
              <a:t>未来规划与总结</a:t>
            </a:r>
            <a:endParaRPr lang="zh-CN" altLang="en-US" sz="5000" dirty="0">
              <a:latin typeface="微软雅黑" charset="-122"/>
              <a:ea typeface="微软雅黑" charset="-122"/>
            </a:endParaRPr>
          </a:p>
        </p:txBody>
      </p:sp>
      <p:sp>
        <p:nvSpPr>
          <p:cNvPr id="4010" name="Object 4010"/>
          <p:cNvSpPr txBox="1"/>
          <p:nvPr/>
        </p:nvSpPr>
        <p:spPr>
          <a:xfrm>
            <a:off x="10631714" y="4461991"/>
            <a:ext cx="12244710" cy="519430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marL="571500" indent="-571500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lang="en-US" altLang="zh-CN" sz="4000" dirty="0"/>
              <a:t>DS</a:t>
            </a:r>
            <a:r>
              <a:rPr lang="zh-CN" altLang="en-US" sz="4000" dirty="0"/>
              <a:t>元数据库由</a:t>
            </a:r>
            <a:r>
              <a:rPr lang="en-US" altLang="zh-CN" sz="4000" dirty="0"/>
              <a:t>MySQL</a:t>
            </a:r>
            <a:r>
              <a:rPr lang="zh-CN" altLang="en-US" sz="4000" dirty="0"/>
              <a:t>切换成</a:t>
            </a:r>
            <a:r>
              <a:rPr lang="en-US" altLang="zh-CN" sz="4000" dirty="0" err="1"/>
              <a:t>Postgresql</a:t>
            </a:r>
            <a:endParaRPr lang="en-US" altLang="zh-CN" sz="4000" dirty="0"/>
          </a:p>
          <a:p>
            <a:pPr marL="571500" indent="-571500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lang="zh-CN" altLang="en-US" sz="4000" dirty="0"/>
              <a:t>逐步迁移生产任务至 </a:t>
            </a:r>
            <a:r>
              <a:rPr lang="en-US" altLang="zh-CN" sz="4000" dirty="0"/>
              <a:t>K8s</a:t>
            </a:r>
            <a:endParaRPr lang="en-US" altLang="zh-CN" sz="4000" dirty="0"/>
          </a:p>
          <a:p>
            <a:pPr marL="571500" indent="-571500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lang="zh-CN" altLang="en-US" sz="4000" dirty="0"/>
              <a:t>接入 </a:t>
            </a:r>
            <a:r>
              <a:rPr lang="en-US" altLang="zh-CN" sz="4000" dirty="0"/>
              <a:t>CI/CD</a:t>
            </a:r>
            <a:endParaRPr lang="en-US" altLang="zh-CN" sz="4000" dirty="0"/>
          </a:p>
          <a:p>
            <a:pPr marL="571500" indent="-571500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lang="zh-CN" altLang="en-US" sz="4000" dirty="0"/>
              <a:t>接入 </a:t>
            </a:r>
            <a:r>
              <a:rPr lang="en-US" altLang="zh-CN" sz="4000" dirty="0"/>
              <a:t>Prometheus + Grafana</a:t>
            </a:r>
            <a:endParaRPr lang="en-US" altLang="zh-CN" sz="4000" dirty="0"/>
          </a:p>
          <a:p>
            <a:pPr marL="571500" indent="-571500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lang="zh-CN" altLang="en-US" sz="4000" dirty="0"/>
              <a:t>总结：</a:t>
            </a:r>
            <a:r>
              <a:rPr lang="en-US" altLang="zh-CN" sz="4000" dirty="0"/>
              <a:t>K8s </a:t>
            </a:r>
            <a:r>
              <a:rPr lang="zh-CN" altLang="en-US" sz="4000" dirty="0"/>
              <a:t>部署带来灵活性与维护优势</a:t>
            </a:r>
            <a:endParaRPr lang="zh-CN" altLang="en-US" sz="40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" name="image 50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 rot="-5400000">
            <a:off x="635000" y="1111250"/>
            <a:ext cx="825500" cy="304800"/>
          </a:xfrm>
          <a:prstGeom prst="rect">
            <a:avLst/>
          </a:prstGeom>
        </p:spPr>
      </p:pic>
      <p:sp>
        <p:nvSpPr>
          <p:cNvPr id="38" name="Object 502"/>
          <p:cNvSpPr txBox="1"/>
          <p:nvPr/>
        </p:nvSpPr>
        <p:spPr>
          <a:xfrm>
            <a:off x="1346200" y="666750"/>
            <a:ext cx="16447530" cy="97536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fontAlgn="auto">
              <a:lnSpc>
                <a:spcPct val="100000"/>
              </a:lnSpc>
            </a:pPr>
            <a:r>
              <a:rPr lang="zh-CN" altLang="en-US" sz="6000" b="1" i="0" spc="256" dirty="0">
                <a:solidFill>
                  <a:srgbClr val="333333"/>
                </a:solidFill>
                <a:latin typeface="微软雅黑" charset="-122"/>
                <a:ea typeface="微软雅黑" charset="-122"/>
              </a:rPr>
              <a:t>未来计划</a:t>
            </a:r>
            <a:endParaRPr lang="zh-CN" sz="6000" b="1" i="0" spc="256" dirty="0">
              <a:solidFill>
                <a:srgbClr val="333333"/>
              </a:solidFill>
              <a:latin typeface="微软雅黑" charset="-122"/>
              <a:ea typeface="微软雅黑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190748" y="3203976"/>
            <a:ext cx="19932652" cy="40341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lang="zh-CN" altLang="en-US" sz="4400" dirty="0"/>
              <a:t>对齐社区版本</a:t>
            </a:r>
            <a:endParaRPr lang="en-US" altLang="zh-CN" sz="4400" dirty="0"/>
          </a:p>
          <a:p>
            <a:pPr marL="571500" indent="-571500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lang="zh-CN" altLang="en-US" sz="4400" dirty="0"/>
              <a:t>镜像采用官方各个模块镜像</a:t>
            </a:r>
            <a:endParaRPr lang="en-US" altLang="zh-CN" sz="4400" dirty="0"/>
          </a:p>
          <a:p>
            <a:pPr marL="571500" indent="-571500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lang="zh-CN" altLang="en-US" sz="4400" dirty="0"/>
              <a:t>数据库切换成</a:t>
            </a:r>
            <a:r>
              <a:rPr lang="en-US" altLang="zh-CN" sz="4400" dirty="0" err="1"/>
              <a:t>Postgresql</a:t>
            </a:r>
            <a:endParaRPr lang="en-US" altLang="zh-CN" sz="4400" dirty="0"/>
          </a:p>
          <a:p>
            <a:pPr marL="571500" indent="-571500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lang="zh-CN" altLang="en-US" sz="4400" dirty="0"/>
              <a:t>集群平台化管理</a:t>
            </a:r>
            <a:endParaRPr lang="zh-CN" altLang="en-US" sz="44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" name="image 50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 rot="-5400000">
            <a:off x="635000" y="1111250"/>
            <a:ext cx="825500" cy="304800"/>
          </a:xfrm>
          <a:prstGeom prst="rect">
            <a:avLst/>
          </a:prstGeom>
        </p:spPr>
      </p:pic>
      <p:sp>
        <p:nvSpPr>
          <p:cNvPr id="38" name="Object 502"/>
          <p:cNvSpPr txBox="1"/>
          <p:nvPr/>
        </p:nvSpPr>
        <p:spPr>
          <a:xfrm>
            <a:off x="1346200" y="666750"/>
            <a:ext cx="16447530" cy="97536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fontAlgn="auto">
              <a:lnSpc>
                <a:spcPct val="100000"/>
              </a:lnSpc>
            </a:pPr>
            <a:r>
              <a:rPr lang="zh-CN" altLang="en-US" sz="6000" b="1" spc="256" dirty="0">
                <a:solidFill>
                  <a:srgbClr val="333333"/>
                </a:solidFill>
                <a:latin typeface="微软雅黑" charset="-122"/>
                <a:ea typeface="微软雅黑" charset="-122"/>
              </a:rPr>
              <a:t>总结</a:t>
            </a:r>
            <a:endParaRPr lang="zh-CN" sz="6000" b="1" i="0" spc="256" dirty="0">
              <a:solidFill>
                <a:srgbClr val="333333"/>
              </a:solidFill>
              <a:latin typeface="微软雅黑" charset="-122"/>
              <a:ea typeface="微软雅黑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190748" y="3203976"/>
            <a:ext cx="19932652" cy="40341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lang="en-US" altLang="zh-CN" sz="4400" dirty="0"/>
              <a:t>K8s </a:t>
            </a:r>
            <a:r>
              <a:rPr lang="zh-CN" altLang="en-US" sz="4400" dirty="0"/>
              <a:t>部署使 </a:t>
            </a:r>
            <a:r>
              <a:rPr lang="en-US" altLang="zh-CN" sz="4400" dirty="0" err="1"/>
              <a:t>DolphinScheduler</a:t>
            </a:r>
            <a:r>
              <a:rPr lang="en-US" altLang="zh-CN" sz="4400" dirty="0"/>
              <a:t> </a:t>
            </a:r>
            <a:r>
              <a:rPr lang="zh-CN" altLang="en-US" sz="4400" dirty="0"/>
              <a:t>在 扩展性、弹性和迁移性 方面具备了更大优势</a:t>
            </a:r>
            <a:endParaRPr lang="zh-CN" altLang="en-US" sz="4400" dirty="0"/>
          </a:p>
          <a:p>
            <a:pPr marL="571500" indent="-571500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lang="zh-CN" altLang="en-US" sz="4400" dirty="0"/>
              <a:t>镜像与配置逐步标准化，将持续降低 维护与升级成本</a:t>
            </a:r>
            <a:endParaRPr lang="zh-CN" altLang="en-US" sz="4400" dirty="0"/>
          </a:p>
          <a:p>
            <a:pPr marL="571500" indent="-571500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lang="zh-CN" altLang="en-US" sz="4400" dirty="0"/>
              <a:t>结合 </a:t>
            </a:r>
            <a:r>
              <a:rPr lang="en-US" altLang="zh-CN" sz="4400" dirty="0"/>
              <a:t>CI/CD </a:t>
            </a:r>
            <a:r>
              <a:rPr lang="zh-CN" altLang="en-US" sz="4400" dirty="0"/>
              <a:t>与自动化工具，提升 部署与版本演进效率</a:t>
            </a:r>
            <a:endParaRPr lang="zh-CN" altLang="en-US" sz="4400" dirty="0"/>
          </a:p>
          <a:p>
            <a:pPr marL="571500" indent="-571500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lang="zh-CN" altLang="en-US" sz="4400" dirty="0"/>
              <a:t>长期目标：全面容器化，构建 高可用、易扩展、统一化 的调度平台</a:t>
            </a:r>
            <a:endParaRPr lang="zh-CN" altLang="en-US" sz="44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9"/>
          <p:cNvGraphicFramePr/>
          <p:nvPr/>
        </p:nvGraphicFramePr>
        <p:xfrm>
          <a:off x="2262505" y="3747135"/>
          <a:ext cx="14456410" cy="78441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2" name="矩形 1"/>
          <p:cNvSpPr/>
          <p:nvPr/>
        </p:nvSpPr>
        <p:spPr>
          <a:xfrm>
            <a:off x="3831590" y="1847215"/>
            <a:ext cx="1705991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72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  <a:alpha val="43000"/>
                    </a:srgbClr>
                  </a:outerShdw>
                </a:effectLst>
              </a:rPr>
              <a:t>欢迎加入</a:t>
            </a:r>
            <a:r>
              <a:rPr lang="en-US" altLang="zh-CN" sz="72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  <a:alpha val="43000"/>
                    </a:srgbClr>
                  </a:outerShdw>
                </a:effectLst>
              </a:rPr>
              <a:t>Apache DolphinScheduler</a:t>
            </a:r>
            <a:r>
              <a:rPr lang="zh-CN" altLang="en-US" sz="72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  <a:alpha val="43000"/>
                    </a:srgbClr>
                  </a:outerShdw>
                </a:effectLst>
              </a:rPr>
              <a:t>社区</a:t>
            </a:r>
            <a:endParaRPr lang="zh-CN" altLang="en-US" sz="72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  <a:alpha val="43000"/>
                  </a:srgbClr>
                </a:outerShdw>
              </a:effectLst>
            </a:endParaRPr>
          </a:p>
        </p:txBody>
      </p:sp>
      <p:sp>
        <p:nvSpPr>
          <p:cNvPr id="3" name="矩形 2"/>
          <p:cNvSpPr/>
          <p:nvPr/>
        </p:nvSpPr>
        <p:spPr>
          <a:xfrm>
            <a:off x="16824960" y="6990715"/>
            <a:ext cx="3027680" cy="58356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32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  <a:alpha val="43000"/>
                    </a:srgbClr>
                  </a:outerShdw>
                </a:effectLst>
              </a:rPr>
              <a:t>海豚调度公众号</a:t>
            </a:r>
            <a:endParaRPr lang="zh-CN" altLang="en-US" sz="32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图片 3" descr="DS slack二维码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129125" y="8077200"/>
            <a:ext cx="2163445" cy="2163445"/>
          </a:xfrm>
          <a:prstGeom prst="rect">
            <a:avLst/>
          </a:prstGeom>
        </p:spPr>
      </p:pic>
      <p:pic>
        <p:nvPicPr>
          <p:cNvPr id="6" name="图片 5" descr="DS公众号二维码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122775" y="4808220"/>
            <a:ext cx="2063115" cy="2063115"/>
          </a:xfrm>
          <a:prstGeom prst="rect">
            <a:avLst/>
          </a:prstGeom>
        </p:spPr>
      </p:pic>
      <p:pic>
        <p:nvPicPr>
          <p:cNvPr id="7" name="图片 6" descr="Leonard二维码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443190" y="4770755"/>
            <a:ext cx="2063115" cy="206311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7621568" y="10386695"/>
            <a:ext cx="1176655" cy="58356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32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  <a:alpha val="43000"/>
                    </a:srgbClr>
                  </a:outerShdw>
                </a:effectLst>
              </a:rPr>
              <a:t>Slack</a:t>
            </a:r>
            <a:endParaRPr lang="en-US" altLang="zh-CN" sz="32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  <a:alpha val="43000"/>
                  </a:srgbClr>
                </a:outerShdw>
              </a:effectLst>
            </a:endParaRPr>
          </a:p>
        </p:txBody>
      </p:sp>
      <p:sp>
        <p:nvSpPr>
          <p:cNvPr id="9" name="矩形 8"/>
          <p:cNvSpPr/>
          <p:nvPr/>
        </p:nvSpPr>
        <p:spPr>
          <a:xfrm>
            <a:off x="20164425" y="6990715"/>
            <a:ext cx="2621280" cy="58356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32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  <a:alpha val="43000"/>
                    </a:srgbClr>
                  </a:outerShdw>
                </a:effectLst>
              </a:rPr>
              <a:t>加小助手入群</a:t>
            </a:r>
            <a:endParaRPr lang="zh-CN" altLang="en-US" sz="32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  <a:alpha val="43000"/>
                  </a:srgbClr>
                </a:outerShdw>
              </a:effectLst>
            </a:endParaRPr>
          </a:p>
        </p:txBody>
      </p:sp>
      <p:pic>
        <p:nvPicPr>
          <p:cNvPr id="10" name="图片 9" descr="DS GitHub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443190" y="8077200"/>
            <a:ext cx="2062480" cy="206248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19942811" y="10386695"/>
            <a:ext cx="3073400" cy="58356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32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  <a:alpha val="43000"/>
                    </a:srgbClr>
                  </a:outerShdw>
                </a:effectLst>
              </a:rPr>
              <a:t>关注</a:t>
            </a:r>
            <a:r>
              <a:rPr lang="en-US" altLang="zh-CN" sz="32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  <a:alpha val="43000"/>
                    </a:srgbClr>
                  </a:outerShdw>
                </a:effectLst>
              </a:rPr>
              <a:t>GitHub</a:t>
            </a:r>
            <a:r>
              <a:rPr lang="zh-CN" altLang="en-US" sz="32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  <a:alpha val="43000"/>
                    </a:srgbClr>
                  </a:outerShdw>
                </a:effectLst>
              </a:rPr>
              <a:t>仓库</a:t>
            </a:r>
            <a:endParaRPr lang="zh-CN" altLang="en-US" sz="32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Object 604"/>
          <p:cNvSpPr txBox="1"/>
          <p:nvPr/>
        </p:nvSpPr>
        <p:spPr>
          <a:xfrm>
            <a:off x="7070229" y="4683919"/>
            <a:ext cx="10744200" cy="217170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algn="l">
              <a:lnSpc>
                <a:spcPct val="108000"/>
              </a:lnSpc>
            </a:pPr>
            <a:r>
              <a:rPr lang="zh-CN" sz="13170" b="0" i="0" spc="421" dirty="0">
                <a:solidFill>
                  <a:srgbClr val="333333"/>
                </a:solidFill>
                <a:latin typeface="YouSheBiaoTiHei" panose="00000500000000000000" charset="-122"/>
                <a:ea typeface="YouSheBiaoTiHei" panose="00000500000000000000" charset="-122"/>
              </a:rPr>
              <a:t>THANKS！</a:t>
            </a:r>
            <a:endParaRPr lang="zh-CN" altLang="en-US" dirty="0"/>
          </a:p>
        </p:txBody>
      </p:sp>
      <p:sp>
        <p:nvSpPr>
          <p:cNvPr id="606" name="Object 606"/>
          <p:cNvSpPr txBox="1"/>
          <p:nvPr/>
        </p:nvSpPr>
        <p:spPr>
          <a:xfrm>
            <a:off x="1612900" y="11142201"/>
            <a:ext cx="2717800" cy="55880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algn="ctr">
              <a:lnSpc>
                <a:spcPct val="123000"/>
              </a:lnSpc>
            </a:pPr>
            <a:r>
              <a:rPr lang="zh-CN" sz="3000" b="0" i="0" dirty="0">
                <a:solidFill>
                  <a:srgbClr val="FFFFFF"/>
                </a:solidFill>
                <a:latin typeface="OPPOSans-M" panose="00020600040101010101" charset="-122"/>
                <a:ea typeface="OPPOSans-M" panose="00020600040101010101" charset="-122"/>
              </a:rPr>
              <a:t>Ending</a:t>
            </a:r>
            <a:endParaRPr lang="zh-CN" altLang="en-US"/>
          </a:p>
        </p:txBody>
      </p:sp>
      <p:sp>
        <p:nvSpPr>
          <p:cNvPr id="6017" name="Object 6017"/>
          <p:cNvSpPr txBox="1"/>
          <p:nvPr/>
        </p:nvSpPr>
        <p:spPr>
          <a:xfrm>
            <a:off x="6420277" y="1422400"/>
            <a:ext cx="999911" cy="96520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algn="l">
              <a:lnSpc>
                <a:spcPct val="114000"/>
              </a:lnSpc>
            </a:pPr>
            <a:endParaRPr lang="zh-CN" altLang="en-US" dirty="0"/>
          </a:p>
        </p:txBody>
      </p:sp>
      <p:pic>
        <p:nvPicPr>
          <p:cNvPr id="17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550" y="586185"/>
            <a:ext cx="9398000" cy="12319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1" name="image 40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092200" y="0"/>
            <a:ext cx="22542500" cy="13779500"/>
          </a:xfrm>
          <a:prstGeom prst="rect">
            <a:avLst/>
          </a:prstGeom>
        </p:spPr>
      </p:pic>
      <p:pic>
        <p:nvPicPr>
          <p:cNvPr id="402" name="image 40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1894800" y="2476500"/>
            <a:ext cx="1955800" cy="1955800"/>
          </a:xfrm>
          <a:prstGeom prst="rect">
            <a:avLst/>
          </a:prstGeom>
        </p:spPr>
      </p:pic>
      <p:pic>
        <p:nvPicPr>
          <p:cNvPr id="403" name="image 40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20750" y="1332162"/>
            <a:ext cx="22542500" cy="11453958"/>
          </a:xfrm>
          <a:prstGeom prst="rect">
            <a:avLst/>
          </a:prstGeom>
        </p:spPr>
      </p:pic>
      <p:pic>
        <p:nvPicPr>
          <p:cNvPr id="404" name="image 40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397000" y="10375900"/>
            <a:ext cx="3632200" cy="1905000"/>
          </a:xfrm>
          <a:prstGeom prst="rect">
            <a:avLst/>
          </a:prstGeom>
        </p:spPr>
      </p:pic>
      <p:pic>
        <p:nvPicPr>
          <p:cNvPr id="405" name="image 40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8686800" y="8737600"/>
            <a:ext cx="1003300" cy="241300"/>
          </a:xfrm>
          <a:prstGeom prst="rect">
            <a:avLst/>
          </a:prstGeom>
        </p:spPr>
      </p:pic>
      <p:pic>
        <p:nvPicPr>
          <p:cNvPr id="406" name="image 40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0414000" y="4559300"/>
            <a:ext cx="50800" cy="4597400"/>
          </a:xfrm>
          <a:prstGeom prst="rect">
            <a:avLst/>
          </a:prstGeom>
        </p:spPr>
      </p:pic>
      <p:sp>
        <p:nvSpPr>
          <p:cNvPr id="408" name="Object 408"/>
          <p:cNvSpPr txBox="1"/>
          <p:nvPr/>
        </p:nvSpPr>
        <p:spPr>
          <a:xfrm>
            <a:off x="4147457" y="4103687"/>
            <a:ext cx="5702300" cy="191770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algn="r">
              <a:lnSpc>
                <a:spcPct val="108000"/>
              </a:lnSpc>
            </a:pPr>
            <a:r>
              <a:rPr lang="zh-CN" sz="11600" b="0" i="0" spc="371" dirty="0">
                <a:solidFill>
                  <a:srgbClr val="333333"/>
                </a:solidFill>
                <a:latin typeface="YouSheBiaoTiHei" panose="00000500000000000000" charset="-122"/>
                <a:ea typeface="YouSheBiaoTiHei" panose="00000500000000000000" charset="-122"/>
              </a:rPr>
              <a:t>01</a:t>
            </a:r>
            <a:endParaRPr lang="en-US" altLang="zh-CN" sz="11600" b="0" i="0" spc="371" dirty="0">
              <a:solidFill>
                <a:srgbClr val="333333"/>
              </a:solidFill>
              <a:latin typeface="YouSheBiaoTiHei" panose="00000500000000000000" charset="-122"/>
              <a:ea typeface="YouSheBiaoTiHei" panose="00000500000000000000" charset="-122"/>
            </a:endParaRPr>
          </a:p>
        </p:txBody>
      </p:sp>
      <p:sp>
        <p:nvSpPr>
          <p:cNvPr id="409" name="Object 409"/>
          <p:cNvSpPr txBox="1"/>
          <p:nvPr/>
        </p:nvSpPr>
        <p:spPr>
          <a:xfrm>
            <a:off x="2173514" y="5664200"/>
            <a:ext cx="7734300" cy="187960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algn="r">
              <a:lnSpc>
                <a:spcPct val="123000"/>
              </a:lnSpc>
            </a:pPr>
            <a:r>
              <a:rPr lang="zh-CN" altLang="en-US" sz="5000" b="1" dirty="0">
                <a:solidFill>
                  <a:srgbClr val="262626"/>
                </a:solidFill>
                <a:latin typeface="微软雅黑" charset="-122"/>
                <a:ea typeface="微软雅黑" charset="-122"/>
                <a:sym typeface="+mn-ea"/>
              </a:rPr>
              <a:t>项目背景</a:t>
            </a:r>
            <a:endParaRPr lang="zh-CN" altLang="en-US" sz="5000" dirty="0">
              <a:latin typeface="微软雅黑" charset="-122"/>
              <a:ea typeface="微软雅黑" charset="-122"/>
            </a:endParaRPr>
          </a:p>
        </p:txBody>
      </p:sp>
      <p:sp>
        <p:nvSpPr>
          <p:cNvPr id="4010" name="Object 4010"/>
          <p:cNvSpPr txBox="1"/>
          <p:nvPr/>
        </p:nvSpPr>
        <p:spPr>
          <a:xfrm>
            <a:off x="10534148" y="4135437"/>
            <a:ext cx="12244710" cy="5682135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r>
              <a:rPr lang="en-US" altLang="zh-CN" sz="4000" dirty="0" err="1"/>
              <a:t>DolphinScheduler</a:t>
            </a:r>
            <a:r>
              <a:rPr lang="zh-CN" altLang="en-US" sz="4000" dirty="0"/>
              <a:t>：分布式工作流调度平台</a:t>
            </a:r>
            <a:endParaRPr lang="en-US" altLang="zh-CN" sz="4000" dirty="0"/>
          </a:p>
          <a:p>
            <a:endParaRPr lang="zh-CN" altLang="en-US" sz="4000" dirty="0"/>
          </a:p>
          <a:p>
            <a:r>
              <a:rPr lang="zh-CN" altLang="en-US" sz="4000" dirty="0"/>
              <a:t>主要用于商业化大数据任务编排调度（目前还有很大一部分任务使用</a:t>
            </a:r>
            <a:r>
              <a:rPr lang="en-US" altLang="zh-CN" sz="4000" dirty="0"/>
              <a:t>Azkaban</a:t>
            </a:r>
            <a:r>
              <a:rPr lang="zh-CN" altLang="en-US" sz="4000" dirty="0"/>
              <a:t>进行调度）</a:t>
            </a:r>
            <a:endParaRPr lang="en-US" altLang="zh-CN" sz="4000" dirty="0"/>
          </a:p>
          <a:p>
            <a:endParaRPr lang="en-US" altLang="zh-CN" sz="4000" dirty="0"/>
          </a:p>
          <a:p>
            <a:r>
              <a:rPr lang="zh-CN" altLang="en-US" sz="4000" dirty="0"/>
              <a:t>当前版本情况：</a:t>
            </a:r>
            <a:endParaRPr lang="zh-CN" altLang="en-US" sz="4000" dirty="0"/>
          </a:p>
          <a:p>
            <a:r>
              <a:rPr lang="zh-CN" altLang="en-US" sz="4000" dirty="0"/>
              <a:t>物理机：</a:t>
            </a:r>
            <a:r>
              <a:rPr lang="en-US" altLang="zh-CN" sz="4000" dirty="0"/>
              <a:t>v3.1.9</a:t>
            </a:r>
            <a:endParaRPr lang="en-US" altLang="zh-CN" sz="4000" dirty="0"/>
          </a:p>
          <a:p>
            <a:r>
              <a:rPr lang="en-US" altLang="zh-CN" sz="4000" dirty="0"/>
              <a:t>K8s </a:t>
            </a:r>
            <a:r>
              <a:rPr lang="zh-CN" altLang="en-US" sz="4000" dirty="0"/>
              <a:t>：</a:t>
            </a:r>
            <a:r>
              <a:rPr lang="en-US" altLang="zh-CN" sz="4000" dirty="0"/>
              <a:t>v3.2.2</a:t>
            </a:r>
            <a:endParaRPr lang="en-US" altLang="zh-CN" sz="4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" name="image 50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 rot="-5400000">
            <a:off x="635000" y="1111250"/>
            <a:ext cx="825500" cy="304800"/>
          </a:xfrm>
          <a:prstGeom prst="rect">
            <a:avLst/>
          </a:prstGeom>
        </p:spPr>
      </p:pic>
      <p:sp>
        <p:nvSpPr>
          <p:cNvPr id="38" name="Object 502"/>
          <p:cNvSpPr txBox="1"/>
          <p:nvPr/>
        </p:nvSpPr>
        <p:spPr>
          <a:xfrm>
            <a:off x="1346200" y="666750"/>
            <a:ext cx="16447530" cy="97536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fontAlgn="auto">
              <a:lnSpc>
                <a:spcPct val="100000"/>
              </a:lnSpc>
            </a:pPr>
            <a:r>
              <a:rPr lang="zh-CN" altLang="en-US" sz="6000" b="1" i="0" spc="256" dirty="0">
                <a:solidFill>
                  <a:srgbClr val="333333"/>
                </a:solidFill>
                <a:latin typeface="微软雅黑" charset="-122"/>
                <a:ea typeface="微软雅黑" charset="-122"/>
              </a:rPr>
              <a:t>版本演进</a:t>
            </a:r>
            <a:endParaRPr lang="zh-CN" sz="6000" b="1" i="0" spc="256" dirty="0">
              <a:solidFill>
                <a:srgbClr val="333333"/>
              </a:solidFill>
              <a:latin typeface="微软雅黑" charset="-122"/>
              <a:ea typeface="微软雅黑" charset="-122"/>
            </a:endParaRPr>
          </a:p>
        </p:txBody>
      </p:sp>
      <p:sp>
        <p:nvSpPr>
          <p:cNvPr id="6" name="右箭头 5"/>
          <p:cNvSpPr/>
          <p:nvPr/>
        </p:nvSpPr>
        <p:spPr>
          <a:xfrm>
            <a:off x="2895600" y="4521200"/>
            <a:ext cx="4368800" cy="11176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2023</a:t>
            </a:r>
            <a:endParaRPr kumimoji="1"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2413000" y="6858000"/>
            <a:ext cx="533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4400" dirty="0"/>
              <a:t>3.1.8</a:t>
            </a:r>
            <a:endParaRPr kumimoji="1" lang="en-US" altLang="zh-CN" sz="4400" dirty="0"/>
          </a:p>
          <a:p>
            <a:pPr algn="ctr"/>
            <a:r>
              <a:rPr kumimoji="1" lang="zh-CN" altLang="en-US" sz="4400" dirty="0"/>
              <a:t>版本修改</a:t>
            </a:r>
            <a:endParaRPr kumimoji="1" lang="zh-CN" altLang="en-US" sz="4400" dirty="0"/>
          </a:p>
        </p:txBody>
      </p:sp>
      <p:sp>
        <p:nvSpPr>
          <p:cNvPr id="8" name="右箭头 7"/>
          <p:cNvSpPr/>
          <p:nvPr/>
        </p:nvSpPr>
        <p:spPr>
          <a:xfrm>
            <a:off x="9347200" y="4521200"/>
            <a:ext cx="4368800" cy="11176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2024</a:t>
            </a:r>
            <a:r>
              <a:rPr kumimoji="1" lang="zh-CN" altLang="en-US" dirty="0"/>
              <a:t> 初</a:t>
            </a:r>
            <a:endParaRPr kumimoji="1"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8864600" y="6858000"/>
            <a:ext cx="533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4400" dirty="0"/>
              <a:t>3.1.9</a:t>
            </a:r>
            <a:endParaRPr kumimoji="1" lang="en-US" altLang="zh-CN" sz="4400" dirty="0"/>
          </a:p>
          <a:p>
            <a:pPr algn="ctr"/>
            <a:r>
              <a:rPr kumimoji="1" lang="zh-CN" altLang="en-US" sz="4400" dirty="0"/>
              <a:t>物理机部署</a:t>
            </a:r>
            <a:endParaRPr kumimoji="1" lang="zh-CN" altLang="en-US" sz="4400" dirty="0"/>
          </a:p>
        </p:txBody>
      </p:sp>
      <p:sp>
        <p:nvSpPr>
          <p:cNvPr id="11" name="右箭头 10"/>
          <p:cNvSpPr/>
          <p:nvPr/>
        </p:nvSpPr>
        <p:spPr>
          <a:xfrm>
            <a:off x="15697200" y="4521200"/>
            <a:ext cx="4368800" cy="11176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2025</a:t>
            </a:r>
            <a:endParaRPr kumimoji="1" lang="zh-CN" altLang="en-US" dirty="0"/>
          </a:p>
        </p:txBody>
      </p:sp>
      <p:sp>
        <p:nvSpPr>
          <p:cNvPr id="14" name="文本框 13"/>
          <p:cNvSpPr txBox="1"/>
          <p:nvPr/>
        </p:nvSpPr>
        <p:spPr>
          <a:xfrm>
            <a:off x="14960600" y="6858000"/>
            <a:ext cx="533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4400" dirty="0"/>
              <a:t>3.2.2</a:t>
            </a:r>
            <a:endParaRPr kumimoji="1" lang="en-US" altLang="zh-CN" sz="4400" dirty="0"/>
          </a:p>
          <a:p>
            <a:pPr algn="ctr"/>
            <a:r>
              <a:rPr kumimoji="1" lang="en-US" altLang="zh-CN" sz="4400" dirty="0"/>
              <a:t>K8S</a:t>
            </a:r>
            <a:r>
              <a:rPr kumimoji="1" lang="zh-CN" altLang="en-US" sz="4400" dirty="0"/>
              <a:t>部署</a:t>
            </a:r>
            <a:endParaRPr kumimoji="1" lang="zh-CN" altLang="en-US" sz="4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" name="image 50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 rot="-5400000">
            <a:off x="635000" y="1111250"/>
            <a:ext cx="825500" cy="304800"/>
          </a:xfrm>
          <a:prstGeom prst="rect">
            <a:avLst/>
          </a:prstGeom>
        </p:spPr>
      </p:pic>
      <p:sp>
        <p:nvSpPr>
          <p:cNvPr id="38" name="Object 502"/>
          <p:cNvSpPr txBox="1"/>
          <p:nvPr/>
        </p:nvSpPr>
        <p:spPr>
          <a:xfrm>
            <a:off x="1346200" y="666750"/>
            <a:ext cx="16447530" cy="97536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fontAlgn="auto">
              <a:lnSpc>
                <a:spcPct val="100000"/>
              </a:lnSpc>
            </a:pPr>
            <a:r>
              <a:rPr lang="zh-CN" altLang="en-US" sz="6000" dirty="0"/>
              <a:t>迁移到 </a:t>
            </a:r>
            <a:r>
              <a:rPr lang="en-US" altLang="zh-CN" sz="6000" dirty="0"/>
              <a:t>K8s </a:t>
            </a:r>
            <a:r>
              <a:rPr lang="zh-CN" altLang="en-US" sz="6000" dirty="0"/>
              <a:t>的原因</a:t>
            </a:r>
            <a:endParaRPr lang="zh-CN" sz="6000" b="1" i="0" spc="256" dirty="0">
              <a:solidFill>
                <a:srgbClr val="333333"/>
              </a:solidFill>
              <a:latin typeface="微软雅黑" charset="-122"/>
              <a:ea typeface="微软雅黑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572000" y="3378200"/>
            <a:ext cx="12496800" cy="50498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lang="zh-CN" altLang="en-US" sz="4400" dirty="0"/>
              <a:t>弹性扩容</a:t>
            </a:r>
            <a:endParaRPr lang="zh-CN" altLang="en-US" sz="4400" dirty="0"/>
          </a:p>
          <a:p>
            <a:pPr marL="571500" indent="-571500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lang="zh-CN" altLang="en-US" sz="4400" dirty="0"/>
              <a:t>容易迁移</a:t>
            </a:r>
            <a:endParaRPr lang="zh-CN" altLang="en-US" sz="4400" dirty="0"/>
          </a:p>
          <a:p>
            <a:pPr marL="571500" indent="-571500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lang="zh-CN" altLang="en-US" sz="4400" dirty="0"/>
              <a:t>资源隔离</a:t>
            </a:r>
            <a:endParaRPr lang="zh-CN" altLang="en-US" sz="4400" dirty="0"/>
          </a:p>
          <a:p>
            <a:pPr marL="571500" indent="-571500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lang="zh-CN" altLang="en-US" sz="4400" dirty="0"/>
              <a:t>自动化部署与回滚</a:t>
            </a:r>
            <a:endParaRPr lang="zh-CN" altLang="en-US" sz="4400" dirty="0"/>
          </a:p>
          <a:p>
            <a:pPr marL="571500" indent="-571500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lang="zh-CN" altLang="en-US" sz="4400" dirty="0"/>
              <a:t>符合公司云原生战略</a:t>
            </a:r>
            <a:endParaRPr lang="zh-CN" altLang="en-US" sz="4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1" name="image 40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092200" y="0"/>
            <a:ext cx="22542500" cy="13779500"/>
          </a:xfrm>
          <a:prstGeom prst="rect">
            <a:avLst/>
          </a:prstGeom>
        </p:spPr>
      </p:pic>
      <p:pic>
        <p:nvPicPr>
          <p:cNvPr id="402" name="image 40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1894800" y="2476500"/>
            <a:ext cx="1955800" cy="1955800"/>
          </a:xfrm>
          <a:prstGeom prst="rect">
            <a:avLst/>
          </a:prstGeom>
        </p:spPr>
      </p:pic>
      <p:pic>
        <p:nvPicPr>
          <p:cNvPr id="403" name="image 40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20750" y="1332162"/>
            <a:ext cx="22542500" cy="11453958"/>
          </a:xfrm>
          <a:prstGeom prst="rect">
            <a:avLst/>
          </a:prstGeom>
        </p:spPr>
      </p:pic>
      <p:pic>
        <p:nvPicPr>
          <p:cNvPr id="404" name="image 40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397000" y="10375900"/>
            <a:ext cx="3632200" cy="1905000"/>
          </a:xfrm>
          <a:prstGeom prst="rect">
            <a:avLst/>
          </a:prstGeom>
        </p:spPr>
      </p:pic>
      <p:pic>
        <p:nvPicPr>
          <p:cNvPr id="405" name="image 40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8686800" y="8737600"/>
            <a:ext cx="1003300" cy="241300"/>
          </a:xfrm>
          <a:prstGeom prst="rect">
            <a:avLst/>
          </a:prstGeom>
        </p:spPr>
      </p:pic>
      <p:pic>
        <p:nvPicPr>
          <p:cNvPr id="406" name="image 40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0414000" y="4559300"/>
            <a:ext cx="50800" cy="4597400"/>
          </a:xfrm>
          <a:prstGeom prst="rect">
            <a:avLst/>
          </a:prstGeom>
        </p:spPr>
      </p:pic>
      <p:sp>
        <p:nvSpPr>
          <p:cNvPr id="408" name="Object 408"/>
          <p:cNvSpPr txBox="1"/>
          <p:nvPr/>
        </p:nvSpPr>
        <p:spPr>
          <a:xfrm>
            <a:off x="4147457" y="4103687"/>
            <a:ext cx="5702300" cy="191770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algn="r">
              <a:lnSpc>
                <a:spcPct val="108000"/>
              </a:lnSpc>
            </a:pPr>
            <a:r>
              <a:rPr lang="zh-CN" sz="11600" b="0" i="0" spc="371" dirty="0">
                <a:solidFill>
                  <a:srgbClr val="333333"/>
                </a:solidFill>
                <a:latin typeface="YouSheBiaoTiHei" panose="00000500000000000000" charset="-122"/>
                <a:ea typeface="YouSheBiaoTiHei" panose="00000500000000000000" charset="-122"/>
              </a:rPr>
              <a:t>0</a:t>
            </a:r>
            <a:r>
              <a:rPr lang="en-US" altLang="zh-CN" sz="11600" b="0" i="0" spc="371" dirty="0">
                <a:solidFill>
                  <a:srgbClr val="333333"/>
                </a:solidFill>
                <a:latin typeface="YouSheBiaoTiHei" panose="00000500000000000000" charset="-122"/>
                <a:ea typeface="YouSheBiaoTiHei" panose="00000500000000000000" charset="-122"/>
              </a:rPr>
              <a:t>2</a:t>
            </a:r>
            <a:endParaRPr lang="en-US" altLang="zh-CN" sz="11600" b="0" i="0" spc="371" dirty="0">
              <a:solidFill>
                <a:srgbClr val="333333"/>
              </a:solidFill>
              <a:latin typeface="YouSheBiaoTiHei" panose="00000500000000000000" charset="-122"/>
              <a:ea typeface="YouSheBiaoTiHei" panose="00000500000000000000" charset="-122"/>
            </a:endParaRPr>
          </a:p>
        </p:txBody>
      </p:sp>
      <p:sp>
        <p:nvSpPr>
          <p:cNvPr id="409" name="Object 409"/>
          <p:cNvSpPr txBox="1"/>
          <p:nvPr/>
        </p:nvSpPr>
        <p:spPr>
          <a:xfrm>
            <a:off x="2173514" y="5664200"/>
            <a:ext cx="7734300" cy="187960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algn="r">
              <a:lnSpc>
                <a:spcPct val="123000"/>
              </a:lnSpc>
            </a:pPr>
            <a:r>
              <a:rPr lang="zh-CN" altLang="en-US" sz="5400" dirty="0"/>
              <a:t>镜像构建</a:t>
            </a:r>
            <a:endParaRPr lang="zh-CN" altLang="en-US" sz="5000" dirty="0">
              <a:latin typeface="微软雅黑" charset="-122"/>
              <a:ea typeface="微软雅黑" charset="-122"/>
            </a:endParaRPr>
          </a:p>
        </p:txBody>
      </p:sp>
      <p:sp>
        <p:nvSpPr>
          <p:cNvPr id="4010" name="Object 4010"/>
          <p:cNvSpPr txBox="1"/>
          <p:nvPr/>
        </p:nvSpPr>
        <p:spPr>
          <a:xfrm>
            <a:off x="10631714" y="4461991"/>
            <a:ext cx="12244710" cy="519430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r>
              <a:rPr lang="en-US" altLang="zh-CN" sz="4000" dirty="0"/>
              <a:t>Hadoop</a:t>
            </a:r>
            <a:r>
              <a:rPr lang="zh-CN" altLang="en-US" sz="4000" dirty="0"/>
              <a:t>基础环境</a:t>
            </a:r>
            <a:endParaRPr lang="en-US" altLang="zh-CN" sz="4000" dirty="0"/>
          </a:p>
          <a:p>
            <a:endParaRPr lang="en-US" altLang="zh-CN" sz="4000" dirty="0"/>
          </a:p>
          <a:p>
            <a:r>
              <a:rPr lang="zh-CN" altLang="en-US" sz="4000" dirty="0"/>
              <a:t>核心模块：</a:t>
            </a:r>
            <a:r>
              <a:rPr lang="en-US" altLang="zh-CN" sz="4000" dirty="0"/>
              <a:t>Master</a:t>
            </a:r>
            <a:r>
              <a:rPr lang="zh-CN" altLang="en-US" sz="4000" dirty="0"/>
              <a:t>、</a:t>
            </a:r>
            <a:r>
              <a:rPr lang="en-US" altLang="zh-CN" sz="4000" dirty="0"/>
              <a:t>Worker</a:t>
            </a:r>
            <a:r>
              <a:rPr lang="zh-CN" altLang="en-US" sz="4000" dirty="0"/>
              <a:t>、</a:t>
            </a:r>
            <a:r>
              <a:rPr lang="en-US" altLang="zh-CN" sz="4000" dirty="0"/>
              <a:t>API</a:t>
            </a:r>
            <a:r>
              <a:rPr lang="zh-CN" altLang="en-US" sz="4000" dirty="0"/>
              <a:t>、</a:t>
            </a:r>
            <a:r>
              <a:rPr lang="en-US" altLang="zh-CN" sz="4000" dirty="0"/>
              <a:t>Alert</a:t>
            </a:r>
            <a:r>
              <a:rPr lang="zh-CN" altLang="en-US" sz="4000" dirty="0"/>
              <a:t>、</a:t>
            </a:r>
            <a:r>
              <a:rPr lang="en-US" altLang="zh-CN" sz="4000" dirty="0"/>
              <a:t>Tools</a:t>
            </a:r>
            <a:endParaRPr lang="en-US" altLang="zh-CN" sz="4000" dirty="0"/>
          </a:p>
          <a:p>
            <a:endParaRPr lang="en-US" altLang="zh-CN" sz="4000" dirty="0"/>
          </a:p>
          <a:p>
            <a:r>
              <a:rPr lang="zh-CN" altLang="en-US" sz="4000" dirty="0"/>
              <a:t>外部依赖：</a:t>
            </a:r>
            <a:r>
              <a:rPr lang="en-US" altLang="zh-CN" sz="4000" dirty="0"/>
              <a:t>MySQL</a:t>
            </a:r>
            <a:endParaRPr lang="zh-CN" altLang="en-US" sz="4000" dirty="0"/>
          </a:p>
          <a:p>
            <a:endParaRPr lang="en-US" altLang="zh-CN" sz="4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" name="image 50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 rot="-5400000">
            <a:off x="635000" y="1111250"/>
            <a:ext cx="825500" cy="304800"/>
          </a:xfrm>
          <a:prstGeom prst="rect">
            <a:avLst/>
          </a:prstGeom>
        </p:spPr>
      </p:pic>
      <p:sp>
        <p:nvSpPr>
          <p:cNvPr id="38" name="Object 502"/>
          <p:cNvSpPr txBox="1"/>
          <p:nvPr/>
        </p:nvSpPr>
        <p:spPr>
          <a:xfrm>
            <a:off x="1346200" y="666750"/>
            <a:ext cx="16447530" cy="97536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fontAlgn="auto">
              <a:lnSpc>
                <a:spcPct val="100000"/>
              </a:lnSpc>
            </a:pPr>
            <a:r>
              <a:rPr lang="zh-CN" altLang="en-US" sz="6000" dirty="0"/>
              <a:t>源码编译</a:t>
            </a:r>
            <a:endParaRPr lang="zh-CN" sz="6000" b="1" i="0" spc="256" dirty="0">
              <a:solidFill>
                <a:srgbClr val="333333"/>
              </a:solidFill>
              <a:latin typeface="微软雅黑" charset="-122"/>
              <a:ea typeface="微软雅黑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572000" y="3378200"/>
            <a:ext cx="12496800" cy="40341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lang="zh-CN" altLang="en-US" sz="4400" dirty="0"/>
              <a:t>在官方源码基础上做了部分定制化修改</a:t>
            </a:r>
            <a:endParaRPr lang="zh-CN" altLang="en-US" sz="4400" dirty="0"/>
          </a:p>
          <a:p>
            <a:pPr marL="571500" indent="-571500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lang="zh-CN" altLang="en-US" sz="4400" dirty="0"/>
              <a:t>功能优化 </a:t>
            </a:r>
            <a:r>
              <a:rPr lang="en-US" altLang="zh-CN" sz="4400" dirty="0"/>
              <a:t>&amp; Bug </a:t>
            </a:r>
            <a:r>
              <a:rPr lang="zh-CN" altLang="en-US" sz="4400" dirty="0"/>
              <a:t>修复</a:t>
            </a:r>
            <a:endParaRPr lang="zh-CN" altLang="en-US" sz="4400" dirty="0"/>
          </a:p>
          <a:p>
            <a:pPr marL="571500" indent="-571500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lang="zh-CN" altLang="en-US" sz="4400" dirty="0"/>
              <a:t>重新编译打包各模块</a:t>
            </a:r>
            <a:endParaRPr lang="en-US" altLang="zh-CN" sz="4400" dirty="0"/>
          </a:p>
          <a:p>
            <a:pPr marL="571500" indent="-571500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lang="zh-CN" altLang="en-US" sz="4400" dirty="0"/>
              <a:t>后上传到公司私有</a:t>
            </a:r>
            <a:r>
              <a:rPr lang="en-US" altLang="zh-CN" sz="4400" dirty="0"/>
              <a:t>yum</a:t>
            </a:r>
            <a:r>
              <a:rPr lang="zh-CN" altLang="en-US" sz="4400" dirty="0"/>
              <a:t>仓库</a:t>
            </a:r>
            <a:endParaRPr lang="zh-CN" altLang="en-US" sz="4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" name="image 50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 rot="-5400000">
            <a:off x="635000" y="1111250"/>
            <a:ext cx="825500" cy="304800"/>
          </a:xfrm>
          <a:prstGeom prst="rect">
            <a:avLst/>
          </a:prstGeom>
        </p:spPr>
      </p:pic>
      <p:sp>
        <p:nvSpPr>
          <p:cNvPr id="38" name="Object 502"/>
          <p:cNvSpPr txBox="1"/>
          <p:nvPr/>
        </p:nvSpPr>
        <p:spPr>
          <a:xfrm>
            <a:off x="1346200" y="666750"/>
            <a:ext cx="16447530" cy="97536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fontAlgn="auto">
              <a:lnSpc>
                <a:spcPct val="100000"/>
              </a:lnSpc>
            </a:pPr>
            <a:r>
              <a:rPr lang="zh-CN" altLang="en-US" sz="6000" dirty="0"/>
              <a:t>镜像构建</a:t>
            </a:r>
            <a:endParaRPr lang="zh-CN" sz="6000" b="1" i="0" spc="256" dirty="0">
              <a:solidFill>
                <a:srgbClr val="333333"/>
              </a:solidFill>
              <a:latin typeface="微软雅黑" charset="-122"/>
              <a:ea typeface="微软雅黑" charset="-122"/>
            </a:endParaRPr>
          </a:p>
        </p:txBody>
      </p:sp>
      <p:sp>
        <p:nvSpPr>
          <p:cNvPr id="2" name="圆柱体 1"/>
          <p:cNvSpPr/>
          <p:nvPr/>
        </p:nvSpPr>
        <p:spPr>
          <a:xfrm>
            <a:off x="10274300" y="1479365"/>
            <a:ext cx="3835400" cy="975360"/>
          </a:xfrm>
          <a:prstGeom prst="can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Hadoop</a:t>
            </a:r>
            <a:r>
              <a:rPr kumimoji="1" lang="zh-CN" altLang="en-US" dirty="0"/>
              <a:t>基础镜像</a:t>
            </a:r>
            <a:endParaRPr kumimoji="1" lang="zh-CN" altLang="en-US" dirty="0"/>
          </a:p>
        </p:txBody>
      </p:sp>
      <p:sp>
        <p:nvSpPr>
          <p:cNvPr id="4" name="圆柱体 3"/>
          <p:cNvSpPr/>
          <p:nvPr/>
        </p:nvSpPr>
        <p:spPr>
          <a:xfrm>
            <a:off x="10274300" y="3643171"/>
            <a:ext cx="3835400" cy="975360"/>
          </a:xfrm>
          <a:prstGeom prst="can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DS</a:t>
            </a:r>
            <a:r>
              <a:rPr kumimoji="1" lang="zh-CN" altLang="en-US" dirty="0"/>
              <a:t>基础镜像</a:t>
            </a:r>
            <a:endParaRPr kumimoji="1" lang="zh-CN" altLang="en-US" dirty="0"/>
          </a:p>
        </p:txBody>
      </p:sp>
      <p:sp>
        <p:nvSpPr>
          <p:cNvPr id="6" name="圆柱体 5"/>
          <p:cNvSpPr/>
          <p:nvPr/>
        </p:nvSpPr>
        <p:spPr>
          <a:xfrm>
            <a:off x="488950" y="6103264"/>
            <a:ext cx="3835400" cy="975360"/>
          </a:xfrm>
          <a:prstGeom prst="can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Master</a:t>
            </a:r>
            <a:endParaRPr kumimoji="1" lang="zh-CN" altLang="en-US" dirty="0"/>
          </a:p>
        </p:txBody>
      </p:sp>
      <p:sp>
        <p:nvSpPr>
          <p:cNvPr id="7" name="圆柱体 6"/>
          <p:cNvSpPr/>
          <p:nvPr/>
        </p:nvSpPr>
        <p:spPr>
          <a:xfrm>
            <a:off x="5384800" y="6103264"/>
            <a:ext cx="3835400" cy="975360"/>
          </a:xfrm>
          <a:prstGeom prst="can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Worker</a:t>
            </a:r>
            <a:endParaRPr kumimoji="1" lang="zh-CN" altLang="en-US" dirty="0"/>
          </a:p>
        </p:txBody>
      </p:sp>
      <p:sp>
        <p:nvSpPr>
          <p:cNvPr id="8" name="圆柱体 7"/>
          <p:cNvSpPr/>
          <p:nvPr/>
        </p:nvSpPr>
        <p:spPr>
          <a:xfrm>
            <a:off x="10337800" y="6106795"/>
            <a:ext cx="3835400" cy="975360"/>
          </a:xfrm>
          <a:prstGeom prst="can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API</a:t>
            </a:r>
            <a:endParaRPr kumimoji="1" lang="zh-CN" altLang="en-US" dirty="0"/>
          </a:p>
        </p:txBody>
      </p:sp>
      <p:sp>
        <p:nvSpPr>
          <p:cNvPr id="9" name="圆柱体 8"/>
          <p:cNvSpPr/>
          <p:nvPr/>
        </p:nvSpPr>
        <p:spPr>
          <a:xfrm>
            <a:off x="15163800" y="6103264"/>
            <a:ext cx="3835400" cy="975360"/>
          </a:xfrm>
          <a:prstGeom prst="can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Alert</a:t>
            </a:r>
            <a:endParaRPr kumimoji="1" lang="zh-CN" altLang="en-US" dirty="0"/>
          </a:p>
        </p:txBody>
      </p:sp>
      <p:sp>
        <p:nvSpPr>
          <p:cNvPr id="10" name="圆柱体 9"/>
          <p:cNvSpPr/>
          <p:nvPr/>
        </p:nvSpPr>
        <p:spPr>
          <a:xfrm>
            <a:off x="20116800" y="6103264"/>
            <a:ext cx="3835400" cy="975360"/>
          </a:xfrm>
          <a:prstGeom prst="can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Tools</a:t>
            </a:r>
            <a:endParaRPr kumimoji="1" lang="zh-CN" altLang="en-US" dirty="0"/>
          </a:p>
        </p:txBody>
      </p:sp>
      <p:sp>
        <p:nvSpPr>
          <p:cNvPr id="13" name="右箭头 12"/>
          <p:cNvSpPr/>
          <p:nvPr/>
        </p:nvSpPr>
        <p:spPr>
          <a:xfrm rot="5400000">
            <a:off x="11544695" y="2705169"/>
            <a:ext cx="1167609" cy="708397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右箭头 13"/>
          <p:cNvSpPr/>
          <p:nvPr/>
        </p:nvSpPr>
        <p:spPr>
          <a:xfrm rot="5400000">
            <a:off x="11544695" y="4818273"/>
            <a:ext cx="1167609" cy="708397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333374" y="5756276"/>
            <a:ext cx="23717250" cy="17272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148836" y="7723048"/>
            <a:ext cx="17850364" cy="5045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lang="zh-CN" altLang="en-US" sz="4400" dirty="0"/>
              <a:t>基础镜像：</a:t>
            </a:r>
            <a:r>
              <a:rPr lang="en-US" altLang="zh-CN" sz="4400" dirty="0"/>
              <a:t>Hadoop </a:t>
            </a:r>
            <a:r>
              <a:rPr lang="zh-CN" altLang="en-US" sz="4400" dirty="0"/>
              <a:t>镜像（含 </a:t>
            </a:r>
            <a:r>
              <a:rPr lang="en-US" altLang="zh-CN" sz="4400" dirty="0"/>
              <a:t>Hadoop</a:t>
            </a:r>
            <a:r>
              <a:rPr lang="zh-CN" altLang="en-US" sz="4400" dirty="0"/>
              <a:t>、</a:t>
            </a:r>
            <a:r>
              <a:rPr lang="en-US" altLang="zh-CN" sz="4400" dirty="0"/>
              <a:t>Hive</a:t>
            </a:r>
            <a:r>
              <a:rPr lang="zh-CN" altLang="en-US" sz="4400" dirty="0"/>
              <a:t>、</a:t>
            </a:r>
            <a:r>
              <a:rPr lang="en-US" altLang="zh-CN" sz="4400" dirty="0"/>
              <a:t>Spark</a:t>
            </a:r>
            <a:r>
              <a:rPr lang="zh-CN" altLang="en-US" sz="4400" dirty="0"/>
              <a:t>、</a:t>
            </a:r>
            <a:r>
              <a:rPr lang="en-US" altLang="zh-CN" sz="4400" dirty="0" err="1"/>
              <a:t>Flink</a:t>
            </a:r>
            <a:r>
              <a:rPr lang="zh-CN" altLang="en-US" sz="4400" dirty="0"/>
              <a:t>、</a:t>
            </a:r>
            <a:r>
              <a:rPr lang="en-US" altLang="zh-CN" sz="4400" dirty="0"/>
              <a:t>Python </a:t>
            </a:r>
            <a:r>
              <a:rPr lang="zh-CN" altLang="en-US" sz="4400" dirty="0"/>
              <a:t>等）</a:t>
            </a:r>
            <a:endParaRPr lang="zh-CN" altLang="en-US" sz="4400" dirty="0"/>
          </a:p>
          <a:p>
            <a:pPr marL="571500" indent="-571500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lang="en-US" altLang="zh-CN" sz="4400" dirty="0"/>
              <a:t>DS</a:t>
            </a:r>
            <a:r>
              <a:rPr lang="zh-CN" altLang="en-US" sz="4400" dirty="0"/>
              <a:t>基础镜像：加入重新编译的模块及 </a:t>
            </a:r>
            <a:r>
              <a:rPr lang="en-US" altLang="zh-CN" sz="4400" dirty="0"/>
              <a:t>MySQL </a:t>
            </a:r>
            <a:r>
              <a:rPr lang="zh-CN" altLang="en-US" sz="4400" dirty="0"/>
              <a:t>驱动等</a:t>
            </a:r>
            <a:endParaRPr lang="zh-CN" altLang="en-US" sz="4400" dirty="0"/>
          </a:p>
          <a:p>
            <a:pPr marL="571500" indent="-571500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lang="zh-CN" altLang="en-US" sz="4400" dirty="0"/>
              <a:t>模块镜像：在 </a:t>
            </a:r>
            <a:r>
              <a:rPr lang="en-US" altLang="zh-CN" sz="4400" dirty="0"/>
              <a:t>DS </a:t>
            </a:r>
            <a:r>
              <a:rPr lang="zh-CN" altLang="en-US" sz="4400" dirty="0"/>
              <a:t>镜像基础上定制端口、配置，注意各个模块镜像名最好能与官方模块名保持一致（可以减少</a:t>
            </a:r>
            <a:r>
              <a:rPr lang="en-US" altLang="zh-CN" sz="4400" dirty="0" err="1"/>
              <a:t>values.yaml</a:t>
            </a:r>
            <a:r>
              <a:rPr lang="zh-CN" altLang="en-US" sz="4400" dirty="0"/>
              <a:t>文件的修改）</a:t>
            </a:r>
            <a:endParaRPr lang="zh-CN" altLang="en-US" sz="4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" name="image 50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 rot="-5400000">
            <a:off x="635000" y="1111250"/>
            <a:ext cx="825500" cy="304800"/>
          </a:xfrm>
          <a:prstGeom prst="rect">
            <a:avLst/>
          </a:prstGeom>
        </p:spPr>
      </p:pic>
      <p:sp>
        <p:nvSpPr>
          <p:cNvPr id="38" name="Object 502"/>
          <p:cNvSpPr txBox="1"/>
          <p:nvPr/>
        </p:nvSpPr>
        <p:spPr>
          <a:xfrm>
            <a:off x="1346200" y="666750"/>
            <a:ext cx="16447530" cy="97536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fontAlgn="auto">
              <a:lnSpc>
                <a:spcPct val="100000"/>
              </a:lnSpc>
            </a:pPr>
            <a:r>
              <a:rPr lang="en-US" altLang="zh-CN" sz="6000" dirty="0"/>
              <a:t>MySQL </a:t>
            </a:r>
            <a:r>
              <a:rPr lang="zh-CN" altLang="en-US" sz="6000" dirty="0"/>
              <a:t>驱动</a:t>
            </a:r>
            <a:endParaRPr lang="zh-CN" sz="6000" b="1" i="0" spc="256" dirty="0">
              <a:solidFill>
                <a:srgbClr val="333333"/>
              </a:solidFill>
              <a:latin typeface="微软雅黑" charset="-122"/>
              <a:ea typeface="微软雅黑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521200" y="2997200"/>
            <a:ext cx="18307564" cy="70764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lang="en-US" altLang="zh-CN" sz="4400" dirty="0"/>
              <a:t>MySQL </a:t>
            </a:r>
            <a:r>
              <a:rPr lang="zh-CN" altLang="en-US" sz="4400" dirty="0"/>
              <a:t>用作元数据存储</a:t>
            </a:r>
            <a:endParaRPr lang="zh-CN" altLang="en-US" sz="4400" dirty="0"/>
          </a:p>
          <a:p>
            <a:pPr marL="571500" indent="-571500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lang="zh-CN" altLang="en-US" sz="4400" dirty="0"/>
              <a:t>驱动包需软链到各模块：</a:t>
            </a:r>
            <a:endParaRPr lang="zh-CN" altLang="en-US" sz="4400" dirty="0"/>
          </a:p>
          <a:p>
            <a:pPr marL="1028700" lvl="1" indent="-571500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lang="en-US" altLang="zh-CN" sz="4400" dirty="0" err="1"/>
              <a:t>dolphinscheduler</a:t>
            </a:r>
            <a:r>
              <a:rPr lang="en-US" altLang="zh-CN" sz="4400" dirty="0"/>
              <a:t>-tools</a:t>
            </a:r>
            <a:endParaRPr lang="en-US" altLang="zh-CN" sz="4400" dirty="0"/>
          </a:p>
          <a:p>
            <a:pPr marL="1028700" lvl="1" indent="-571500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lang="en-US" altLang="zh-CN" sz="4400" dirty="0" err="1"/>
              <a:t>dolphinscheduler</a:t>
            </a:r>
            <a:r>
              <a:rPr lang="en-US" altLang="zh-CN" sz="4400" dirty="0"/>
              <a:t>-master</a:t>
            </a:r>
            <a:endParaRPr lang="en-US" altLang="zh-CN" sz="4400" dirty="0"/>
          </a:p>
          <a:p>
            <a:pPr marL="1028700" lvl="1" indent="-571500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lang="en-US" altLang="zh-CN" sz="4400" dirty="0" err="1"/>
              <a:t>dolphinscheduler</a:t>
            </a:r>
            <a:r>
              <a:rPr lang="en-US" altLang="zh-CN" sz="4400" dirty="0"/>
              <a:t>-worker</a:t>
            </a:r>
            <a:endParaRPr lang="en-US" altLang="zh-CN" sz="4400" dirty="0"/>
          </a:p>
          <a:p>
            <a:pPr marL="1028700" lvl="1" indent="-571500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lang="en-US" altLang="zh-CN" sz="4400" dirty="0" err="1"/>
              <a:t>dolphinscheduler-api</a:t>
            </a:r>
            <a:endParaRPr lang="en-US" altLang="zh-CN" sz="4400" dirty="0"/>
          </a:p>
          <a:p>
            <a:pPr marL="1028700" lvl="1" indent="-571500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lang="en-US" altLang="zh-CN" sz="4400" dirty="0" err="1"/>
              <a:t>dolphinscheduler</a:t>
            </a:r>
            <a:r>
              <a:rPr lang="en-US" altLang="zh-CN" sz="4400" dirty="0"/>
              <a:t>-alert-server</a:t>
            </a:r>
            <a:endParaRPr lang="en-US" altLang="zh-CN" sz="4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2034</Words>
  <Application>WPS 演示</Application>
  <PresentationFormat>自定义</PresentationFormat>
  <Paragraphs>231</Paragraphs>
  <Slides>28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41" baseType="lpstr">
      <vt:lpstr>Arial</vt:lpstr>
      <vt:lpstr>宋体</vt:lpstr>
      <vt:lpstr>Wingdings</vt:lpstr>
      <vt:lpstr>龙书势如破竹简</vt:lpstr>
      <vt:lpstr>微软雅黑</vt:lpstr>
      <vt:lpstr>YouSheBiaoTiHei</vt:lpstr>
      <vt:lpstr>宋体</vt:lpstr>
      <vt:lpstr>汉仪书宋二KW</vt:lpstr>
      <vt:lpstr>Arial Unicode MS</vt:lpstr>
      <vt:lpstr>Calibri</vt:lpstr>
      <vt:lpstr>OPPOSans-M</vt:lpstr>
      <vt:lpstr>微软雅黑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稿定设计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稿定设计 ppt</dc:title>
  <dc:creator>稿定设计</dc:creator>
  <dc:subject>www.gaoding.com</dc:subject>
  <cp:lastModifiedBy>夕颜</cp:lastModifiedBy>
  <cp:revision>288</cp:revision>
  <dcterms:created xsi:type="dcterms:W3CDTF">2025-08-21T02:42:26Z</dcterms:created>
  <dcterms:modified xsi:type="dcterms:W3CDTF">2025-08-21T02:42:26Z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2052-6.5.2.8766</vt:lpwstr>
  </property>
  <property fmtid="{D5CDD505-2E9C-101B-9397-08002B2CF9AE}" pid="3" name="ICV">
    <vt:lpwstr>8A9948430E1DAC429187A668B9558E7E_43</vt:lpwstr>
  </property>
</Properties>
</file>