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E1DD"/>
          </a:solidFill>
        </a:fill>
      </a:tcStyle>
    </a:wholeTbl>
    <a:band2H>
      <a:tcTxStyle b="def" i="def"/>
      <a:tcStyle>
        <a:tcBdr/>
        <a:fill>
          <a:solidFill>
            <a:srgbClr val="E7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BDE"/>
          </a:solidFill>
        </a:fill>
      </a:tcStyle>
    </a:wholeTbl>
    <a:band2H>
      <a:tcTxStyle b="def" i="def"/>
      <a:tcStyle>
        <a:tcBdr/>
        <a:fill>
          <a:solidFill>
            <a:srgbClr val="E7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SzPct val="100000"/>
              <a:buAutoNum type="arabicPeriod" startAt="1"/>
            </a:pPr>
            <a:r>
              <a:t>dump </a:t>
            </a:r>
            <a:r>
              <a:t>系统难点：</a:t>
            </a:r>
          </a:p>
          <a:p>
            <a:pPr marL="342900" indent="-342900">
              <a:buSzPct val="100000"/>
              <a:buAutoNum type="arabicPeriod" startAt="1"/>
            </a:pPr>
            <a:r>
              <a:t>核心在线系统，对数据  的及时性和稳定性极端高。搜索推荐系统属于核心系统，电商 </a:t>
            </a:r>
            <a:r>
              <a:t>app</a:t>
            </a:r>
            <a:r>
              <a:t>，所见图墙皆是出自搜索推荐系统，搜索推荐不稳，全世界立刻都会知道。</a:t>
            </a:r>
          </a:p>
          <a:p>
            <a:pPr marL="342900" indent="-342900">
              <a:buSzPct val="100000"/>
              <a:buAutoNum type="arabicPeriod" startAt="1"/>
            </a:pPr>
            <a:r>
              <a:t>业务复杂，大宽表设计。因为直接提供 </a:t>
            </a:r>
            <a:r>
              <a:t>C </a:t>
            </a:r>
            <a:r>
              <a:t>端服务，业务的复杂性和多变会直接侵入 </a:t>
            </a:r>
            <a:r>
              <a:t>dump </a:t>
            </a:r>
            <a:r>
              <a:t>系统。类目，品牌，店铺，商品，营销，库存，标签数据，数仓实时数据，离线数据，模型数据，预处理复杂，涉及的业务广</a:t>
            </a:r>
          </a:p>
          <a:p>
            <a:pPr marL="342900" indent="-342900">
              <a:buSzPct val="100000"/>
              <a:buAutoNum type="arabicPeriod" startAt="1"/>
            </a:pPr>
            <a:r>
              <a:t>全量索引</a:t>
            </a:r>
            <a:r>
              <a:t>+</a:t>
            </a:r>
            <a:r>
              <a:t>实时索引，注定了 </a:t>
            </a:r>
            <a:r>
              <a:t>dump </a:t>
            </a:r>
            <a:r>
              <a:t>系统难以直接使用数仓中的 </a:t>
            </a:r>
            <a:r>
              <a:t>ETL </a:t>
            </a:r>
            <a:r>
              <a:t>和数据同步</a:t>
            </a:r>
          </a:p>
          <a:p>
            <a:pPr marL="342900" indent="-342900">
              <a:buSzPct val="100000"/>
              <a:buAutoNum type="arabicPeriod" startAt="1"/>
            </a:pPr>
            <a:r>
              <a:t>多样的数据来源（消息队列，数据库，</a:t>
            </a:r>
            <a:r>
              <a:t>  </a:t>
            </a:r>
            <a:r>
              <a:t>接口）</a:t>
            </a:r>
            <a:r>
              <a:t>+</a:t>
            </a:r>
            <a:r>
              <a:t> 数据联动更新（一对一，一对多，多对一）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1"/>
          <p:cNvGrpSpPr/>
          <p:nvPr/>
        </p:nvGrpSpPr>
        <p:grpSpPr>
          <a:xfrm>
            <a:off x="0" y="735980"/>
            <a:ext cx="10578955" cy="6123146"/>
            <a:chOff x="0" y="0"/>
            <a:chExt cx="10578954" cy="6123144"/>
          </a:xfrm>
        </p:grpSpPr>
        <p:sp>
          <p:nvSpPr>
            <p:cNvPr id="26" name="Freeform 5"/>
            <p:cNvSpPr/>
            <p:nvPr/>
          </p:nvSpPr>
          <p:spPr>
            <a:xfrm>
              <a:off x="3175" y="1714375"/>
              <a:ext cx="6122450" cy="440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60" y="4273"/>
                  </a:moveTo>
                  <a:lnTo>
                    <a:pt x="12184" y="0"/>
                  </a:lnTo>
                  <a:lnTo>
                    <a:pt x="0" y="139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744" y="14434"/>
                  </a:lnTo>
                  <a:lnTo>
                    <a:pt x="18412" y="8732"/>
                  </a:lnTo>
                  <a:lnTo>
                    <a:pt x="15260" y="4273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Freeform 6"/>
            <p:cNvSpPr/>
            <p:nvPr/>
          </p:nvSpPr>
          <p:spPr>
            <a:xfrm>
              <a:off x="3175" y="831694"/>
              <a:ext cx="2581934" cy="43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8739"/>
                  </a:lnTo>
                  <a:lnTo>
                    <a:pt x="693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Freeform 7"/>
            <p:cNvSpPr/>
            <p:nvPr/>
          </p:nvSpPr>
          <p:spPr>
            <a:xfrm>
              <a:off x="1703651" y="842712"/>
              <a:ext cx="1743326" cy="174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0" y="10800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2D2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Freeform 8"/>
            <p:cNvSpPr/>
            <p:nvPr/>
          </p:nvSpPr>
          <p:spPr>
            <a:xfrm>
              <a:off x="2537495" y="1713151"/>
              <a:ext cx="920635" cy="178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0793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Freeform 9"/>
            <p:cNvSpPr/>
            <p:nvPr/>
          </p:nvSpPr>
          <p:spPr>
            <a:xfrm>
              <a:off x="3426728" y="3495650"/>
              <a:ext cx="1799641" cy="89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8D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Freeform 10"/>
            <p:cNvSpPr/>
            <p:nvPr/>
          </p:nvSpPr>
          <p:spPr>
            <a:xfrm>
              <a:off x="2537495" y="3495650"/>
              <a:ext cx="1798417" cy="89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793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ACF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" name="Freeform 11"/>
            <p:cNvSpPr/>
            <p:nvPr/>
          </p:nvSpPr>
          <p:spPr>
            <a:xfrm>
              <a:off x="2537495" y="4394246"/>
              <a:ext cx="1798417" cy="90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6E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" name="Freeform 12"/>
            <p:cNvSpPr/>
            <p:nvPr/>
          </p:nvSpPr>
          <p:spPr>
            <a:xfrm>
              <a:off x="3426728" y="5295291"/>
              <a:ext cx="5494246" cy="82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352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" name="Freeform 13"/>
            <p:cNvSpPr/>
            <p:nvPr/>
          </p:nvSpPr>
          <p:spPr>
            <a:xfrm>
              <a:off x="3426728" y="4394246"/>
              <a:ext cx="1799641" cy="89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52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" name="Freeform 8"/>
            <p:cNvSpPr/>
            <p:nvPr/>
          </p:nvSpPr>
          <p:spPr>
            <a:xfrm rot="10800000">
              <a:off x="-1" y="-1"/>
              <a:ext cx="920635" cy="183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0793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" name="Freeform 11"/>
            <p:cNvSpPr/>
            <p:nvPr/>
          </p:nvSpPr>
          <p:spPr>
            <a:xfrm>
              <a:off x="7890079" y="5295291"/>
              <a:ext cx="1798417" cy="82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6E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" name="Freeform 13"/>
            <p:cNvSpPr/>
            <p:nvPr/>
          </p:nvSpPr>
          <p:spPr>
            <a:xfrm>
              <a:off x="8779314" y="5295291"/>
              <a:ext cx="1799641" cy="82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52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9" name="正文级别 1…"/>
          <p:cNvSpPr txBox="1"/>
          <p:nvPr>
            <p:ph type="body" sz="quarter" idx="1"/>
          </p:nvPr>
        </p:nvSpPr>
        <p:spPr>
          <a:xfrm>
            <a:off x="7121525" y="3177583"/>
            <a:ext cx="4398965" cy="558800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标题文本"/>
          <p:cNvSpPr txBox="1"/>
          <p:nvPr>
            <p:ph type="title"/>
          </p:nvPr>
        </p:nvSpPr>
        <p:spPr>
          <a:xfrm>
            <a:off x="7121525" y="1905000"/>
            <a:ext cx="4398965" cy="127258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标题文本</a:t>
            </a:r>
          </a:p>
        </p:txBody>
      </p:sp>
      <p:sp>
        <p:nvSpPr>
          <p:cNvPr id="41" name="文本占位符 13"/>
          <p:cNvSpPr/>
          <p:nvPr>
            <p:ph type="body" sz="quarter" idx="21" hasCustomPrompt="1"/>
          </p:nvPr>
        </p:nvSpPr>
        <p:spPr>
          <a:xfrm>
            <a:off x="7121525" y="4940891"/>
            <a:ext cx="4398965" cy="296272"/>
          </a:xfrm>
          <a:prstGeom prst="rect">
            <a:avLst/>
          </a:prstGeom>
        </p:spPr>
        <p:txBody>
          <a:bodyPr anchor="ctr"/>
          <a:lstStyle>
            <a:lvl1pPr marL="0" indent="0" defTabSz="904627">
              <a:spcBef>
                <a:spcPts val="900"/>
              </a:spcBef>
              <a:buSzTx/>
              <a:buFontTx/>
              <a:buNone/>
              <a:defRPr sz="1485"/>
            </a:lvl1pPr>
          </a:lstStyle>
          <a:p>
            <a:pPr/>
            <a:r>
              <a:t>Signature</a:t>
            </a:r>
          </a:p>
        </p:txBody>
      </p:sp>
      <p:sp>
        <p:nvSpPr>
          <p:cNvPr id="42" name="文本占位符 13"/>
          <p:cNvSpPr/>
          <p:nvPr>
            <p:ph type="body" sz="quarter" idx="22" hasCustomPrompt="1"/>
          </p:nvPr>
        </p:nvSpPr>
        <p:spPr>
          <a:xfrm>
            <a:off x="7121525" y="5237162"/>
            <a:ext cx="4398965" cy="296272"/>
          </a:xfrm>
          <a:prstGeom prst="rect">
            <a:avLst/>
          </a:prstGeom>
        </p:spPr>
        <p:txBody>
          <a:bodyPr anchor="ctr"/>
          <a:lstStyle>
            <a:lvl1pPr marL="0" indent="0" defTabSz="904627">
              <a:spcBef>
                <a:spcPts val="900"/>
              </a:spcBef>
              <a:buSzTx/>
              <a:buFontTx/>
              <a:buNone/>
              <a:defRPr sz="1485"/>
            </a:lvl1pPr>
          </a:lstStyle>
          <a:p>
            <a:pPr/>
            <a:r>
              <a:t>Date</a:t>
            </a:r>
          </a:p>
        </p:txBody>
      </p:sp>
      <p:grpSp>
        <p:nvGrpSpPr>
          <p:cNvPr id="45" name="组合 19"/>
          <p:cNvGrpSpPr/>
          <p:nvPr/>
        </p:nvGrpSpPr>
        <p:grpSpPr>
          <a:xfrm>
            <a:off x="10032100" y="153965"/>
            <a:ext cx="679263" cy="679264"/>
            <a:chOff x="0" y="0"/>
            <a:chExt cx="679262" cy="679262"/>
          </a:xfrm>
        </p:grpSpPr>
        <p:sp>
          <p:nvSpPr>
            <p:cNvPr id="43" name="椭圆 20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4" name="图片 21" descr="图片 2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3645" y="23196"/>
              <a:ext cx="435753" cy="627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8" name="组合 22"/>
          <p:cNvGrpSpPr/>
          <p:nvPr/>
        </p:nvGrpSpPr>
        <p:grpSpPr>
          <a:xfrm>
            <a:off x="10841225" y="134916"/>
            <a:ext cx="679263" cy="777897"/>
            <a:chOff x="0" y="0"/>
            <a:chExt cx="679262" cy="777896"/>
          </a:xfrm>
        </p:grpSpPr>
        <p:sp>
          <p:nvSpPr>
            <p:cNvPr id="46" name="椭圆 23"/>
            <p:cNvSpPr/>
            <p:nvPr/>
          </p:nvSpPr>
          <p:spPr>
            <a:xfrm>
              <a:off x="-1" y="19048"/>
              <a:ext cx="679264" cy="679263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" name="图片 24" descr="图片 2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575" y="-1"/>
              <a:ext cx="622655" cy="7778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" name="组合 16"/>
          <p:cNvGrpSpPr/>
          <p:nvPr/>
        </p:nvGrpSpPr>
        <p:grpSpPr>
          <a:xfrm>
            <a:off x="9104168" y="120873"/>
            <a:ext cx="817639" cy="817640"/>
            <a:chOff x="-69188" y="-69188"/>
            <a:chExt cx="817638" cy="817638"/>
          </a:xfrm>
        </p:grpSpPr>
        <p:sp>
          <p:nvSpPr>
            <p:cNvPr id="49" name="椭圆 13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" name="dmall-logo.png" descr="dmall-logo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69189" y="-69189"/>
              <a:ext cx="817640" cy="817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5"/>
          <p:cNvSpPr/>
          <p:nvPr/>
        </p:nvSpPr>
        <p:spPr>
          <a:xfrm>
            <a:off x="0" y="1587"/>
            <a:ext cx="343376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10800"/>
                </a:lnTo>
                <a:lnTo>
                  <a:pt x="0" y="0"/>
                </a:lnTo>
                <a:lnTo>
                  <a:pt x="0" y="2030"/>
                </a:lnTo>
                <a:lnTo>
                  <a:pt x="17546" y="10800"/>
                </a:lnTo>
                <a:lnTo>
                  <a:pt x="0" y="19575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标题文本"/>
          <p:cNvSpPr txBox="1"/>
          <p:nvPr>
            <p:ph type="title"/>
          </p:nvPr>
        </p:nvSpPr>
        <p:spPr>
          <a:xfrm>
            <a:off x="3622097" y="2353129"/>
            <a:ext cx="5419187" cy="895351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2400"/>
            </a:lvl1pPr>
          </a:lstStyle>
          <a:p>
            <a:pPr/>
            <a:r>
              <a:t>标题文本</a:t>
            </a:r>
          </a:p>
        </p:txBody>
      </p:sp>
      <p:sp>
        <p:nvSpPr>
          <p:cNvPr id="61" name="正文级别 1…"/>
          <p:cNvSpPr txBox="1"/>
          <p:nvPr>
            <p:ph type="body" sz="quarter" idx="1"/>
          </p:nvPr>
        </p:nvSpPr>
        <p:spPr>
          <a:xfrm>
            <a:off x="3623214" y="3248479"/>
            <a:ext cx="5419186" cy="101562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100"/>
            </a:lvl1pPr>
            <a:lvl2pPr marL="0" indent="457200">
              <a:buSzTx/>
              <a:buFontTx/>
              <a:buNone/>
              <a:defRPr sz="1100"/>
            </a:lvl2pPr>
            <a:lvl3pPr marL="0" indent="914400">
              <a:buSzTx/>
              <a:buFontTx/>
              <a:buNone/>
              <a:defRPr sz="1100"/>
            </a:lvl3pPr>
            <a:lvl4pPr marL="0" indent="1371600">
              <a:buSzTx/>
              <a:buFontTx/>
              <a:buNone/>
              <a:defRPr sz="1100"/>
            </a:lvl4pPr>
            <a:lvl5pPr marL="0" indent="1828800">
              <a:buSzTx/>
              <a:buFontTx/>
              <a:buNone/>
              <a:defRPr sz="11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grpSp>
        <p:nvGrpSpPr>
          <p:cNvPr id="64" name="组合 4"/>
          <p:cNvGrpSpPr/>
          <p:nvPr/>
        </p:nvGrpSpPr>
        <p:grpSpPr>
          <a:xfrm>
            <a:off x="10032100" y="153965"/>
            <a:ext cx="679263" cy="679264"/>
            <a:chOff x="0" y="0"/>
            <a:chExt cx="679262" cy="679262"/>
          </a:xfrm>
        </p:grpSpPr>
        <p:sp>
          <p:nvSpPr>
            <p:cNvPr id="62" name="椭圆 6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3" name="图片 7" descr="图片 7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3645" y="23196"/>
              <a:ext cx="435753" cy="627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7" name="组合 8"/>
          <p:cNvGrpSpPr/>
          <p:nvPr/>
        </p:nvGrpSpPr>
        <p:grpSpPr>
          <a:xfrm>
            <a:off x="10841225" y="134916"/>
            <a:ext cx="679263" cy="777897"/>
            <a:chOff x="0" y="0"/>
            <a:chExt cx="679262" cy="777896"/>
          </a:xfrm>
        </p:grpSpPr>
        <p:sp>
          <p:nvSpPr>
            <p:cNvPr id="65" name="椭圆 9"/>
            <p:cNvSpPr/>
            <p:nvPr/>
          </p:nvSpPr>
          <p:spPr>
            <a:xfrm>
              <a:off x="-1" y="19048"/>
              <a:ext cx="679264" cy="679263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6" name="图片 10" descr="图片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5" y="-1"/>
              <a:ext cx="622655" cy="7778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" name="组合 16"/>
          <p:cNvGrpSpPr/>
          <p:nvPr/>
        </p:nvGrpSpPr>
        <p:grpSpPr>
          <a:xfrm>
            <a:off x="9104168" y="120873"/>
            <a:ext cx="817639" cy="817640"/>
            <a:chOff x="-69188" y="-69188"/>
            <a:chExt cx="817638" cy="817638"/>
          </a:xfrm>
        </p:grpSpPr>
        <p:sp>
          <p:nvSpPr>
            <p:cNvPr id="68" name="椭圆 13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69" name="dmall-logo.png" descr="dmall-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9189" y="-69189"/>
              <a:ext cx="817640" cy="817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1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空白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矩形: 圆角 36"/>
          <p:cNvSpPr/>
          <p:nvPr/>
        </p:nvSpPr>
        <p:spPr>
          <a:xfrm>
            <a:off x="0" y="-32946"/>
            <a:ext cx="12192000" cy="689094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272F32"/>
              </a:gs>
              <a:gs pos="52999">
                <a:srgbClr val="282F30"/>
              </a:gs>
              <a:gs pos="100000">
                <a:srgbClr val="54646C"/>
              </a:gs>
            </a:gsLst>
            <a:lin ang="14400000"/>
          </a:gra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112" name="组合 13"/>
          <p:cNvGrpSpPr/>
          <p:nvPr/>
        </p:nvGrpSpPr>
        <p:grpSpPr>
          <a:xfrm>
            <a:off x="0" y="735980"/>
            <a:ext cx="10578955" cy="6123146"/>
            <a:chOff x="0" y="0"/>
            <a:chExt cx="10578954" cy="6123144"/>
          </a:xfrm>
        </p:grpSpPr>
        <p:sp>
          <p:nvSpPr>
            <p:cNvPr id="100" name="Freeform 5"/>
            <p:cNvSpPr/>
            <p:nvPr/>
          </p:nvSpPr>
          <p:spPr>
            <a:xfrm>
              <a:off x="3175" y="1714375"/>
              <a:ext cx="6122450" cy="440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60" y="4273"/>
                  </a:moveTo>
                  <a:lnTo>
                    <a:pt x="12184" y="0"/>
                  </a:lnTo>
                  <a:lnTo>
                    <a:pt x="0" y="1396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1744" y="14434"/>
                  </a:lnTo>
                  <a:lnTo>
                    <a:pt x="18412" y="8732"/>
                  </a:lnTo>
                  <a:lnTo>
                    <a:pt x="15260" y="4273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" name="Freeform 6"/>
            <p:cNvSpPr/>
            <p:nvPr/>
          </p:nvSpPr>
          <p:spPr>
            <a:xfrm>
              <a:off x="3175" y="831694"/>
              <a:ext cx="2581934" cy="43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8739"/>
                  </a:lnTo>
                  <a:lnTo>
                    <a:pt x="6934" y="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" name="Freeform 7"/>
            <p:cNvSpPr/>
            <p:nvPr/>
          </p:nvSpPr>
          <p:spPr>
            <a:xfrm>
              <a:off x="1703651" y="842712"/>
              <a:ext cx="1743326" cy="174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0" y="10800"/>
                  </a:lnTo>
                  <a:lnTo>
                    <a:pt x="10800" y="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2D2C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" name="Freeform 8"/>
            <p:cNvSpPr/>
            <p:nvPr/>
          </p:nvSpPr>
          <p:spPr>
            <a:xfrm>
              <a:off x="2537495" y="1713151"/>
              <a:ext cx="920635" cy="178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0793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4" name="Freeform 9"/>
            <p:cNvSpPr/>
            <p:nvPr/>
          </p:nvSpPr>
          <p:spPr>
            <a:xfrm>
              <a:off x="3426728" y="3495650"/>
              <a:ext cx="1799641" cy="89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080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8D9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5" name="Freeform 10"/>
            <p:cNvSpPr/>
            <p:nvPr/>
          </p:nvSpPr>
          <p:spPr>
            <a:xfrm>
              <a:off x="2537495" y="3495650"/>
              <a:ext cx="1798417" cy="89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793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ACF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6" name="Freeform 11"/>
            <p:cNvSpPr/>
            <p:nvPr/>
          </p:nvSpPr>
          <p:spPr>
            <a:xfrm>
              <a:off x="2537495" y="4394246"/>
              <a:ext cx="1798417" cy="90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6E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7" name="Freeform 12"/>
            <p:cNvSpPr/>
            <p:nvPr/>
          </p:nvSpPr>
          <p:spPr>
            <a:xfrm>
              <a:off x="3426728" y="5295291"/>
              <a:ext cx="5494246" cy="82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lnTo>
                    <a:pt x="352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8" name="Freeform 13"/>
            <p:cNvSpPr/>
            <p:nvPr/>
          </p:nvSpPr>
          <p:spPr>
            <a:xfrm>
              <a:off x="3426728" y="4394246"/>
              <a:ext cx="1799641" cy="89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52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9" name="Freeform 8"/>
            <p:cNvSpPr/>
            <p:nvPr/>
          </p:nvSpPr>
          <p:spPr>
            <a:xfrm rot="10800000">
              <a:off x="-1" y="-1"/>
              <a:ext cx="920635" cy="183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0" y="10793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0" name="Freeform 11"/>
            <p:cNvSpPr/>
            <p:nvPr/>
          </p:nvSpPr>
          <p:spPr>
            <a:xfrm>
              <a:off x="7890079" y="5295291"/>
              <a:ext cx="1798417" cy="827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6E7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779314" y="5295291"/>
              <a:ext cx="1799641" cy="826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080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3526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0" name="组合 37"/>
          <p:cNvGrpSpPr/>
          <p:nvPr/>
        </p:nvGrpSpPr>
        <p:grpSpPr>
          <a:xfrm>
            <a:off x="9584943" y="-34070"/>
            <a:ext cx="2607057" cy="615108"/>
            <a:chOff x="0" y="0"/>
            <a:chExt cx="2607056" cy="615107"/>
          </a:xfrm>
        </p:grpSpPr>
        <p:sp>
          <p:nvSpPr>
            <p:cNvPr id="113" name="平行四边形 38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4" name="平行四边形 39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5" name="平行四边形 40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6" name="平行四边形 41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平行四边形 42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8" name="直角三角形 43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9" name="直角三角形 44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1" name="幻灯片编号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DCF0ED"/>
            </a:gs>
            <a:gs pos="52999">
              <a:srgbClr val="DADFE2"/>
            </a:gs>
            <a:gs pos="100000">
              <a:srgbClr val="B7C8CF"/>
            </a:gs>
          </a:gsLst>
          <a:lin ang="14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6"/>
          <p:cNvSpPr/>
          <p:nvPr/>
        </p:nvSpPr>
        <p:spPr>
          <a:xfrm>
            <a:off x="669923" y="1028700"/>
            <a:ext cx="10850565" cy="0"/>
          </a:xfrm>
          <a:prstGeom prst="line">
            <a:avLst/>
          </a:prstGeom>
          <a:ln>
            <a:solidFill>
              <a:srgbClr val="01857C"/>
            </a:solidFill>
            <a:miter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" name="组合 16"/>
          <p:cNvGrpSpPr/>
          <p:nvPr/>
        </p:nvGrpSpPr>
        <p:grpSpPr>
          <a:xfrm>
            <a:off x="10032100" y="190061"/>
            <a:ext cx="679263" cy="679264"/>
            <a:chOff x="0" y="0"/>
            <a:chExt cx="679262" cy="679262"/>
          </a:xfrm>
        </p:grpSpPr>
        <p:sp>
          <p:nvSpPr>
            <p:cNvPr id="3" name="椭圆 13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" name="图片 11" descr="图片 1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13645" y="23196"/>
              <a:ext cx="435753" cy="6274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" name="组合 17"/>
          <p:cNvGrpSpPr/>
          <p:nvPr/>
        </p:nvGrpSpPr>
        <p:grpSpPr>
          <a:xfrm>
            <a:off x="10841225" y="171012"/>
            <a:ext cx="679263" cy="777898"/>
            <a:chOff x="0" y="0"/>
            <a:chExt cx="679262" cy="777896"/>
          </a:xfrm>
        </p:grpSpPr>
        <p:sp>
          <p:nvSpPr>
            <p:cNvPr id="6" name="椭圆 15"/>
            <p:cNvSpPr/>
            <p:nvPr/>
          </p:nvSpPr>
          <p:spPr>
            <a:xfrm>
              <a:off x="-1" y="19048"/>
              <a:ext cx="679264" cy="679263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7" name="图片 12" descr="图片 1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575" y="-1"/>
              <a:ext cx="622655" cy="7778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" name="幻灯片编号"/>
          <p:cNvSpPr txBox="1"/>
          <p:nvPr>
            <p:ph type="sldNum" sz="quarter" idx="2"/>
          </p:nvPr>
        </p:nvSpPr>
        <p:spPr>
          <a:xfrm>
            <a:off x="11275084" y="6230160"/>
            <a:ext cx="245404" cy="22698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0808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0" name="íşḻîdè"/>
          <p:cNvSpPr/>
          <p:nvPr/>
        </p:nvSpPr>
        <p:spPr>
          <a:xfrm>
            <a:off x="436729" y="278445"/>
            <a:ext cx="7724633" cy="765664"/>
          </a:xfrm>
          <a:prstGeom prst="roundRect">
            <a:avLst>
              <a:gd name="adj" fmla="val 20564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A6A6A6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sp>
        <p:nvSpPr>
          <p:cNvPr id="11" name="梯形 27"/>
          <p:cNvSpPr/>
          <p:nvPr/>
        </p:nvSpPr>
        <p:spPr>
          <a:xfrm flipV="1">
            <a:off x="6810408" y="272943"/>
            <a:ext cx="1255420" cy="115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270" y="0"/>
                </a:lnTo>
                <a:lnTo>
                  <a:pt x="19330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C8C1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A6A6A6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lnSpc>
                <a:spcPct val="80000"/>
              </a:lnSpc>
              <a:defRPr b="1">
                <a:noFill/>
              </a:defRPr>
            </a:pPr>
          </a:p>
        </p:txBody>
      </p:sp>
      <p:sp>
        <p:nvSpPr>
          <p:cNvPr id="12" name="平行四边形 28"/>
          <p:cNvSpPr/>
          <p:nvPr/>
        </p:nvSpPr>
        <p:spPr>
          <a:xfrm flipH="1">
            <a:off x="8357867" y="170046"/>
            <a:ext cx="636008" cy="469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956" y="0"/>
                </a:lnTo>
                <a:lnTo>
                  <a:pt x="21600" y="0"/>
                </a:lnTo>
                <a:lnTo>
                  <a:pt x="7644" y="21600"/>
                </a:lnTo>
                <a:close/>
              </a:path>
            </a:pathLst>
          </a:custGeom>
          <a:solidFill>
            <a:srgbClr val="01C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梯形 24"/>
          <p:cNvSpPr/>
          <p:nvPr/>
        </p:nvSpPr>
        <p:spPr>
          <a:xfrm>
            <a:off x="7328848" y="278445"/>
            <a:ext cx="1665028" cy="765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8149" y="0"/>
                </a:lnTo>
                <a:lnTo>
                  <a:pt x="13451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A6A6A6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sp>
        <p:nvSpPr>
          <p:cNvPr id="14" name="平行四边形 29"/>
          <p:cNvSpPr/>
          <p:nvPr/>
        </p:nvSpPr>
        <p:spPr>
          <a:xfrm flipH="1">
            <a:off x="8538898" y="827988"/>
            <a:ext cx="388011" cy="286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3956" y="0"/>
                </a:lnTo>
                <a:lnTo>
                  <a:pt x="21600" y="0"/>
                </a:lnTo>
                <a:lnTo>
                  <a:pt x="7644" y="21600"/>
                </a:lnTo>
                <a:close/>
              </a:path>
            </a:pathLst>
          </a:custGeom>
          <a:solidFill>
            <a:srgbClr val="01C8C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7" name="组合 16"/>
          <p:cNvGrpSpPr/>
          <p:nvPr/>
        </p:nvGrpSpPr>
        <p:grpSpPr>
          <a:xfrm>
            <a:off x="9104168" y="120873"/>
            <a:ext cx="817639" cy="817640"/>
            <a:chOff x="-69188" y="-69188"/>
            <a:chExt cx="817638" cy="817638"/>
          </a:xfrm>
        </p:grpSpPr>
        <p:sp>
          <p:nvSpPr>
            <p:cNvPr id="15" name="椭圆 13"/>
            <p:cNvSpPr/>
            <p:nvPr/>
          </p:nvSpPr>
          <p:spPr>
            <a:xfrm>
              <a:off x="-1" y="-1"/>
              <a:ext cx="679264" cy="679264"/>
            </a:xfrm>
            <a:prstGeom prst="ellipse">
              <a:avLst/>
            </a:prstGeom>
            <a:solidFill>
              <a:srgbClr val="66788C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6" name="dmall-logo.png" descr="dmall-logo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69189" y="-69189"/>
              <a:ext cx="817640" cy="8176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标题文本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标题文本</a:t>
            </a:r>
          </a:p>
        </p:txBody>
      </p:sp>
      <p:sp>
        <p:nvSpPr>
          <p:cNvPr id="19" name="正文级别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transition xmlns:p14="http://schemas.microsoft.com/office/powerpoint/2010/main" spd="med" advClick="1"/>
  <p:txStyles>
    <p:titleStyle>
      <a:lvl1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3764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28600" marR="0" indent="-2286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11200" marR="0" indent="-2540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0150" marR="0" indent="-28575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98171" marR="0" indent="-326571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55371" marR="0" indent="-326571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40000" marR="0" indent="-2540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2997200" marR="0" indent="-2540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54400" marR="0" indent="-2540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11600" marR="0" indent="-254000" algn="l" defTabSz="913764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hyperlink" Target="https://mp.weixin.qq.com/s/QI2Gmd0aQIkyVhhxnfPV3g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hyperlink" Target="https://github.com/apache/seatunnel/pull/7891" TargetMode="Externa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5.jpe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标题 2"/>
          <p:cNvSpPr txBox="1"/>
          <p:nvPr>
            <p:ph type="ctrTitle"/>
          </p:nvPr>
        </p:nvSpPr>
        <p:spPr>
          <a:xfrm>
            <a:off x="6111157" y="2286000"/>
            <a:ext cx="5409333" cy="1272586"/>
          </a:xfrm>
          <a:prstGeom prst="rect">
            <a:avLst/>
          </a:prstGeom>
        </p:spPr>
        <p:txBody>
          <a:bodyPr/>
          <a:lstStyle>
            <a:lvl1pPr defTabSz="731011">
              <a:defRPr sz="3200"/>
            </a:lvl1pPr>
          </a:lstStyle>
          <a:p>
            <a:pPr/>
            <a:r>
              <a:t>SeaTunnel 赋能多点DMALL 打造高效智能的数据集成中枢</a:t>
            </a:r>
          </a:p>
        </p:txBody>
      </p:sp>
      <p:sp>
        <p:nvSpPr>
          <p:cNvPr id="131" name="文本占位符 3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712736">
              <a:spcBef>
                <a:spcPts val="700"/>
              </a:spcBef>
              <a:defRPr sz="1170"/>
            </a:lvl1pPr>
          </a:lstStyle>
          <a:p>
            <a:pPr/>
            <a:r>
              <a:t>贾敏</a:t>
            </a:r>
          </a:p>
        </p:txBody>
      </p:sp>
      <p:sp>
        <p:nvSpPr>
          <p:cNvPr id="132" name="文本占位符 4"/>
          <p:cNvSpPr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2025-9-30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0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现状-数据接入</a:t>
            </a:r>
          </a:p>
        </p:txBody>
      </p:sp>
      <p:sp>
        <p:nvSpPr>
          <p:cNvPr id="321" name="Text 6"/>
          <p:cNvSpPr txBox="1"/>
          <p:nvPr/>
        </p:nvSpPr>
        <p:spPr>
          <a:xfrm>
            <a:off x="476112" y="2271269"/>
            <a:ext cx="4265026" cy="186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统一承载公司 ODS 数据入湖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采用 Apache Iceberg 作为湖仓格式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支持小时级数据下游可用 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数据复用率高，数据质量有保障</a:t>
            </a:r>
          </a:p>
        </p:txBody>
      </p:sp>
      <p:pic>
        <p:nvPicPr>
          <p:cNvPr id="322" name="图片 17" descr="图片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9126" y="2010850"/>
            <a:ext cx="7122221" cy="3157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  <p:bldP build="whole" bldLvl="1" animBg="1" rev="0" advAuto="0" spid="32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幻灯片编号"/>
          <p:cNvSpPr txBox="1"/>
          <p:nvPr>
            <p:ph type="sldNum" sz="quarter" idx="2"/>
          </p:nvPr>
        </p:nvSpPr>
        <p:spPr>
          <a:xfrm>
            <a:off x="11284510" y="6230160"/>
            <a:ext cx="235978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25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当前痛点</a:t>
            </a:r>
          </a:p>
        </p:txBody>
      </p:sp>
      <p:pic>
        <p:nvPicPr>
          <p:cNvPr id="326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4026022" y="1335423"/>
            <a:ext cx="1339016" cy="1547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282939" y="2040162"/>
            <a:ext cx="1339016" cy="1547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5282939" y="3428114"/>
            <a:ext cx="1339016" cy="1547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 4" descr="Imag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6542413" y="4141759"/>
            <a:ext cx="1339016" cy="1547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0404" y="1923306"/>
            <a:ext cx="510251" cy="372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Image 6" descr="Imag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05740" y="4070339"/>
            <a:ext cx="493413" cy="263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Image 7" descr="Image 7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95408" y="2557121"/>
            <a:ext cx="514078" cy="514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Image 8" descr="Imag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33107" y="4730586"/>
            <a:ext cx="557629" cy="37034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1"/>
          <p:cNvSpPr/>
          <p:nvPr/>
        </p:nvSpPr>
        <p:spPr>
          <a:xfrm>
            <a:off x="7985759" y="4920423"/>
            <a:ext cx="760731" cy="1"/>
          </a:xfrm>
          <a:prstGeom prst="line">
            <a:avLst/>
          </a:prstGeom>
          <a:ln w="19050">
            <a:solidFill>
              <a:srgbClr val="3C5CE8"/>
            </a:solidFill>
            <a:prstDash val="sys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5" name="Shape 2"/>
          <p:cNvSpPr/>
          <p:nvPr/>
        </p:nvSpPr>
        <p:spPr>
          <a:xfrm>
            <a:off x="6730365" y="2807143"/>
            <a:ext cx="760731" cy="1"/>
          </a:xfrm>
          <a:prstGeom prst="line">
            <a:avLst/>
          </a:prstGeom>
          <a:ln w="19050">
            <a:solidFill>
              <a:srgbClr val="3C5CE8"/>
            </a:solidFill>
            <a:prstDash val="sys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6" name="Shape 3"/>
          <p:cNvSpPr/>
          <p:nvPr/>
        </p:nvSpPr>
        <p:spPr>
          <a:xfrm>
            <a:off x="4375150" y="4206683"/>
            <a:ext cx="835661" cy="1"/>
          </a:xfrm>
          <a:prstGeom prst="line">
            <a:avLst/>
          </a:prstGeom>
          <a:ln w="19050">
            <a:solidFill>
              <a:srgbClr val="3C5CE8"/>
            </a:solidFill>
            <a:prstDash val="sysDot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7" name="Shape 4"/>
          <p:cNvSpPr/>
          <p:nvPr/>
        </p:nvSpPr>
        <p:spPr>
          <a:xfrm>
            <a:off x="3192145" y="2111818"/>
            <a:ext cx="740411" cy="1"/>
          </a:xfrm>
          <a:prstGeom prst="line">
            <a:avLst/>
          </a:prstGeom>
          <a:ln w="19050">
            <a:solidFill>
              <a:srgbClr val="3C5CE8"/>
            </a:solidFill>
            <a:prstDash val="sysDash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338" name="Text 5"/>
          <p:cNvSpPr txBox="1"/>
          <p:nvPr/>
        </p:nvSpPr>
        <p:spPr>
          <a:xfrm>
            <a:off x="7497322" y="2792797"/>
            <a:ext cx="3768726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Spark 任务最低启动需 2C8G，启动耗时约 40秒，对于大多数中小规模数据同步并不友好，尤其在降本增效背景下，具有较大优化空间。</a:t>
            </a:r>
          </a:p>
        </p:txBody>
      </p:sp>
      <p:sp>
        <p:nvSpPr>
          <p:cNvPr id="339" name="Text 6"/>
          <p:cNvSpPr txBox="1"/>
          <p:nvPr/>
        </p:nvSpPr>
        <p:spPr>
          <a:xfrm>
            <a:off x="7503794" y="2317558"/>
            <a:ext cx="24974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000">
                <a:solidFill>
                  <a:srgbClr val="333333"/>
                </a:solidFill>
              </a:defRPr>
            </a:lvl1pPr>
          </a:lstStyle>
          <a:p>
            <a:pPr/>
            <a:r>
              <a:t>资源使用高</a:t>
            </a:r>
          </a:p>
        </p:txBody>
      </p:sp>
      <p:sp>
        <p:nvSpPr>
          <p:cNvPr id="340" name="Text 7"/>
          <p:cNvSpPr txBox="1"/>
          <p:nvPr/>
        </p:nvSpPr>
        <p:spPr>
          <a:xfrm>
            <a:off x="8797566" y="4693834"/>
            <a:ext cx="3148331" cy="1265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架构缺乏 Source、Transform、Sink 抽象，新增数据源时需进行全链路开发。增加了开发与维护成本，同时降低了交付效率。</a:t>
            </a:r>
          </a:p>
        </p:txBody>
      </p:sp>
      <p:sp>
        <p:nvSpPr>
          <p:cNvPr id="341" name="Text 8"/>
          <p:cNvSpPr txBox="1"/>
          <p:nvPr/>
        </p:nvSpPr>
        <p:spPr>
          <a:xfrm>
            <a:off x="8786617" y="4246249"/>
            <a:ext cx="181544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 sz="2000">
                <a:solidFill>
                  <a:srgbClr val="333333"/>
                </a:solidFill>
              </a:defRPr>
            </a:lvl1pPr>
          </a:lstStyle>
          <a:p>
            <a:pPr/>
            <a:r>
              <a:t>可扩展性不高</a:t>
            </a:r>
          </a:p>
        </p:txBody>
      </p:sp>
      <p:sp>
        <p:nvSpPr>
          <p:cNvPr id="342" name="Text 9"/>
          <p:cNvSpPr txBox="1"/>
          <p:nvPr/>
        </p:nvSpPr>
        <p:spPr>
          <a:xfrm>
            <a:off x="276774" y="2063558"/>
            <a:ext cx="2854962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随着商家私有化部署增多，数据源多样，新增接入需要定制开发，难以快速满足业务需求。</a:t>
            </a:r>
          </a:p>
        </p:txBody>
      </p:sp>
      <p:sp>
        <p:nvSpPr>
          <p:cNvPr id="343" name="Text 10"/>
          <p:cNvSpPr txBox="1"/>
          <p:nvPr/>
        </p:nvSpPr>
        <p:spPr>
          <a:xfrm>
            <a:off x="716280" y="1638743"/>
            <a:ext cx="241998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2000">
                <a:solidFill>
                  <a:srgbClr val="333333"/>
                </a:solidFill>
              </a:defRPr>
            </a:lvl1pPr>
          </a:lstStyle>
          <a:p>
            <a:pPr/>
            <a:r>
              <a:t>数据源有限</a:t>
            </a:r>
          </a:p>
        </p:txBody>
      </p:sp>
      <p:sp>
        <p:nvSpPr>
          <p:cNvPr id="344" name="Text 11"/>
          <p:cNvSpPr txBox="1"/>
          <p:nvPr/>
        </p:nvSpPr>
        <p:spPr>
          <a:xfrm>
            <a:off x="506215" y="4255111"/>
            <a:ext cx="3769361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随着 StarRocks、Paimon 等新技术兴起，实时增量同步需求增加，但现阶段仍需要开发人员用 Java/Flink 自行实现。</a:t>
            </a:r>
          </a:p>
        </p:txBody>
      </p:sp>
      <p:sp>
        <p:nvSpPr>
          <p:cNvPr id="345" name="Text 12"/>
          <p:cNvSpPr txBox="1"/>
          <p:nvPr/>
        </p:nvSpPr>
        <p:spPr>
          <a:xfrm>
            <a:off x="1452076" y="3838905"/>
            <a:ext cx="279561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b="1" sz="2000">
                <a:solidFill>
                  <a:srgbClr val="333333"/>
                </a:solidFill>
              </a:defRPr>
            </a:lvl1pPr>
          </a:lstStyle>
          <a:p>
            <a:pPr/>
            <a:r>
              <a:t>实时同步不支持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矩形: 圆角 88"/>
          <p:cNvSpPr/>
          <p:nvPr/>
        </p:nvSpPr>
        <p:spPr>
          <a:xfrm>
            <a:off x="0" y="-32946"/>
            <a:ext cx="12192000" cy="6890946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355" name="组合 35"/>
          <p:cNvGrpSpPr/>
          <p:nvPr/>
        </p:nvGrpSpPr>
        <p:grpSpPr>
          <a:xfrm>
            <a:off x="4212894" y="2508368"/>
            <a:ext cx="1183084" cy="279137"/>
            <a:chOff x="0" y="0"/>
            <a:chExt cx="1183082" cy="279135"/>
          </a:xfrm>
        </p:grpSpPr>
        <p:sp>
          <p:nvSpPr>
            <p:cNvPr id="348" name="平行四边形 36"/>
            <p:cNvSpPr/>
            <p:nvPr/>
          </p:nvSpPr>
          <p:spPr>
            <a:xfrm flipH="1">
              <a:off x="0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平行四边形 37"/>
            <p:cNvSpPr/>
            <p:nvPr/>
          </p:nvSpPr>
          <p:spPr>
            <a:xfrm flipH="1">
              <a:off x="201249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0" name="平行四边形 38"/>
            <p:cNvSpPr/>
            <p:nvPr/>
          </p:nvSpPr>
          <p:spPr>
            <a:xfrm flipH="1">
              <a:off x="40249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平行四边形 39"/>
            <p:cNvSpPr/>
            <p:nvPr/>
          </p:nvSpPr>
          <p:spPr>
            <a:xfrm flipH="1">
              <a:off x="60374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2" name="平行四边形 40"/>
            <p:cNvSpPr/>
            <p:nvPr/>
          </p:nvSpPr>
          <p:spPr>
            <a:xfrm flipH="1">
              <a:off x="804996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3" name="直角三角形 41"/>
            <p:cNvSpPr/>
            <p:nvPr/>
          </p:nvSpPr>
          <p:spPr>
            <a:xfrm>
              <a:off x="13584" y="99472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4" name="直角三角形 42"/>
            <p:cNvSpPr/>
            <p:nvPr/>
          </p:nvSpPr>
          <p:spPr>
            <a:xfrm rot="10800000">
              <a:off x="1027942" y="0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4" name="组合 63"/>
          <p:cNvGrpSpPr/>
          <p:nvPr/>
        </p:nvGrpSpPr>
        <p:grpSpPr>
          <a:xfrm>
            <a:off x="2812538" y="2683042"/>
            <a:ext cx="6157484" cy="1491917"/>
            <a:chOff x="0" y="0"/>
            <a:chExt cx="6157482" cy="1491916"/>
          </a:xfrm>
        </p:grpSpPr>
        <p:sp>
          <p:nvSpPr>
            <p:cNvPr id="356" name="矩形 62"/>
            <p:cNvSpPr/>
            <p:nvPr/>
          </p:nvSpPr>
          <p:spPr>
            <a:xfrm>
              <a:off x="1213758" y="745956"/>
              <a:ext cx="601267" cy="45720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361" name="组合 20"/>
            <p:cNvGrpSpPr/>
            <p:nvPr/>
          </p:nvGrpSpPr>
          <p:grpSpPr>
            <a:xfrm>
              <a:off x="-1" y="139077"/>
              <a:ext cx="1213761" cy="1213762"/>
              <a:chOff x="0" y="0"/>
              <a:chExt cx="1213760" cy="1213760"/>
            </a:xfrm>
          </p:grpSpPr>
          <p:grpSp>
            <p:nvGrpSpPr>
              <p:cNvPr id="359" name="椭圆 22"/>
              <p:cNvGrpSpPr/>
              <p:nvPr/>
            </p:nvGrpSpPr>
            <p:grpSpPr>
              <a:xfrm>
                <a:off x="94422" y="94422"/>
                <a:ext cx="1024915" cy="1024917"/>
                <a:chOff x="0" y="0"/>
                <a:chExt cx="1024913" cy="1024916"/>
              </a:xfrm>
            </p:grpSpPr>
            <p:sp>
              <p:nvSpPr>
                <p:cNvPr id="357" name="圆形"/>
                <p:cNvSpPr/>
                <p:nvPr/>
              </p:nvSpPr>
              <p:spPr>
                <a:xfrm>
                  <a:off x="0" y="-1"/>
                  <a:ext cx="1024914" cy="1024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57587"/>
                    </a:gs>
                    <a:gs pos="52999">
                      <a:srgbClr val="6C889D"/>
                    </a:gs>
                    <a:gs pos="100000">
                      <a:srgbClr val="75A3BA"/>
                    </a:gs>
                  </a:gsLst>
                  <a:lin ang="14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04800" dist="127000" dir="0">
                    <a:srgbClr val="FFFFFF">
                      <a:alpha val="2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3200">
                      <a:solidFill>
                        <a:srgbClr val="D4DBDF"/>
                      </a:solidFill>
                    </a:defRPr>
                  </a:pPr>
                </a:p>
              </p:txBody>
            </p:sp>
            <p:sp>
              <p:nvSpPr>
                <p:cNvPr id="358" name="03"/>
                <p:cNvSpPr txBox="1"/>
                <p:nvPr/>
              </p:nvSpPr>
              <p:spPr>
                <a:xfrm>
                  <a:off x="150094" y="150095"/>
                  <a:ext cx="724726" cy="724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rmAutofit fontScale="100000" lnSpcReduction="0"/>
                </a:bodyPr>
                <a:lstStyle>
                  <a:lvl1pPr algn="ctr">
                    <a:defRPr b="1" sz="3200">
                      <a:solidFill>
                        <a:srgbClr val="D4DBDF"/>
                      </a:solidFill>
                    </a:defRPr>
                  </a:lvl1pPr>
                </a:lstStyle>
                <a:p>
                  <a:pPr/>
                  <a:r>
                    <a:t>03</a:t>
                  </a:r>
                </a:p>
              </p:txBody>
            </p:sp>
          </p:grpSp>
          <p:sp>
            <p:nvSpPr>
              <p:cNvPr id="360" name="椭圆 23"/>
              <p:cNvSpPr/>
              <p:nvPr/>
            </p:nvSpPr>
            <p:spPr>
              <a:xfrm>
                <a:off x="-1" y="-1"/>
                <a:ext cx="1213762" cy="1213762"/>
              </a:xfrm>
              <a:prstGeom prst="ellipse">
                <a:avLst/>
              </a:prstGeom>
              <a:noFill/>
              <a:ln w="50800" cap="flat">
                <a:solidFill>
                  <a:srgbClr val="739DB4">
                    <a:alpha val="25000"/>
                  </a:srgbClr>
                </a:solidFill>
                <a:prstDash val="solid"/>
                <a:miter lim="800000"/>
              </a:ln>
              <a:effectLst>
                <a:outerShdw sx="100000" sy="100000" kx="0" ky="0" algn="b" rotWithShape="0" blurRad="304800" dist="50800" dir="5400000">
                  <a:srgbClr val="FFFFFF">
                    <a:alpha val="4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62" name="矩形: 圆角 52"/>
            <p:cNvSpPr/>
            <p:nvPr/>
          </p:nvSpPr>
          <p:spPr>
            <a:xfrm>
              <a:off x="1704644" y="0"/>
              <a:ext cx="4452839" cy="1491917"/>
            </a:xfrm>
            <a:prstGeom prst="roundRect">
              <a:avLst>
                <a:gd name="adj" fmla="val 16667"/>
              </a:avLst>
            </a:prstGeom>
            <a:solidFill>
              <a:srgbClr val="01C8C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C8C1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noFill/>
                </a:defRPr>
              </a:pPr>
            </a:p>
          </p:txBody>
        </p:sp>
        <p:sp>
          <p:nvSpPr>
            <p:cNvPr id="363" name="文本框 53"/>
            <p:cNvSpPr txBox="1"/>
            <p:nvPr/>
          </p:nvSpPr>
          <p:spPr>
            <a:xfrm>
              <a:off x="1892515" y="483066"/>
              <a:ext cx="3562450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2800">
                  <a:solidFill>
                    <a:srgbClr val="161C2A"/>
                  </a:solidFill>
                </a:defRPr>
              </a:lvl1pPr>
            </a:lstStyle>
            <a:p>
              <a:pPr/>
              <a:r>
                <a:t>SeaTunnel引入全过程</a:t>
              </a:r>
            </a:p>
          </p:txBody>
        </p:sp>
      </p:grpSp>
      <p:grpSp>
        <p:nvGrpSpPr>
          <p:cNvPr id="372" name="组合 54"/>
          <p:cNvGrpSpPr/>
          <p:nvPr/>
        </p:nvGrpSpPr>
        <p:grpSpPr>
          <a:xfrm>
            <a:off x="7228468" y="3941457"/>
            <a:ext cx="2607058" cy="615109"/>
            <a:chOff x="0" y="0"/>
            <a:chExt cx="2607056" cy="615107"/>
          </a:xfrm>
        </p:grpSpPr>
        <p:sp>
          <p:nvSpPr>
            <p:cNvPr id="365" name="平行四边形 55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6" name="平行四边形 56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7" name="平行四边形 57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8" name="平行四边形 58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9" name="平行四边形 59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0" name="直角三角形 60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1" name="直角三角形 61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0" name="组合 64"/>
          <p:cNvGrpSpPr/>
          <p:nvPr/>
        </p:nvGrpSpPr>
        <p:grpSpPr>
          <a:xfrm>
            <a:off x="-232012" y="147489"/>
            <a:ext cx="2087161" cy="492446"/>
            <a:chOff x="0" y="0"/>
            <a:chExt cx="2087160" cy="492444"/>
          </a:xfrm>
        </p:grpSpPr>
        <p:sp>
          <p:nvSpPr>
            <p:cNvPr id="373" name="平行四边形 65"/>
            <p:cNvSpPr/>
            <p:nvPr/>
          </p:nvSpPr>
          <p:spPr>
            <a:xfrm flipH="1">
              <a:off x="0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4" name="平行四边形 66"/>
            <p:cNvSpPr/>
            <p:nvPr/>
          </p:nvSpPr>
          <p:spPr>
            <a:xfrm flipH="1">
              <a:off x="355038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5" name="平行四边形 67"/>
            <p:cNvSpPr/>
            <p:nvPr/>
          </p:nvSpPr>
          <p:spPr>
            <a:xfrm flipH="1">
              <a:off x="710076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6" name="平行四边形 68"/>
            <p:cNvSpPr/>
            <p:nvPr/>
          </p:nvSpPr>
          <p:spPr>
            <a:xfrm flipH="1">
              <a:off x="1065114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7" name="平行四边形 69"/>
            <p:cNvSpPr/>
            <p:nvPr/>
          </p:nvSpPr>
          <p:spPr>
            <a:xfrm flipH="1">
              <a:off x="1420149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8" name="直角三角形 70"/>
            <p:cNvSpPr/>
            <p:nvPr/>
          </p:nvSpPr>
          <p:spPr>
            <a:xfrm>
              <a:off x="23966" y="175487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直角三角形 71"/>
            <p:cNvSpPr/>
            <p:nvPr/>
          </p:nvSpPr>
          <p:spPr>
            <a:xfrm rot="10800000">
              <a:off x="1813467" y="0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8" name="组合 80"/>
          <p:cNvGrpSpPr/>
          <p:nvPr/>
        </p:nvGrpSpPr>
        <p:grpSpPr>
          <a:xfrm>
            <a:off x="10275576" y="6240462"/>
            <a:ext cx="1836454" cy="433293"/>
            <a:chOff x="0" y="0"/>
            <a:chExt cx="1836453" cy="433292"/>
          </a:xfrm>
        </p:grpSpPr>
        <p:sp>
          <p:nvSpPr>
            <p:cNvPr id="381" name="平行四边形 81"/>
            <p:cNvSpPr/>
            <p:nvPr/>
          </p:nvSpPr>
          <p:spPr>
            <a:xfrm flipH="1">
              <a:off x="0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平行四边形 82"/>
            <p:cNvSpPr/>
            <p:nvPr/>
          </p:nvSpPr>
          <p:spPr>
            <a:xfrm flipH="1">
              <a:off x="312391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3" name="平行四边形 83"/>
            <p:cNvSpPr/>
            <p:nvPr/>
          </p:nvSpPr>
          <p:spPr>
            <a:xfrm flipH="1">
              <a:off x="62478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4" name="平行四边形 84"/>
            <p:cNvSpPr/>
            <p:nvPr/>
          </p:nvSpPr>
          <p:spPr>
            <a:xfrm flipH="1">
              <a:off x="937174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5" name="平行四边形 85"/>
            <p:cNvSpPr/>
            <p:nvPr/>
          </p:nvSpPr>
          <p:spPr>
            <a:xfrm flipH="1">
              <a:off x="124956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6" name="直角三角形 86"/>
            <p:cNvSpPr/>
            <p:nvPr/>
          </p:nvSpPr>
          <p:spPr>
            <a:xfrm>
              <a:off x="21087" y="154407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7" name="直角三角形 87"/>
            <p:cNvSpPr/>
            <p:nvPr/>
          </p:nvSpPr>
          <p:spPr>
            <a:xfrm rot="10800000">
              <a:off x="1595635" y="0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为什么选择 SeaTunne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为什么选择 SeaTunnel</a:t>
            </a:r>
          </a:p>
        </p:txBody>
      </p:sp>
      <p:sp>
        <p:nvSpPr>
          <p:cNvPr id="391" name="Apache SeaTunnel 作为一款开源的、分布式的数据集成平台，专注于大数据领域的数据流动，为实现高效实时数据同步提供了强有力的支持。它不仅支持流处理，还对批处理提供了良好的支持，是一个一体化的解决方案。"/>
          <p:cNvSpPr txBox="1"/>
          <p:nvPr>
            <p:ph type="body" sz="quarter" idx="1"/>
          </p:nvPr>
        </p:nvSpPr>
        <p:spPr>
          <a:xfrm>
            <a:off x="3623214" y="3248479"/>
            <a:ext cx="5745275" cy="1182994"/>
          </a:xfrm>
          <a:prstGeom prst="rect">
            <a:avLst/>
          </a:prstGeom>
        </p:spPr>
        <p:txBody>
          <a:bodyPr/>
          <a:lstStyle>
            <a:lvl1pPr defTabSz="438911">
              <a:lnSpc>
                <a:spcPct val="120000"/>
              </a:lnSpc>
              <a:spcBef>
                <a:spcPts val="0"/>
              </a:spcBef>
              <a:defRPr sz="1344">
                <a:solidFill>
                  <a:schemeClr val="accent6"/>
                </a:solidFill>
              </a:defRPr>
            </a:lvl1pPr>
          </a:lstStyle>
          <a:p>
            <a:pPr/>
            <a:r>
              <a:t>Apache SeaTunnel 作为一款开源的、分布式的数据集成平台，专注于大数据领域的数据流动，为实现高效实时数据同步提供了强有力的支持。它不仅支持流处理，还对批处理提供了良好的支持，是一个一体化的解决方案。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SeaTunnel架构</a:t>
            </a:r>
          </a:p>
        </p:txBody>
      </p:sp>
      <p:pic>
        <p:nvPicPr>
          <p:cNvPr id="395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9951" y="1188076"/>
            <a:ext cx="7272098" cy="4558515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Text 11"/>
          <p:cNvSpPr txBox="1"/>
          <p:nvPr/>
        </p:nvSpPr>
        <p:spPr>
          <a:xfrm>
            <a:off x="3495766" y="5890556"/>
            <a:ext cx="520046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600" u="sng">
                <a:solidFill>
                  <a:srgbClr val="4276AA"/>
                </a:solidFill>
                <a:uFill>
                  <a:solidFill>
                    <a:srgbClr val="4276AA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chemeClr val="accent5">
                    <a:satOff val="-1564"/>
                    <a:lumOff val="-10941"/>
                  </a:schemeClr>
                </a:solidFill>
                <a:uFillTx/>
              </a:defRPr>
            </a:pPr>
            <a:r>
              <a:rPr u="sng">
                <a:solidFill>
                  <a:srgbClr val="4276AA"/>
                </a:solidFill>
                <a:uFill>
                  <a:solidFill>
                    <a:srgbClr val="4276AA"/>
                  </a:solidFill>
                </a:uFill>
                <a:hlinkClick r:id="rId3" invalidUrl="" action="" tgtFrame="" tooltip="" history="1" highlightClick="0" endSnd="0"/>
              </a:rPr>
              <a:t>SeaTunnel 与 DataX 、Sqoop、Flume、Flink CDC 对比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9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Seatunnel特性</a:t>
            </a:r>
          </a:p>
        </p:txBody>
      </p:sp>
      <p:sp>
        <p:nvSpPr>
          <p:cNvPr id="400" name="Shape 0"/>
          <p:cNvSpPr/>
          <p:nvPr/>
        </p:nvSpPr>
        <p:spPr>
          <a:xfrm flipH="1">
            <a:off x="1658024" y="2280300"/>
            <a:ext cx="3742327" cy="1476016"/>
          </a:xfrm>
          <a:prstGeom prst="line">
            <a:avLst/>
          </a:prstGeom>
          <a:ln w="19050">
            <a:solidFill>
              <a:srgbClr val="A2BC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1" name="Shape 2"/>
          <p:cNvSpPr/>
          <p:nvPr/>
        </p:nvSpPr>
        <p:spPr>
          <a:xfrm>
            <a:off x="6680077" y="2290281"/>
            <a:ext cx="3752307" cy="1466035"/>
          </a:xfrm>
          <a:prstGeom prst="line">
            <a:avLst/>
          </a:prstGeom>
          <a:ln w="19050">
            <a:solidFill>
              <a:srgbClr val="A2BC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02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3" y="1618946"/>
            <a:ext cx="12700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3"/>
          <p:cNvSpPr/>
          <p:nvPr/>
        </p:nvSpPr>
        <p:spPr>
          <a:xfrm>
            <a:off x="6045203" y="2882628"/>
            <a:ext cx="1" cy="887223"/>
          </a:xfrm>
          <a:prstGeom prst="line">
            <a:avLst/>
          </a:prstGeom>
          <a:ln w="19050">
            <a:solidFill>
              <a:srgbClr val="A2BC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4" name="Shape 4"/>
          <p:cNvSpPr/>
          <p:nvPr/>
        </p:nvSpPr>
        <p:spPr>
          <a:xfrm flipH="1">
            <a:off x="3953921" y="2669397"/>
            <a:ext cx="1616686" cy="1106772"/>
          </a:xfrm>
          <a:prstGeom prst="line">
            <a:avLst/>
          </a:prstGeom>
          <a:ln w="19050">
            <a:solidFill>
              <a:srgbClr val="A2BCFF"/>
            </a:solidFill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405" name="Shape 5"/>
          <p:cNvSpPr/>
          <p:nvPr/>
        </p:nvSpPr>
        <p:spPr>
          <a:xfrm>
            <a:off x="6502354" y="2709420"/>
            <a:ext cx="1736441" cy="1046896"/>
          </a:xfrm>
          <a:prstGeom prst="line">
            <a:avLst/>
          </a:prstGeom>
          <a:ln w="19050">
            <a:solidFill>
              <a:srgbClr val="A2BCFF"/>
            </a:solidFill>
          </a:ln>
        </p:spPr>
        <p:txBody>
          <a:bodyPr lIns="0" tIns="0" rIns="0" bIns="0"/>
          <a:lstStyle/>
          <a:p>
            <a:pPr/>
          </a:p>
        </p:txBody>
      </p:sp>
      <p:pic>
        <p:nvPicPr>
          <p:cNvPr id="406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639" y="2023448"/>
            <a:ext cx="415130" cy="460999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Text 6"/>
          <p:cNvSpPr txBox="1"/>
          <p:nvPr/>
        </p:nvSpPr>
        <p:spPr>
          <a:xfrm>
            <a:off x="716910" y="4346536"/>
            <a:ext cx="188222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已有数百种连接器，数据源扩展非常容易</a:t>
            </a:r>
          </a:p>
        </p:txBody>
      </p:sp>
      <p:sp>
        <p:nvSpPr>
          <p:cNvPr id="408" name="Text 7"/>
          <p:cNvSpPr txBox="1"/>
          <p:nvPr/>
        </p:nvSpPr>
        <p:spPr>
          <a:xfrm>
            <a:off x="2910500" y="4346536"/>
            <a:ext cx="1882221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完美兼容离线同步、实时同步、全量/增量同步等场景。</a:t>
            </a:r>
          </a:p>
        </p:txBody>
      </p:sp>
      <p:sp>
        <p:nvSpPr>
          <p:cNvPr id="409" name="Text 8"/>
          <p:cNvSpPr txBox="1"/>
          <p:nvPr/>
        </p:nvSpPr>
        <p:spPr>
          <a:xfrm>
            <a:off x="5104090" y="4346536"/>
            <a:ext cx="1882220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使用超高性能分布式数据同步、将会实时同步海量数据摄取或获取变更数据。</a:t>
            </a:r>
          </a:p>
        </p:txBody>
      </p:sp>
      <p:sp>
        <p:nvSpPr>
          <p:cNvPr id="410" name="Text 9"/>
          <p:cNvSpPr txBox="1"/>
          <p:nvPr/>
        </p:nvSpPr>
        <p:spPr>
          <a:xfrm>
            <a:off x="7297680" y="4346536"/>
            <a:ext cx="1882221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默认使用 Zeta 引擎，同时也支持多个版本的Spark 和 Flink。</a:t>
            </a:r>
          </a:p>
        </p:txBody>
      </p:sp>
      <p:sp>
        <p:nvSpPr>
          <p:cNvPr id="411" name="Text 10"/>
          <p:cNvSpPr txBox="1"/>
          <p:nvPr/>
        </p:nvSpPr>
        <p:spPr>
          <a:xfrm>
            <a:off x="9491269" y="4346536"/>
            <a:ext cx="1882221" cy="127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GitHub Star 数 8.8K，最新版本 2.3.12，拥有丰富的成功案例和分享资料。</a:t>
            </a:r>
          </a:p>
        </p:txBody>
      </p:sp>
      <p:grpSp>
        <p:nvGrpSpPr>
          <p:cNvPr id="414" name="成组"/>
          <p:cNvGrpSpPr/>
          <p:nvPr/>
        </p:nvGrpSpPr>
        <p:grpSpPr>
          <a:xfrm>
            <a:off x="3096859" y="3756316"/>
            <a:ext cx="1509510" cy="483671"/>
            <a:chOff x="0" y="0"/>
            <a:chExt cx="1509509" cy="483670"/>
          </a:xfrm>
        </p:grpSpPr>
        <p:pic>
          <p:nvPicPr>
            <p:cNvPr id="412" name="Image 3" descr="Image 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09510" cy="465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3" name="Text 12"/>
            <p:cNvSpPr txBox="1"/>
            <p:nvPr/>
          </p:nvSpPr>
          <p:spPr>
            <a:xfrm>
              <a:off x="46989" y="36630"/>
              <a:ext cx="141807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流批一体</a:t>
              </a:r>
            </a:p>
          </p:txBody>
        </p:sp>
      </p:grpSp>
      <p:grpSp>
        <p:nvGrpSpPr>
          <p:cNvPr id="417" name="成组"/>
          <p:cNvGrpSpPr/>
          <p:nvPr/>
        </p:nvGrpSpPr>
        <p:grpSpPr>
          <a:xfrm>
            <a:off x="903269" y="3756316"/>
            <a:ext cx="1509510" cy="483671"/>
            <a:chOff x="0" y="0"/>
            <a:chExt cx="1509509" cy="483670"/>
          </a:xfrm>
        </p:grpSpPr>
        <p:pic>
          <p:nvPicPr>
            <p:cNvPr id="415" name="Image 4" descr="Image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09510" cy="465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6" name="Text 13"/>
            <p:cNvSpPr txBox="1"/>
            <p:nvPr/>
          </p:nvSpPr>
          <p:spPr>
            <a:xfrm>
              <a:off x="46990" y="36630"/>
              <a:ext cx="14180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丰富连接器</a:t>
              </a:r>
            </a:p>
          </p:txBody>
        </p:sp>
      </p:grpSp>
      <p:grpSp>
        <p:nvGrpSpPr>
          <p:cNvPr id="420" name="成组"/>
          <p:cNvGrpSpPr/>
          <p:nvPr/>
        </p:nvGrpSpPr>
        <p:grpSpPr>
          <a:xfrm>
            <a:off x="5290449" y="3756316"/>
            <a:ext cx="1509510" cy="483671"/>
            <a:chOff x="0" y="0"/>
            <a:chExt cx="1509509" cy="483670"/>
          </a:xfrm>
        </p:grpSpPr>
        <p:pic>
          <p:nvPicPr>
            <p:cNvPr id="418" name="Image 5" descr="Image 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09510" cy="465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9" name="Text 14"/>
            <p:cNvSpPr txBox="1"/>
            <p:nvPr/>
          </p:nvSpPr>
          <p:spPr>
            <a:xfrm>
              <a:off x="46990" y="36630"/>
              <a:ext cx="14180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高性能</a:t>
              </a:r>
            </a:p>
          </p:txBody>
        </p:sp>
      </p:grpSp>
      <p:grpSp>
        <p:nvGrpSpPr>
          <p:cNvPr id="423" name="成组"/>
          <p:cNvGrpSpPr/>
          <p:nvPr/>
        </p:nvGrpSpPr>
        <p:grpSpPr>
          <a:xfrm>
            <a:off x="7484040" y="3756316"/>
            <a:ext cx="1509510" cy="483671"/>
            <a:chOff x="0" y="0"/>
            <a:chExt cx="1509509" cy="483670"/>
          </a:xfrm>
        </p:grpSpPr>
        <p:pic>
          <p:nvPicPr>
            <p:cNvPr id="421" name="Image 6" descr="Image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09510" cy="465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Text 15"/>
            <p:cNvSpPr txBox="1"/>
            <p:nvPr/>
          </p:nvSpPr>
          <p:spPr>
            <a:xfrm>
              <a:off x="46989" y="36630"/>
              <a:ext cx="14180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多引擎</a:t>
              </a:r>
            </a:p>
          </p:txBody>
        </p:sp>
      </p:grpSp>
      <p:grpSp>
        <p:nvGrpSpPr>
          <p:cNvPr id="426" name="成组"/>
          <p:cNvGrpSpPr/>
          <p:nvPr/>
        </p:nvGrpSpPr>
        <p:grpSpPr>
          <a:xfrm>
            <a:off x="9677628" y="3756316"/>
            <a:ext cx="1509510" cy="483671"/>
            <a:chOff x="0" y="0"/>
            <a:chExt cx="1509509" cy="483670"/>
          </a:xfrm>
        </p:grpSpPr>
        <p:pic>
          <p:nvPicPr>
            <p:cNvPr id="424" name="Image 7" descr="Image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509510" cy="465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5" name="Text 16"/>
            <p:cNvSpPr txBox="1"/>
            <p:nvPr/>
          </p:nvSpPr>
          <p:spPr>
            <a:xfrm>
              <a:off x="46990" y="36630"/>
              <a:ext cx="1418070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社区活跃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新数据集成平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新数据集成平台</a:t>
            </a:r>
          </a:p>
        </p:txBody>
      </p:sp>
      <p:sp>
        <p:nvSpPr>
          <p:cNvPr id="429" name="采用 Apache SeaTunnel 作为核心底座搭建的可视化数据集成操作平台，包括高度可配置的系统设计及面向业务场景的模块划分。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采用 Apache SeaTunnel 作为核心底座搭建的可视化数据集成操作平台，包括高度可配置的系统设计及面向业务场景的模块划分。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2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新数据集成-全局架构</a:t>
            </a:r>
          </a:p>
        </p:txBody>
      </p:sp>
      <p:sp>
        <p:nvSpPr>
          <p:cNvPr id="433" name="文本框 75"/>
          <p:cNvSpPr txBox="1"/>
          <p:nvPr/>
        </p:nvSpPr>
        <p:spPr>
          <a:xfrm>
            <a:off x="7130215" y="2326658"/>
            <a:ext cx="4170814" cy="3352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以 SeaTunnel 为核心底座，稳定高效</a:t>
            </a:r>
            <a:br/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统一 REST API，易于外部集成</a:t>
            </a: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连接器模板管理，快速扩展新连接器</a:t>
            </a:r>
            <a:br/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支持多种调度系统，可独立对商家输出</a:t>
            </a: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可根据数据量切换不同计算引擎</a:t>
            </a: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</a:p>
          <a:p>
            <a:pPr marL="180473" indent="-180473">
              <a:buSzPct val="100000"/>
              <a:buChar char="•"/>
              <a:defRPr>
                <a:solidFill>
                  <a:schemeClr val="accent6">
                    <a:lumOff val="-6431"/>
                  </a:schemeClr>
                </a:solidFill>
              </a:defRPr>
            </a:pPr>
            <a:r>
              <a:t>支持多种部署模式，满足不同基础设施</a:t>
            </a:r>
          </a:p>
        </p:txBody>
      </p:sp>
      <p:pic>
        <p:nvPicPr>
          <p:cNvPr id="434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736" y="1417799"/>
            <a:ext cx="6542060" cy="5037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7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新数据集成-互导功能</a:t>
            </a:r>
          </a:p>
        </p:txBody>
      </p:sp>
      <p:grpSp>
        <p:nvGrpSpPr>
          <p:cNvPr id="440" name="成组"/>
          <p:cNvGrpSpPr/>
          <p:nvPr/>
        </p:nvGrpSpPr>
        <p:grpSpPr>
          <a:xfrm>
            <a:off x="1738885" y="2183211"/>
            <a:ext cx="621392" cy="621392"/>
            <a:chOff x="0" y="0"/>
            <a:chExt cx="621390" cy="621390"/>
          </a:xfrm>
        </p:grpSpPr>
        <p:pic>
          <p:nvPicPr>
            <p:cNvPr id="438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9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sp>
        <p:nvSpPr>
          <p:cNvPr id="441" name="Text 8"/>
          <p:cNvSpPr txBox="1"/>
          <p:nvPr/>
        </p:nvSpPr>
        <p:spPr>
          <a:xfrm>
            <a:off x="2661190" y="1941770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数据源</a:t>
            </a:r>
          </a:p>
        </p:txBody>
      </p:sp>
      <p:sp>
        <p:nvSpPr>
          <p:cNvPr id="442" name="Text 9"/>
          <p:cNvSpPr txBox="1"/>
          <p:nvPr/>
        </p:nvSpPr>
        <p:spPr>
          <a:xfrm>
            <a:off x="2661190" y="2375822"/>
            <a:ext cx="3062664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统一配置地址、账号、密码等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对敏感信息加密 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公共数据源可共享（如 Hive）</a:t>
            </a:r>
          </a:p>
        </p:txBody>
      </p:sp>
      <p:sp>
        <p:nvSpPr>
          <p:cNvPr id="443" name="Text 8"/>
          <p:cNvSpPr txBox="1"/>
          <p:nvPr/>
        </p:nvSpPr>
        <p:spPr>
          <a:xfrm>
            <a:off x="7644583" y="1941770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连接器模板</a:t>
            </a:r>
          </a:p>
        </p:txBody>
      </p:sp>
      <p:sp>
        <p:nvSpPr>
          <p:cNvPr id="444" name="Text 9"/>
          <p:cNvSpPr txBox="1"/>
          <p:nvPr/>
        </p:nvSpPr>
        <p:spPr>
          <a:xfrm>
            <a:off x="7644583" y="2375822"/>
            <a:ext cx="3062664" cy="9608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通过配置新增连接器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定义 SeaTunnel 配置生成规则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控制任务界面 Source、Sink 显示</a:t>
            </a:r>
          </a:p>
        </p:txBody>
      </p:sp>
      <p:sp>
        <p:nvSpPr>
          <p:cNvPr id="445" name="Text 8"/>
          <p:cNvSpPr txBox="1"/>
          <p:nvPr/>
        </p:nvSpPr>
        <p:spPr>
          <a:xfrm>
            <a:off x="2661190" y="3887783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离线任务</a:t>
            </a:r>
          </a:p>
        </p:txBody>
      </p:sp>
      <p:sp>
        <p:nvSpPr>
          <p:cNvPr id="446" name="Text 9"/>
          <p:cNvSpPr txBox="1"/>
          <p:nvPr/>
        </p:nvSpPr>
        <p:spPr>
          <a:xfrm>
            <a:off x="2661190" y="4378772"/>
            <a:ext cx="3062664" cy="96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运行批任务支持 Zeta 和 Spark 引擎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通过 DAG 图描述同步任务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支持通配符变量注入</a:t>
            </a:r>
          </a:p>
        </p:txBody>
      </p:sp>
      <p:sp>
        <p:nvSpPr>
          <p:cNvPr id="447" name="Text 8"/>
          <p:cNvSpPr txBox="1"/>
          <p:nvPr/>
        </p:nvSpPr>
        <p:spPr>
          <a:xfrm>
            <a:off x="7644583" y="3887783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实时任务</a:t>
            </a:r>
          </a:p>
        </p:txBody>
      </p:sp>
      <p:sp>
        <p:nvSpPr>
          <p:cNvPr id="448" name="Text 9"/>
          <p:cNvSpPr txBox="1"/>
          <p:nvPr/>
        </p:nvSpPr>
        <p:spPr>
          <a:xfrm>
            <a:off x="7644583" y="4378772"/>
            <a:ext cx="3062664" cy="96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运行流任务支持 Zeta 和 Flink 引擎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通过 S3 协议存储 Checkpoint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可进行 CDC 增量同步</a:t>
            </a:r>
          </a:p>
        </p:txBody>
      </p:sp>
      <p:grpSp>
        <p:nvGrpSpPr>
          <p:cNvPr id="451" name="成组"/>
          <p:cNvGrpSpPr/>
          <p:nvPr/>
        </p:nvGrpSpPr>
        <p:grpSpPr>
          <a:xfrm>
            <a:off x="1738885" y="4129223"/>
            <a:ext cx="621392" cy="621392"/>
            <a:chOff x="0" y="0"/>
            <a:chExt cx="621390" cy="621390"/>
          </a:xfrm>
        </p:grpSpPr>
        <p:pic>
          <p:nvPicPr>
            <p:cNvPr id="449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0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454" name="成组"/>
          <p:cNvGrpSpPr/>
          <p:nvPr/>
        </p:nvGrpSpPr>
        <p:grpSpPr>
          <a:xfrm>
            <a:off x="6722278" y="2183211"/>
            <a:ext cx="621392" cy="621392"/>
            <a:chOff x="0" y="0"/>
            <a:chExt cx="621390" cy="621390"/>
          </a:xfrm>
        </p:grpSpPr>
        <p:pic>
          <p:nvPicPr>
            <p:cNvPr id="452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3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  <p:grpSp>
        <p:nvGrpSpPr>
          <p:cNvPr id="457" name="成组"/>
          <p:cNvGrpSpPr/>
          <p:nvPr/>
        </p:nvGrpSpPr>
        <p:grpSpPr>
          <a:xfrm>
            <a:off x="6722278" y="4129223"/>
            <a:ext cx="621392" cy="621392"/>
            <a:chOff x="0" y="0"/>
            <a:chExt cx="621390" cy="621390"/>
          </a:xfrm>
        </p:grpSpPr>
        <p:pic>
          <p:nvPicPr>
            <p:cNvPr id="455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6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0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新数据集成-接入功能</a:t>
            </a:r>
          </a:p>
        </p:txBody>
      </p:sp>
      <p:grpSp>
        <p:nvGrpSpPr>
          <p:cNvPr id="463" name="成组"/>
          <p:cNvGrpSpPr/>
          <p:nvPr/>
        </p:nvGrpSpPr>
        <p:grpSpPr>
          <a:xfrm>
            <a:off x="1717078" y="2165618"/>
            <a:ext cx="621392" cy="621392"/>
            <a:chOff x="0" y="0"/>
            <a:chExt cx="621390" cy="621390"/>
          </a:xfrm>
        </p:grpSpPr>
        <p:pic>
          <p:nvPicPr>
            <p:cNvPr id="461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2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sp>
        <p:nvSpPr>
          <p:cNvPr id="464" name="Text 8"/>
          <p:cNvSpPr txBox="1"/>
          <p:nvPr/>
        </p:nvSpPr>
        <p:spPr>
          <a:xfrm>
            <a:off x="2639384" y="1924177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接入申请</a:t>
            </a:r>
          </a:p>
        </p:txBody>
      </p:sp>
      <p:sp>
        <p:nvSpPr>
          <p:cNvPr id="465" name="Text 9"/>
          <p:cNvSpPr txBox="1"/>
          <p:nvPr/>
        </p:nvSpPr>
        <p:spPr>
          <a:xfrm>
            <a:off x="2600582" y="2405882"/>
            <a:ext cx="306266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用户提交同步表申请工单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管理员审批，以保障数据接入质量</a:t>
            </a:r>
          </a:p>
        </p:txBody>
      </p:sp>
      <p:sp>
        <p:nvSpPr>
          <p:cNvPr id="466" name="Text 8"/>
          <p:cNvSpPr txBox="1"/>
          <p:nvPr/>
        </p:nvSpPr>
        <p:spPr>
          <a:xfrm>
            <a:off x="7605692" y="1978005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库表管理</a:t>
            </a:r>
          </a:p>
        </p:txBody>
      </p:sp>
      <p:sp>
        <p:nvSpPr>
          <p:cNvPr id="467" name="Text 9"/>
          <p:cNvSpPr txBox="1"/>
          <p:nvPr/>
        </p:nvSpPr>
        <p:spPr>
          <a:xfrm>
            <a:off x="7566890" y="2428422"/>
            <a:ext cx="306266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按库同步，避免同步链路过多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统一管理链路，数据质量有保障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支持分表合并成一张表</a:t>
            </a:r>
          </a:p>
        </p:txBody>
      </p:sp>
      <p:sp>
        <p:nvSpPr>
          <p:cNvPr id="468" name="Text 8"/>
          <p:cNvSpPr txBox="1"/>
          <p:nvPr/>
        </p:nvSpPr>
        <p:spPr>
          <a:xfrm>
            <a:off x="2639383" y="3870190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基线拉取</a:t>
            </a:r>
          </a:p>
        </p:txBody>
      </p:sp>
      <p:sp>
        <p:nvSpPr>
          <p:cNvPr id="469" name="Text 9"/>
          <p:cNvSpPr txBox="1"/>
          <p:nvPr/>
        </p:nvSpPr>
        <p:spPr>
          <a:xfrm>
            <a:off x="2600582" y="4320607"/>
            <a:ext cx="3062664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通过批任务进行自动建表和初始化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超大表可按照规则拆分拉取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数据缺失可基于条件拉取补齐</a:t>
            </a:r>
          </a:p>
        </p:txBody>
      </p:sp>
      <p:sp>
        <p:nvSpPr>
          <p:cNvPr id="470" name="Text 8"/>
          <p:cNvSpPr txBox="1"/>
          <p:nvPr/>
        </p:nvSpPr>
        <p:spPr>
          <a:xfrm>
            <a:off x="7605692" y="3924017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数据同步</a:t>
            </a:r>
          </a:p>
        </p:txBody>
      </p:sp>
      <p:sp>
        <p:nvSpPr>
          <p:cNvPr id="471" name="Text 9"/>
          <p:cNvSpPr txBox="1"/>
          <p:nvPr/>
        </p:nvSpPr>
        <p:spPr>
          <a:xfrm>
            <a:off x="7605692" y="4368618"/>
            <a:ext cx="3062664" cy="96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同步任务通过REST API提交到集群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支持限流、打标特性保证重要同步 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CDC增量写入多种湖仓</a:t>
            </a:r>
          </a:p>
        </p:txBody>
      </p:sp>
      <p:grpSp>
        <p:nvGrpSpPr>
          <p:cNvPr id="474" name="成组"/>
          <p:cNvGrpSpPr/>
          <p:nvPr/>
        </p:nvGrpSpPr>
        <p:grpSpPr>
          <a:xfrm>
            <a:off x="1717078" y="4111630"/>
            <a:ext cx="621392" cy="621392"/>
            <a:chOff x="0" y="0"/>
            <a:chExt cx="621390" cy="621390"/>
          </a:xfrm>
        </p:grpSpPr>
        <p:pic>
          <p:nvPicPr>
            <p:cNvPr id="472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3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477" name="成组"/>
          <p:cNvGrpSpPr/>
          <p:nvPr/>
        </p:nvGrpSpPr>
        <p:grpSpPr>
          <a:xfrm>
            <a:off x="6683386" y="2219445"/>
            <a:ext cx="621392" cy="621392"/>
            <a:chOff x="0" y="0"/>
            <a:chExt cx="621390" cy="621390"/>
          </a:xfrm>
        </p:grpSpPr>
        <p:pic>
          <p:nvPicPr>
            <p:cNvPr id="475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6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  <p:grpSp>
        <p:nvGrpSpPr>
          <p:cNvPr id="480" name="成组"/>
          <p:cNvGrpSpPr/>
          <p:nvPr/>
        </p:nvGrpSpPr>
        <p:grpSpPr>
          <a:xfrm>
            <a:off x="6683386" y="4165458"/>
            <a:ext cx="621392" cy="621392"/>
            <a:chOff x="0" y="0"/>
            <a:chExt cx="621390" cy="621390"/>
          </a:xfrm>
        </p:grpSpPr>
        <p:pic>
          <p:nvPicPr>
            <p:cNvPr id="478" name="Image 3" descr="Image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21391" cy="6213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9" name="Text 5"/>
            <p:cNvSpPr txBox="1"/>
            <p:nvPr/>
          </p:nvSpPr>
          <p:spPr>
            <a:xfrm>
              <a:off x="45720" y="129222"/>
              <a:ext cx="529952" cy="3629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900">
                  <a:solidFill>
                    <a:srgbClr val="4163EA"/>
                  </a:solidFill>
                </a:defRPr>
              </a:lvl1pPr>
            </a:lstStyle>
            <a:p>
              <a:pPr/>
              <a:r>
                <a:t>04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文本框 11"/>
          <p:cNvSpPr txBox="1"/>
          <p:nvPr/>
        </p:nvSpPr>
        <p:spPr>
          <a:xfrm>
            <a:off x="6423581" y="1802407"/>
            <a:ext cx="14351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800">
                <a:solidFill>
                  <a:srgbClr val="161C2A"/>
                </a:solidFill>
              </a:defRPr>
            </a:lvl1pPr>
          </a:lstStyle>
          <a:p>
            <a:pPr/>
            <a:r>
              <a:t>多点简介</a:t>
            </a:r>
          </a:p>
        </p:txBody>
      </p:sp>
      <p:grpSp>
        <p:nvGrpSpPr>
          <p:cNvPr id="137" name="对话气泡: 圆角矩形 3"/>
          <p:cNvGrpSpPr/>
          <p:nvPr/>
        </p:nvGrpSpPr>
        <p:grpSpPr>
          <a:xfrm>
            <a:off x="5341662" y="1786038"/>
            <a:ext cx="586856" cy="543919"/>
            <a:chOff x="0" y="0"/>
            <a:chExt cx="586855" cy="543918"/>
          </a:xfrm>
        </p:grpSpPr>
        <p:sp>
          <p:nvSpPr>
            <p:cNvPr id="135" name="形状"/>
            <p:cNvSpPr/>
            <p:nvPr/>
          </p:nvSpPr>
          <p:spPr>
            <a:xfrm>
              <a:off x="0" y="0"/>
              <a:ext cx="586856" cy="54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9"/>
                  </a:moveTo>
                  <a:cubicBezTo>
                    <a:pt x="0" y="1374"/>
                    <a:pt x="1273" y="0"/>
                    <a:pt x="2844" y="0"/>
                  </a:cubicBezTo>
                  <a:lnTo>
                    <a:pt x="3600" y="0"/>
                  </a:lnTo>
                  <a:lnTo>
                    <a:pt x="18756" y="0"/>
                  </a:lnTo>
                  <a:cubicBezTo>
                    <a:pt x="20327" y="0"/>
                    <a:pt x="21600" y="1374"/>
                    <a:pt x="21600" y="3069"/>
                  </a:cubicBezTo>
                  <a:lnTo>
                    <a:pt x="21600" y="15343"/>
                  </a:lnTo>
                  <a:cubicBezTo>
                    <a:pt x="21600" y="17037"/>
                    <a:pt x="20327" y="18411"/>
                    <a:pt x="18756" y="18411"/>
                  </a:cubicBezTo>
                  <a:lnTo>
                    <a:pt x="9000" y="18411"/>
                  </a:lnTo>
                  <a:lnTo>
                    <a:pt x="8242" y="21600"/>
                  </a:lnTo>
                  <a:lnTo>
                    <a:pt x="3600" y="18411"/>
                  </a:lnTo>
                  <a:lnTo>
                    <a:pt x="2844" y="18411"/>
                  </a:lnTo>
                  <a:cubicBezTo>
                    <a:pt x="1273" y="18411"/>
                    <a:pt x="0" y="17037"/>
                    <a:pt x="0" y="15343"/>
                  </a:cubicBezTo>
                  <a:lnTo>
                    <a:pt x="0" y="15343"/>
                  </a:lnTo>
                  <a:lnTo>
                    <a:pt x="0" y="107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57587"/>
                </a:gs>
                <a:gs pos="52999">
                  <a:srgbClr val="6C889D"/>
                </a:gs>
                <a:gs pos="100000">
                  <a:srgbClr val="75A3BA"/>
                </a:gs>
              </a:gsLst>
              <a:lin ang="14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857C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D8DDE1"/>
                  </a:solidFill>
                </a:defRPr>
              </a:pPr>
            </a:p>
          </p:txBody>
        </p:sp>
        <p:sp>
          <p:nvSpPr>
            <p:cNvPr id="136" name="01"/>
            <p:cNvSpPr txBox="1"/>
            <p:nvPr/>
          </p:nvSpPr>
          <p:spPr>
            <a:xfrm>
              <a:off x="22632" y="22632"/>
              <a:ext cx="541592" cy="4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D8DDE1"/>
                  </a:solidFill>
                </a:defRPr>
              </a:lvl1pPr>
            </a:lstStyle>
            <a:p>
              <a:pPr/>
              <a:r>
                <a:t>01</a:t>
              </a:r>
            </a:p>
          </p:txBody>
        </p:sp>
      </p:grpSp>
      <p:grpSp>
        <p:nvGrpSpPr>
          <p:cNvPr id="141" name="组合 5"/>
          <p:cNvGrpSpPr/>
          <p:nvPr/>
        </p:nvGrpSpPr>
        <p:grpSpPr>
          <a:xfrm>
            <a:off x="752426" y="1656455"/>
            <a:ext cx="3519324" cy="3066991"/>
            <a:chOff x="0" y="0"/>
            <a:chExt cx="3519322" cy="3066990"/>
          </a:xfrm>
        </p:grpSpPr>
        <p:sp>
          <p:nvSpPr>
            <p:cNvPr id="138" name="椭圆 14"/>
            <p:cNvSpPr/>
            <p:nvPr/>
          </p:nvSpPr>
          <p:spPr>
            <a:xfrm>
              <a:off x="-1" y="-1"/>
              <a:ext cx="2366369" cy="2366369"/>
            </a:xfrm>
            <a:prstGeom prst="ellipse">
              <a:avLst/>
            </a:prstGeom>
            <a:noFill/>
            <a:ln w="203200" cap="flat">
              <a:solidFill>
                <a:srgbClr val="FFFFFF">
                  <a:alpha val="52999"/>
                </a:srgbClr>
              </a:solidFill>
              <a:prstDash val="solid"/>
              <a:miter lim="800000"/>
            </a:ln>
            <a:effectLst>
              <a:outerShdw sx="100000" sy="100000" kx="0" ky="0" algn="b" rotWithShape="0" blurRad="304800" dist="50800" dir="5400000">
                <a:srgbClr val="FFFFFF">
                  <a:alpha val="4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椭圆 4"/>
            <p:cNvSpPr/>
            <p:nvPr/>
          </p:nvSpPr>
          <p:spPr>
            <a:xfrm>
              <a:off x="934947" y="482614"/>
              <a:ext cx="2366369" cy="236636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50800" dir="5400000">
                <a:srgbClr val="FFFFFF">
                  <a:alpha val="4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0" name="椭圆 31"/>
            <p:cNvSpPr/>
            <p:nvPr/>
          </p:nvSpPr>
          <p:spPr>
            <a:xfrm>
              <a:off x="716940" y="264608"/>
              <a:ext cx="2802383" cy="2802383"/>
            </a:xfrm>
            <a:prstGeom prst="ellipse">
              <a:avLst/>
            </a:prstGeom>
            <a:noFill/>
            <a:ln w="50800" cap="flat">
              <a:solidFill>
                <a:srgbClr val="FFFFFF">
                  <a:alpha val="52999"/>
                </a:srgbClr>
              </a:solidFill>
              <a:prstDash val="solid"/>
              <a:miter lim="800000"/>
            </a:ln>
            <a:effectLst>
              <a:outerShdw sx="100000" sy="100000" kx="0" ky="0" algn="b" rotWithShape="0" blurRad="304800" dist="50800" dir="5400000">
                <a:srgbClr val="FFFFFF">
                  <a:alpha val="4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42" name="文本框 13"/>
          <p:cNvSpPr txBox="1"/>
          <p:nvPr/>
        </p:nvSpPr>
        <p:spPr>
          <a:xfrm>
            <a:off x="1426913" y="2985225"/>
            <a:ext cx="2958903" cy="67855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04800" dist="50800" dir="5400000">
              <a:srgbClr val="01C8C1">
                <a:alpha val="43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4800">
                <a:solidFill>
                  <a:srgbClr val="7096AB"/>
                </a:solidFill>
              </a:defRPr>
            </a:lvl1pPr>
          </a:lstStyle>
          <a:p>
            <a:pPr/>
            <a:r>
              <a:t>CONTENT</a:t>
            </a:r>
          </a:p>
        </p:txBody>
      </p:sp>
      <p:sp>
        <p:nvSpPr>
          <p:cNvPr id="143" name="椭圆 15"/>
          <p:cNvSpPr/>
          <p:nvPr/>
        </p:nvSpPr>
        <p:spPr>
          <a:xfrm>
            <a:off x="10894846" y="5000823"/>
            <a:ext cx="1556461" cy="1556461"/>
          </a:xfrm>
          <a:prstGeom prst="ellipse">
            <a:avLst/>
          </a:prstGeom>
          <a:ln w="203200">
            <a:solidFill>
              <a:srgbClr val="FFFFFF"/>
            </a:solidFill>
            <a:miter/>
          </a:ln>
          <a:effectLst>
            <a:outerShdw sx="100000" sy="100000" kx="0" ky="0" algn="b" rotWithShape="0" blurRad="304800" dist="50800" dir="5400000">
              <a:srgbClr val="FFFFFF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4" name="文本框 16"/>
          <p:cNvSpPr txBox="1"/>
          <p:nvPr/>
        </p:nvSpPr>
        <p:spPr>
          <a:xfrm>
            <a:off x="6423581" y="2557042"/>
            <a:ext cx="17907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800">
                <a:solidFill>
                  <a:srgbClr val="161C2A"/>
                </a:solidFill>
              </a:defRPr>
            </a:lvl1pPr>
          </a:lstStyle>
          <a:p>
            <a:pPr/>
            <a:r>
              <a:t>现状与痛点</a:t>
            </a:r>
          </a:p>
        </p:txBody>
      </p:sp>
      <p:sp>
        <p:nvSpPr>
          <p:cNvPr id="145" name="文本框 18"/>
          <p:cNvSpPr txBox="1"/>
          <p:nvPr/>
        </p:nvSpPr>
        <p:spPr>
          <a:xfrm>
            <a:off x="6423581" y="3311677"/>
            <a:ext cx="3562450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800">
                <a:solidFill>
                  <a:srgbClr val="161C2A"/>
                </a:solidFill>
              </a:defRPr>
            </a:lvl1pPr>
          </a:lstStyle>
          <a:p>
            <a:pPr/>
            <a:r>
              <a:t>SeaTunnel引入全过程</a:t>
            </a:r>
          </a:p>
        </p:txBody>
      </p:sp>
      <p:sp>
        <p:nvSpPr>
          <p:cNvPr id="146" name="文本框 19"/>
          <p:cNvSpPr txBox="1"/>
          <p:nvPr/>
        </p:nvSpPr>
        <p:spPr>
          <a:xfrm>
            <a:off x="6423581" y="4066312"/>
            <a:ext cx="179070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800">
                <a:solidFill>
                  <a:srgbClr val="161C2A"/>
                </a:solidFill>
              </a:defRPr>
            </a:lvl1pPr>
          </a:lstStyle>
          <a:p>
            <a:pPr/>
            <a:r>
              <a:t>总结与展望</a:t>
            </a:r>
          </a:p>
        </p:txBody>
      </p:sp>
      <p:grpSp>
        <p:nvGrpSpPr>
          <p:cNvPr id="149" name="对话气泡: 圆角矩形 23"/>
          <p:cNvGrpSpPr/>
          <p:nvPr/>
        </p:nvGrpSpPr>
        <p:grpSpPr>
          <a:xfrm>
            <a:off x="5341662" y="2540673"/>
            <a:ext cx="586856" cy="543919"/>
            <a:chOff x="0" y="0"/>
            <a:chExt cx="586855" cy="543918"/>
          </a:xfrm>
        </p:grpSpPr>
        <p:sp>
          <p:nvSpPr>
            <p:cNvPr id="147" name="形状"/>
            <p:cNvSpPr/>
            <p:nvPr/>
          </p:nvSpPr>
          <p:spPr>
            <a:xfrm>
              <a:off x="0" y="0"/>
              <a:ext cx="586856" cy="54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9"/>
                  </a:moveTo>
                  <a:cubicBezTo>
                    <a:pt x="0" y="1374"/>
                    <a:pt x="1273" y="0"/>
                    <a:pt x="2844" y="0"/>
                  </a:cubicBezTo>
                  <a:lnTo>
                    <a:pt x="3600" y="0"/>
                  </a:lnTo>
                  <a:lnTo>
                    <a:pt x="18756" y="0"/>
                  </a:lnTo>
                  <a:cubicBezTo>
                    <a:pt x="20327" y="0"/>
                    <a:pt x="21600" y="1374"/>
                    <a:pt x="21600" y="3069"/>
                  </a:cubicBezTo>
                  <a:lnTo>
                    <a:pt x="21600" y="15343"/>
                  </a:lnTo>
                  <a:cubicBezTo>
                    <a:pt x="21600" y="17037"/>
                    <a:pt x="20327" y="18411"/>
                    <a:pt x="18756" y="18411"/>
                  </a:cubicBezTo>
                  <a:lnTo>
                    <a:pt x="9000" y="18411"/>
                  </a:lnTo>
                  <a:lnTo>
                    <a:pt x="8242" y="21600"/>
                  </a:lnTo>
                  <a:lnTo>
                    <a:pt x="3600" y="18411"/>
                  </a:lnTo>
                  <a:lnTo>
                    <a:pt x="2844" y="18411"/>
                  </a:lnTo>
                  <a:cubicBezTo>
                    <a:pt x="1273" y="18411"/>
                    <a:pt x="0" y="17037"/>
                    <a:pt x="0" y="15343"/>
                  </a:cubicBezTo>
                  <a:lnTo>
                    <a:pt x="0" y="15343"/>
                  </a:lnTo>
                  <a:lnTo>
                    <a:pt x="0" y="107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57587"/>
                </a:gs>
                <a:gs pos="52999">
                  <a:srgbClr val="6C889D"/>
                </a:gs>
                <a:gs pos="100000">
                  <a:srgbClr val="75A3BA"/>
                </a:gs>
              </a:gsLst>
              <a:lin ang="14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857C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D8DDE1"/>
                  </a:solidFill>
                </a:defRPr>
              </a:pPr>
            </a:p>
          </p:txBody>
        </p:sp>
        <p:sp>
          <p:nvSpPr>
            <p:cNvPr id="148" name="02"/>
            <p:cNvSpPr txBox="1"/>
            <p:nvPr/>
          </p:nvSpPr>
          <p:spPr>
            <a:xfrm>
              <a:off x="22632" y="22632"/>
              <a:ext cx="541592" cy="4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D8DDE1"/>
                  </a:solidFill>
                </a:defRPr>
              </a:lvl1pPr>
            </a:lstStyle>
            <a:p>
              <a:pPr/>
              <a:r>
                <a:t>02</a:t>
              </a:r>
            </a:p>
          </p:txBody>
        </p:sp>
      </p:grpSp>
      <p:grpSp>
        <p:nvGrpSpPr>
          <p:cNvPr id="152" name="对话气泡: 圆角矩形 24"/>
          <p:cNvGrpSpPr/>
          <p:nvPr/>
        </p:nvGrpSpPr>
        <p:grpSpPr>
          <a:xfrm>
            <a:off x="5341662" y="3295308"/>
            <a:ext cx="586856" cy="543919"/>
            <a:chOff x="0" y="0"/>
            <a:chExt cx="586855" cy="543918"/>
          </a:xfrm>
        </p:grpSpPr>
        <p:sp>
          <p:nvSpPr>
            <p:cNvPr id="150" name="形状"/>
            <p:cNvSpPr/>
            <p:nvPr/>
          </p:nvSpPr>
          <p:spPr>
            <a:xfrm>
              <a:off x="0" y="0"/>
              <a:ext cx="586856" cy="54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9"/>
                  </a:moveTo>
                  <a:cubicBezTo>
                    <a:pt x="0" y="1374"/>
                    <a:pt x="1273" y="0"/>
                    <a:pt x="2844" y="0"/>
                  </a:cubicBezTo>
                  <a:lnTo>
                    <a:pt x="3600" y="0"/>
                  </a:lnTo>
                  <a:lnTo>
                    <a:pt x="18756" y="0"/>
                  </a:lnTo>
                  <a:cubicBezTo>
                    <a:pt x="20327" y="0"/>
                    <a:pt x="21600" y="1374"/>
                    <a:pt x="21600" y="3069"/>
                  </a:cubicBezTo>
                  <a:lnTo>
                    <a:pt x="21600" y="15343"/>
                  </a:lnTo>
                  <a:cubicBezTo>
                    <a:pt x="21600" y="17037"/>
                    <a:pt x="20327" y="18411"/>
                    <a:pt x="18756" y="18411"/>
                  </a:cubicBezTo>
                  <a:lnTo>
                    <a:pt x="9000" y="18411"/>
                  </a:lnTo>
                  <a:lnTo>
                    <a:pt x="8242" y="21600"/>
                  </a:lnTo>
                  <a:lnTo>
                    <a:pt x="3600" y="18411"/>
                  </a:lnTo>
                  <a:lnTo>
                    <a:pt x="2844" y="18411"/>
                  </a:lnTo>
                  <a:cubicBezTo>
                    <a:pt x="1273" y="18411"/>
                    <a:pt x="0" y="17037"/>
                    <a:pt x="0" y="15343"/>
                  </a:cubicBezTo>
                  <a:lnTo>
                    <a:pt x="0" y="15343"/>
                  </a:lnTo>
                  <a:lnTo>
                    <a:pt x="0" y="107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57587"/>
                </a:gs>
                <a:gs pos="52999">
                  <a:srgbClr val="6C889D"/>
                </a:gs>
                <a:gs pos="100000">
                  <a:srgbClr val="75A3BA"/>
                </a:gs>
              </a:gsLst>
              <a:lin ang="14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857C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D8DDE1"/>
                  </a:solidFill>
                </a:defRPr>
              </a:pPr>
            </a:p>
          </p:txBody>
        </p:sp>
        <p:sp>
          <p:nvSpPr>
            <p:cNvPr id="151" name="03"/>
            <p:cNvSpPr txBox="1"/>
            <p:nvPr/>
          </p:nvSpPr>
          <p:spPr>
            <a:xfrm>
              <a:off x="22632" y="22632"/>
              <a:ext cx="541592" cy="4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D8DDE1"/>
                  </a:solidFill>
                </a:defRPr>
              </a:lvl1pPr>
            </a:lstStyle>
            <a:p>
              <a:pPr/>
              <a:r>
                <a:t>03</a:t>
              </a:r>
            </a:p>
          </p:txBody>
        </p:sp>
      </p:grpSp>
      <p:grpSp>
        <p:nvGrpSpPr>
          <p:cNvPr id="155" name="对话气泡: 圆角矩形 25"/>
          <p:cNvGrpSpPr/>
          <p:nvPr/>
        </p:nvGrpSpPr>
        <p:grpSpPr>
          <a:xfrm>
            <a:off x="5341662" y="4049943"/>
            <a:ext cx="586856" cy="543919"/>
            <a:chOff x="0" y="0"/>
            <a:chExt cx="586855" cy="543918"/>
          </a:xfrm>
        </p:grpSpPr>
        <p:sp>
          <p:nvSpPr>
            <p:cNvPr id="153" name="形状"/>
            <p:cNvSpPr/>
            <p:nvPr/>
          </p:nvSpPr>
          <p:spPr>
            <a:xfrm>
              <a:off x="0" y="0"/>
              <a:ext cx="586856" cy="54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9"/>
                  </a:moveTo>
                  <a:cubicBezTo>
                    <a:pt x="0" y="1374"/>
                    <a:pt x="1273" y="0"/>
                    <a:pt x="2844" y="0"/>
                  </a:cubicBezTo>
                  <a:lnTo>
                    <a:pt x="3600" y="0"/>
                  </a:lnTo>
                  <a:lnTo>
                    <a:pt x="18756" y="0"/>
                  </a:lnTo>
                  <a:cubicBezTo>
                    <a:pt x="20327" y="0"/>
                    <a:pt x="21600" y="1374"/>
                    <a:pt x="21600" y="3069"/>
                  </a:cubicBezTo>
                  <a:lnTo>
                    <a:pt x="21600" y="15343"/>
                  </a:lnTo>
                  <a:cubicBezTo>
                    <a:pt x="21600" y="17037"/>
                    <a:pt x="20327" y="18411"/>
                    <a:pt x="18756" y="18411"/>
                  </a:cubicBezTo>
                  <a:lnTo>
                    <a:pt x="9000" y="18411"/>
                  </a:lnTo>
                  <a:lnTo>
                    <a:pt x="8242" y="21600"/>
                  </a:lnTo>
                  <a:lnTo>
                    <a:pt x="3600" y="18411"/>
                  </a:lnTo>
                  <a:lnTo>
                    <a:pt x="2844" y="18411"/>
                  </a:lnTo>
                  <a:cubicBezTo>
                    <a:pt x="1273" y="18411"/>
                    <a:pt x="0" y="17037"/>
                    <a:pt x="0" y="15343"/>
                  </a:cubicBezTo>
                  <a:lnTo>
                    <a:pt x="0" y="15343"/>
                  </a:lnTo>
                  <a:lnTo>
                    <a:pt x="0" y="107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57587"/>
                </a:gs>
                <a:gs pos="52999">
                  <a:srgbClr val="6C889D"/>
                </a:gs>
                <a:gs pos="100000">
                  <a:srgbClr val="75A3BA"/>
                </a:gs>
              </a:gsLst>
              <a:lin ang="14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857C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D8DDE1"/>
                  </a:solidFill>
                </a:defRPr>
              </a:pPr>
            </a:p>
          </p:txBody>
        </p:sp>
        <p:sp>
          <p:nvSpPr>
            <p:cNvPr id="154" name="04"/>
            <p:cNvSpPr txBox="1"/>
            <p:nvPr/>
          </p:nvSpPr>
          <p:spPr>
            <a:xfrm>
              <a:off x="22632" y="22632"/>
              <a:ext cx="541592" cy="4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D8DDE1"/>
                  </a:solidFill>
                </a:defRPr>
              </a:lvl1pPr>
            </a:lstStyle>
            <a:p>
              <a:pPr/>
              <a:r>
                <a:t>04</a:t>
              </a:r>
            </a:p>
          </p:txBody>
        </p:sp>
      </p:grpSp>
      <p:sp>
        <p:nvSpPr>
          <p:cNvPr id="156" name="椭圆 30"/>
          <p:cNvSpPr/>
          <p:nvPr/>
        </p:nvSpPr>
        <p:spPr>
          <a:xfrm>
            <a:off x="-370989" y="5374097"/>
            <a:ext cx="2366372" cy="2366372"/>
          </a:xfrm>
          <a:prstGeom prst="ellipse">
            <a:avLst/>
          </a:prstGeom>
          <a:ln w="101600">
            <a:solidFill>
              <a:srgbClr val="FFFFFF">
                <a:alpha val="38000"/>
              </a:srgbClr>
            </a:solidFill>
            <a:miter/>
          </a:ln>
          <a:effectLst>
            <a:outerShdw sx="100000" sy="100000" kx="0" ky="0" algn="b" rotWithShape="0" blurRad="304800" dist="50800" dir="5400000">
              <a:srgbClr val="FFFFFF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椭圆 32"/>
          <p:cNvSpPr/>
          <p:nvPr/>
        </p:nvSpPr>
        <p:spPr>
          <a:xfrm>
            <a:off x="9789379" y="-682388"/>
            <a:ext cx="1057701" cy="1057700"/>
          </a:xfrm>
          <a:prstGeom prst="ellipse">
            <a:avLst/>
          </a:prstGeom>
          <a:ln w="203200">
            <a:solidFill>
              <a:srgbClr val="FFFFFF"/>
            </a:solidFill>
            <a:miter/>
          </a:ln>
          <a:effectLst>
            <a:outerShdw sx="100000" sy="100000" kx="0" ky="0" algn="b" rotWithShape="0" blurRad="304800" dist="50800" dir="5400000">
              <a:srgbClr val="FFFFFF">
                <a:alpha val="43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8" name="文本框 19"/>
          <p:cNvSpPr txBox="1"/>
          <p:nvPr/>
        </p:nvSpPr>
        <p:spPr>
          <a:xfrm>
            <a:off x="6429468" y="4820947"/>
            <a:ext cx="546101" cy="394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2800">
                <a:solidFill>
                  <a:srgbClr val="161C2A"/>
                </a:solidFill>
              </a:defRPr>
            </a:lvl1pPr>
          </a:lstStyle>
          <a:p>
            <a:pPr/>
            <a:r>
              <a:t>QA</a:t>
            </a:r>
          </a:p>
        </p:txBody>
      </p:sp>
      <p:grpSp>
        <p:nvGrpSpPr>
          <p:cNvPr id="161" name="对话气泡: 圆角矩形 25"/>
          <p:cNvGrpSpPr/>
          <p:nvPr/>
        </p:nvGrpSpPr>
        <p:grpSpPr>
          <a:xfrm>
            <a:off x="5347549" y="4804578"/>
            <a:ext cx="586856" cy="543919"/>
            <a:chOff x="0" y="0"/>
            <a:chExt cx="586855" cy="543918"/>
          </a:xfrm>
        </p:grpSpPr>
        <p:sp>
          <p:nvSpPr>
            <p:cNvPr id="159" name="形状"/>
            <p:cNvSpPr/>
            <p:nvPr/>
          </p:nvSpPr>
          <p:spPr>
            <a:xfrm>
              <a:off x="0" y="0"/>
              <a:ext cx="586856" cy="543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69"/>
                  </a:moveTo>
                  <a:cubicBezTo>
                    <a:pt x="0" y="1374"/>
                    <a:pt x="1273" y="0"/>
                    <a:pt x="2844" y="0"/>
                  </a:cubicBezTo>
                  <a:lnTo>
                    <a:pt x="3600" y="0"/>
                  </a:lnTo>
                  <a:lnTo>
                    <a:pt x="18756" y="0"/>
                  </a:lnTo>
                  <a:cubicBezTo>
                    <a:pt x="20327" y="0"/>
                    <a:pt x="21600" y="1374"/>
                    <a:pt x="21600" y="3069"/>
                  </a:cubicBezTo>
                  <a:lnTo>
                    <a:pt x="21600" y="15343"/>
                  </a:lnTo>
                  <a:cubicBezTo>
                    <a:pt x="21600" y="17037"/>
                    <a:pt x="20327" y="18411"/>
                    <a:pt x="18756" y="18411"/>
                  </a:cubicBezTo>
                  <a:lnTo>
                    <a:pt x="9000" y="18411"/>
                  </a:lnTo>
                  <a:lnTo>
                    <a:pt x="8242" y="21600"/>
                  </a:lnTo>
                  <a:lnTo>
                    <a:pt x="3600" y="18411"/>
                  </a:lnTo>
                  <a:lnTo>
                    <a:pt x="2844" y="18411"/>
                  </a:lnTo>
                  <a:cubicBezTo>
                    <a:pt x="1273" y="18411"/>
                    <a:pt x="0" y="17037"/>
                    <a:pt x="0" y="15343"/>
                  </a:cubicBezTo>
                  <a:lnTo>
                    <a:pt x="0" y="15343"/>
                  </a:lnTo>
                  <a:lnTo>
                    <a:pt x="0" y="1074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57587"/>
                </a:gs>
                <a:gs pos="52999">
                  <a:srgbClr val="6C889D"/>
                </a:gs>
                <a:gs pos="100000">
                  <a:srgbClr val="75A3BA"/>
                </a:gs>
              </a:gsLst>
              <a:lin ang="14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857C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00">
                  <a:solidFill>
                    <a:srgbClr val="D8DDE1"/>
                  </a:solidFill>
                </a:defRPr>
              </a:pPr>
            </a:p>
          </p:txBody>
        </p:sp>
        <p:sp>
          <p:nvSpPr>
            <p:cNvPr id="160" name="05"/>
            <p:cNvSpPr txBox="1"/>
            <p:nvPr/>
          </p:nvSpPr>
          <p:spPr>
            <a:xfrm>
              <a:off x="22632" y="22632"/>
              <a:ext cx="541592" cy="4183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>
                <a:defRPr b="1" sz="2400">
                  <a:solidFill>
                    <a:srgbClr val="D8DDE1"/>
                  </a:solidFill>
                </a:defRPr>
              </a:lvl1pPr>
            </a:lstStyle>
            <a:p>
              <a:pPr/>
              <a:r>
                <a:t>05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eaTunnel 二次开发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SeaTunnel 二次开发</a:t>
            </a:r>
          </a:p>
        </p:txBody>
      </p:sp>
      <p:sp>
        <p:nvSpPr>
          <p:cNvPr id="483" name="结合对 SeaTunnel 的深入调研及我司业务场景分析，部分功能无法直接满足现有需求，因此需进行二次开发。由于 SeaTunnel 模块化和可扩展的架构，让二次开发变得相对容易。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结合对 SeaTunnel 的深入调研及我司业务场景分析，部分功能无法直接满足现有需求，因此需进行二次开发。由于 SeaTunnel 模块化和可扩展的架构，让二次开发变得相对容易。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6" name="文本框 2"/>
          <p:cNvSpPr txBox="1"/>
          <p:nvPr/>
        </p:nvSpPr>
        <p:spPr>
          <a:xfrm>
            <a:off x="766603" y="410345"/>
            <a:ext cx="509628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二次开发-定制 DDH Format</a:t>
            </a:r>
          </a:p>
        </p:txBody>
      </p:sp>
      <p:sp>
        <p:nvSpPr>
          <p:cNvPr id="487" name="矩形 52"/>
          <p:cNvSpPr/>
          <p:nvPr/>
        </p:nvSpPr>
        <p:spPr>
          <a:xfrm>
            <a:off x="7733030" y="1425705"/>
            <a:ext cx="4164331" cy="4712971"/>
          </a:xfrm>
          <a:prstGeom prst="rect">
            <a:avLst/>
          </a:prstGeom>
          <a:solidFill>
            <a:srgbClr val="E7F4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88" name="文本框 53"/>
          <p:cNvSpPr txBox="1"/>
          <p:nvPr/>
        </p:nvSpPr>
        <p:spPr>
          <a:xfrm>
            <a:off x="7757411" y="1817947"/>
            <a:ext cx="4115569" cy="138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6">
                    <a:lumOff val="-6431"/>
                  </a:schemeClr>
                </a:solidFill>
              </a:defRPr>
            </a:lvl1pPr>
          </a:lstStyle>
          <a:p>
            <a:pPr/>
            <a:r>
              <a:t>多点业务数据库的 Binlog 变更由自研的 DDH 系统采集，并以自定义的 Protobuf 消息体格式推送至 Kafka Topic。</a:t>
            </a:r>
          </a:p>
        </p:txBody>
      </p:sp>
      <p:sp>
        <p:nvSpPr>
          <p:cNvPr id="489" name="文本框 54"/>
          <p:cNvSpPr txBox="1"/>
          <p:nvPr/>
        </p:nvSpPr>
        <p:spPr>
          <a:xfrm>
            <a:off x="7804618" y="3479672"/>
            <a:ext cx="4021154" cy="2102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472C4"/>
                </a:solidFill>
              </a:defRPr>
            </a:pPr>
            <a:r>
              <a:t>实现要点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实现 KafkaDeserializationSchema 接口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按规则将消息字段转换为对应的 DataType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判断消息类型（DDL 或 DML），构建对应的 SeaTunnelRow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将生成的 SeaTunnelRow 输出到 Collector</a:t>
            </a:r>
          </a:p>
        </p:txBody>
      </p:sp>
      <p:pic>
        <p:nvPicPr>
          <p:cNvPr id="490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3416" y="1188076"/>
            <a:ext cx="6188961" cy="1345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530" y="2639170"/>
            <a:ext cx="3850845" cy="4033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4" name="文本框 2"/>
          <p:cNvSpPr txBox="1"/>
          <p:nvPr/>
        </p:nvSpPr>
        <p:spPr>
          <a:xfrm>
            <a:off x="766603" y="410345"/>
            <a:ext cx="612943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二次开发-定制 Router Transform</a:t>
            </a:r>
          </a:p>
        </p:txBody>
      </p:sp>
      <p:sp>
        <p:nvSpPr>
          <p:cNvPr id="495" name="矩形 52"/>
          <p:cNvSpPr/>
          <p:nvPr/>
        </p:nvSpPr>
        <p:spPr>
          <a:xfrm>
            <a:off x="1028266" y="1596179"/>
            <a:ext cx="4164331" cy="4712971"/>
          </a:xfrm>
          <a:prstGeom prst="rect">
            <a:avLst/>
          </a:prstGeom>
          <a:solidFill>
            <a:srgbClr val="E7F4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96" name="文本框 53"/>
          <p:cNvSpPr txBox="1"/>
          <p:nvPr/>
        </p:nvSpPr>
        <p:spPr>
          <a:xfrm>
            <a:off x="1052647" y="1942197"/>
            <a:ext cx="41155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6">
                    <a:lumOff val="-6431"/>
                  </a:schemeClr>
                </a:solidFill>
              </a:defRPr>
            </a:lvl1pPr>
          </a:lstStyle>
          <a:p>
            <a:pPr/>
            <a:r>
              <a:t>支持多表合并与分区字段生成等特性，解决原有数据同步迁移问题</a:t>
            </a:r>
          </a:p>
        </p:txBody>
      </p:sp>
      <p:sp>
        <p:nvSpPr>
          <p:cNvPr id="497" name="文本框 54"/>
          <p:cNvSpPr txBox="1"/>
          <p:nvPr/>
        </p:nvSpPr>
        <p:spPr>
          <a:xfrm>
            <a:off x="1099854" y="3148339"/>
            <a:ext cx="4021154" cy="2554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4472C4"/>
                </a:solidFill>
              </a:defRPr>
            </a:pPr>
            <a:r>
              <a:t>实现要点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正则表达式映射多源表至同一目标表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指定基准 Schema 统一多表结构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主键冲突处理：$table_name + $primary_key 生成新主键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分区字段扩展，支持日期格式转换得到</a:t>
            </a:r>
          </a:p>
          <a:p>
            <a:pPr marL="140368" indent="-140368" defTabSz="457200">
              <a:spcBef>
                <a:spcPts val="1200"/>
              </a:spcBef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支持 Schema 演进与多表配置</a:t>
            </a:r>
          </a:p>
        </p:txBody>
      </p:sp>
      <p:pic>
        <p:nvPicPr>
          <p:cNvPr id="498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1473" y="1565287"/>
            <a:ext cx="3904735" cy="4774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矩形 52"/>
          <p:cNvSpPr/>
          <p:nvPr/>
        </p:nvSpPr>
        <p:spPr>
          <a:xfrm>
            <a:off x="7161850" y="1447801"/>
            <a:ext cx="4164331" cy="4712971"/>
          </a:xfrm>
          <a:prstGeom prst="rect">
            <a:avLst/>
          </a:prstGeom>
          <a:solidFill>
            <a:srgbClr val="E7F4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02" name="文本框 2"/>
          <p:cNvSpPr txBox="1"/>
          <p:nvPr/>
        </p:nvSpPr>
        <p:spPr>
          <a:xfrm>
            <a:off x="766603" y="410345"/>
            <a:ext cx="541123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二次开发-文件支持Overwrite</a:t>
            </a:r>
          </a:p>
        </p:txBody>
      </p:sp>
      <p:pic>
        <p:nvPicPr>
          <p:cNvPr id="503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978" y="1188076"/>
            <a:ext cx="6260683" cy="5232421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在离线同步场景下导出到文件系统（如导出到 FTP），需要先动态计算本次涉及的分区，再删除相应分区，最后写入新数据。"/>
          <p:cNvSpPr txBox="1"/>
          <p:nvPr/>
        </p:nvSpPr>
        <p:spPr>
          <a:xfrm>
            <a:off x="7295971" y="2072786"/>
            <a:ext cx="3896089" cy="1368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/>
            <a:r>
              <a:t>在离线同步场景下导出到文件系统（如导出到 FTP），需要先动态计算本次涉及的分区，再删除相应分区，最后写入新数据。</a:t>
            </a:r>
          </a:p>
        </p:txBody>
      </p:sp>
      <p:sp>
        <p:nvSpPr>
          <p:cNvPr id="505" name="[Feature][connector-hive] hive sink connector support overwrite mode #7843 社区已有同学贡献Hive连接器的Overwrite"/>
          <p:cNvSpPr txBox="1"/>
          <p:nvPr/>
        </p:nvSpPr>
        <p:spPr>
          <a:xfrm>
            <a:off x="7389384" y="4197706"/>
            <a:ext cx="3709263" cy="8307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lnSpc>
                <a:spcPct val="120000"/>
              </a:lnSpc>
              <a:defRPr sz="1400">
                <a:solidFill>
                  <a:schemeClr val="accent6"/>
                </a:solidFill>
              </a:defRPr>
            </a:pPr>
            <a:r>
              <a:rPr u="sng">
                <a:solidFill>
                  <a:srgbClr val="4276AA"/>
                </a:solidFill>
                <a:uFill>
                  <a:solidFill>
                    <a:srgbClr val="4276AA"/>
                  </a:solidFill>
                </a:uFill>
                <a:hlinkClick r:id="rId3" invalidUrl="" action="" tgtFrame="" tooltip="" history="1" highlightClick="0" endSnd="0"/>
              </a:rPr>
              <a:t>[Feature][connector-hive] hive sink connector support overwrite mode #7843</a:t>
            </a:r>
            <a:br/>
            <a:r>
              <a:t>社区已有同学贡献Hive连接器的Overwrite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幻灯片编号"/>
          <p:cNvSpPr txBox="1"/>
          <p:nvPr>
            <p:ph type="sldNum" sz="quarter" idx="2"/>
          </p:nvPr>
        </p:nvSpPr>
        <p:spPr>
          <a:xfrm>
            <a:off x="11275084" y="6230160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508" name="文本框 2"/>
          <p:cNvSpPr txBox="1"/>
          <p:nvPr/>
        </p:nvSpPr>
        <p:spPr>
          <a:xfrm>
            <a:off x="766603" y="410345"/>
            <a:ext cx="4843243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二次开发-其他</a:t>
            </a:r>
          </a:p>
        </p:txBody>
      </p:sp>
      <p:sp>
        <p:nvSpPr>
          <p:cNvPr id="509" name="文本框 11"/>
          <p:cNvSpPr txBox="1"/>
          <p:nvPr/>
        </p:nvSpPr>
        <p:spPr>
          <a:xfrm>
            <a:off x="781568" y="1669077"/>
            <a:ext cx="600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94631" indent="-240631" defTabSz="1933575">
              <a:buSzPct val="100000"/>
              <a:buChar char="•"/>
              <a:defRPr sz="2400"/>
            </a:lvl1pPr>
          </a:lstStyle>
          <a:p>
            <a:pPr/>
            <a:r>
              <a:t>新增 JuiceFs File 连接器</a:t>
            </a:r>
          </a:p>
        </p:txBody>
      </p:sp>
      <p:sp>
        <p:nvSpPr>
          <p:cNvPr id="510" name="文本框 11"/>
          <p:cNvSpPr txBox="1"/>
          <p:nvPr/>
        </p:nvSpPr>
        <p:spPr>
          <a:xfrm>
            <a:off x="781568" y="2304077"/>
            <a:ext cx="600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94631" indent="-240631" defTabSz="1933575">
              <a:buSzPct val="100000"/>
              <a:buChar char="•"/>
              <a:defRPr sz="2400"/>
            </a:lvl1pPr>
          </a:lstStyle>
          <a:p>
            <a:pPr/>
            <a:r>
              <a:t>新增 Kafka 2.x 版本支持</a:t>
            </a:r>
          </a:p>
        </p:txBody>
      </p:sp>
      <p:sp>
        <p:nvSpPr>
          <p:cNvPr id="511" name="文本框 11"/>
          <p:cNvSpPr txBox="1"/>
          <p:nvPr/>
        </p:nvSpPr>
        <p:spPr>
          <a:xfrm>
            <a:off x="781568" y="3551218"/>
            <a:ext cx="6663938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94631" indent="-240631" defTabSz="1933575">
              <a:buSzPct val="100000"/>
              <a:buChar char="•"/>
              <a:defRPr sz="2400"/>
            </a:lvl1pPr>
          </a:lstStyle>
          <a:p>
            <a:pPr/>
            <a:r>
              <a:t>自定义 Dist 打包模块，按需制作镜像</a:t>
            </a:r>
          </a:p>
        </p:txBody>
      </p:sp>
      <p:sp>
        <p:nvSpPr>
          <p:cNvPr id="512" name="文本框 11"/>
          <p:cNvSpPr txBox="1"/>
          <p:nvPr/>
        </p:nvSpPr>
        <p:spPr>
          <a:xfrm>
            <a:off x="781568" y="2927648"/>
            <a:ext cx="600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94631" indent="-240631" defTabSz="1933575">
              <a:buSzPct val="100000"/>
              <a:buChar char="•"/>
              <a:defRPr sz="2400"/>
            </a:lvl1pPr>
          </a:lstStyle>
          <a:p>
            <a:pPr/>
            <a:r>
              <a:t>升级 JDK 版本到 11</a:t>
            </a:r>
          </a:p>
        </p:txBody>
      </p:sp>
      <p:sp>
        <p:nvSpPr>
          <p:cNvPr id="513" name="文本框 11"/>
          <p:cNvSpPr txBox="1"/>
          <p:nvPr/>
        </p:nvSpPr>
        <p:spPr>
          <a:xfrm>
            <a:off x="781568" y="4186218"/>
            <a:ext cx="60045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94631" indent="-240631" defTabSz="1933575">
              <a:buSzPct val="100000"/>
              <a:buChar char="•"/>
              <a:defRPr sz="2400"/>
            </a:lvl1pPr>
          </a:lstStyle>
          <a:p>
            <a:pPr/>
            <a:r>
              <a:t>扩展 Json 和日期相关的 UDF 函数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遇到问题分享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遇到问题分享</a:t>
            </a:r>
          </a:p>
        </p:txBody>
      </p:sp>
      <p:sp>
        <p:nvSpPr>
          <p:cNvPr id="516" name="在实际使用 SeaTunnel 过程中，我们也踩过一些坑。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20000"/>
              </a:lnSpc>
              <a:spcBef>
                <a:spcPts val="0"/>
              </a:spcBef>
              <a:defRPr sz="1400">
                <a:solidFill>
                  <a:schemeClr val="accent6"/>
                </a:solidFill>
              </a:defRPr>
            </a:lvl1pPr>
          </a:lstStyle>
          <a:p>
            <a:pPr/>
            <a:r>
              <a:t>在实际使用 SeaTunnel 过程中，我们也踩过一些坑。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幻灯片编号"/>
          <p:cNvSpPr txBox="1"/>
          <p:nvPr>
            <p:ph type="sldNum" sz="quarter" idx="2"/>
          </p:nvPr>
        </p:nvSpPr>
        <p:spPr>
          <a:xfrm>
            <a:off x="11275084" y="6230160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519" name="文本框 2"/>
          <p:cNvSpPr txBox="1"/>
          <p:nvPr/>
        </p:nvSpPr>
        <p:spPr>
          <a:xfrm>
            <a:off x="766603" y="410345"/>
            <a:ext cx="655303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问题-S3版本与Hadoop版本不一致</a:t>
            </a:r>
          </a:p>
        </p:txBody>
      </p:sp>
      <p:pic>
        <p:nvPicPr>
          <p:cNvPr id="520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4646" y="1867595"/>
            <a:ext cx="5147082" cy="3122810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文本框 11"/>
          <p:cNvSpPr txBox="1"/>
          <p:nvPr/>
        </p:nvSpPr>
        <p:spPr>
          <a:xfrm>
            <a:off x="499990" y="2125980"/>
            <a:ext cx="5778139" cy="175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accent6">
                    <a:lumOff val="-6431"/>
                  </a:schemeClr>
                </a:solidFill>
              </a:defRPr>
            </a:lvl1pPr>
          </a:lstStyle>
          <a:p>
            <a:pPr/>
            <a:r>
              <a:t>SeaTunnel 默认使用 Hadoop 3.1.4，而 Spark 3.3.4 默认是 3.3.2，版本不一致导致无法读写 S3。我们排除 Spark 的 Hadoop 依赖，改用 SeaTunnel 的 3.1.4 Uber 包解决了问题。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幻灯片编号"/>
          <p:cNvSpPr txBox="1"/>
          <p:nvPr>
            <p:ph type="sldNum" sz="quarter" idx="2"/>
          </p:nvPr>
        </p:nvSpPr>
        <p:spPr>
          <a:xfrm>
            <a:off x="11275084" y="6230160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524" name="文本框 2"/>
          <p:cNvSpPr txBox="1"/>
          <p:nvPr/>
        </p:nvSpPr>
        <p:spPr>
          <a:xfrm>
            <a:off x="766603" y="410345"/>
            <a:ext cx="748097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问题-StarRocks下ALTER TABLE问题</a:t>
            </a:r>
          </a:p>
        </p:txBody>
      </p:sp>
      <p:sp>
        <p:nvSpPr>
          <p:cNvPr id="525" name="文本框 11"/>
          <p:cNvSpPr txBox="1"/>
          <p:nvPr/>
        </p:nvSpPr>
        <p:spPr>
          <a:xfrm>
            <a:off x="6241169" y="2430780"/>
            <a:ext cx="5410935" cy="217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accent6"/>
                </a:solidFill>
              </a:defRPr>
            </a:lvl1pPr>
          </a:lstStyle>
          <a:p>
            <a:pPr/>
            <a:r>
              <a:t>StarRocks 执行 ALTER TABLE 语句时采用服务端异步方式，需要通过 SHOW ALTER TABLE 轮询确认执行状态，只有在操作完成后再恢复数据写入，否则可能因表结构未更新完成而导致写入异常。</a:t>
            </a:r>
          </a:p>
        </p:txBody>
      </p:sp>
      <p:pic>
        <p:nvPicPr>
          <p:cNvPr id="526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036" y="1417799"/>
            <a:ext cx="5114796" cy="4757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幻灯片编号"/>
          <p:cNvSpPr txBox="1"/>
          <p:nvPr>
            <p:ph type="sldNum" sz="quarter" idx="2"/>
          </p:nvPr>
        </p:nvSpPr>
        <p:spPr>
          <a:xfrm>
            <a:off x="11275084" y="6230160"/>
            <a:ext cx="245404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  <p:sp>
        <p:nvSpPr>
          <p:cNvPr id="529" name="文本框 2"/>
          <p:cNvSpPr txBox="1"/>
          <p:nvPr/>
        </p:nvSpPr>
        <p:spPr>
          <a:xfrm>
            <a:off x="766603" y="410345"/>
            <a:ext cx="748097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问题-Kafka 消费慢</a:t>
            </a:r>
          </a:p>
        </p:txBody>
      </p:sp>
      <p:sp>
        <p:nvSpPr>
          <p:cNvPr id="530" name="文本框 11"/>
          <p:cNvSpPr txBox="1"/>
          <p:nvPr/>
        </p:nvSpPr>
        <p:spPr>
          <a:xfrm>
            <a:off x="5843120" y="1302838"/>
            <a:ext cx="5410934" cy="175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accent5">
                    <a:satOff val="-1564"/>
                    <a:lumOff val="-10941"/>
                  </a:schemeClr>
                </a:solidFill>
              </a:defRPr>
            </a:lvl1pPr>
          </a:lstStyle>
          <a:p>
            <a:pPr/>
            <a:r>
              <a:t>在消费 Kafka 时，如果本次 poll 获取到的是无效数据，将不会放入 Collector，会被视为本次 poll 无数据，从而使当前线程 sleep 100 毫秒，进而导致整体 Kafka 消费速度变慢。</a:t>
            </a:r>
          </a:p>
        </p:txBody>
      </p:sp>
      <p:pic>
        <p:nvPicPr>
          <p:cNvPr id="531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10590" t="0" r="0" b="0"/>
          <a:stretch>
            <a:fillRect/>
          </a:stretch>
        </p:blipFill>
        <p:spPr>
          <a:xfrm>
            <a:off x="544118" y="1188255"/>
            <a:ext cx="4021166" cy="3090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4679898" y="3313695"/>
            <a:ext cx="4162988" cy="3213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2" grpId="2"/>
      <p:bldP build="whole" bldLvl="1" animBg="1" rev="0" advAuto="0" spid="53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矩形: 圆角 88"/>
          <p:cNvSpPr/>
          <p:nvPr/>
        </p:nvSpPr>
        <p:spPr>
          <a:xfrm>
            <a:off x="0" y="-32946"/>
            <a:ext cx="12192000" cy="6890946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542" name="组合 35"/>
          <p:cNvGrpSpPr/>
          <p:nvPr/>
        </p:nvGrpSpPr>
        <p:grpSpPr>
          <a:xfrm>
            <a:off x="4212894" y="2508368"/>
            <a:ext cx="1183084" cy="279137"/>
            <a:chOff x="0" y="0"/>
            <a:chExt cx="1183082" cy="279135"/>
          </a:xfrm>
        </p:grpSpPr>
        <p:sp>
          <p:nvSpPr>
            <p:cNvPr id="535" name="平行四边形 36"/>
            <p:cNvSpPr/>
            <p:nvPr/>
          </p:nvSpPr>
          <p:spPr>
            <a:xfrm flipH="1">
              <a:off x="0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6" name="平行四边形 37"/>
            <p:cNvSpPr/>
            <p:nvPr/>
          </p:nvSpPr>
          <p:spPr>
            <a:xfrm flipH="1">
              <a:off x="201249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7" name="平行四边形 38"/>
            <p:cNvSpPr/>
            <p:nvPr/>
          </p:nvSpPr>
          <p:spPr>
            <a:xfrm flipH="1">
              <a:off x="40249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8" name="平行四边形 39"/>
            <p:cNvSpPr/>
            <p:nvPr/>
          </p:nvSpPr>
          <p:spPr>
            <a:xfrm flipH="1">
              <a:off x="60374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9" name="平行四边形 40"/>
            <p:cNvSpPr/>
            <p:nvPr/>
          </p:nvSpPr>
          <p:spPr>
            <a:xfrm flipH="1">
              <a:off x="804996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0" name="直角三角形 41"/>
            <p:cNvSpPr/>
            <p:nvPr/>
          </p:nvSpPr>
          <p:spPr>
            <a:xfrm>
              <a:off x="13584" y="99472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41" name="直角三角形 42"/>
            <p:cNvSpPr/>
            <p:nvPr/>
          </p:nvSpPr>
          <p:spPr>
            <a:xfrm rot="10800000">
              <a:off x="1027942" y="0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51" name="组合 63"/>
          <p:cNvGrpSpPr/>
          <p:nvPr/>
        </p:nvGrpSpPr>
        <p:grpSpPr>
          <a:xfrm>
            <a:off x="2812538" y="2683042"/>
            <a:ext cx="6157484" cy="1491917"/>
            <a:chOff x="0" y="0"/>
            <a:chExt cx="6157482" cy="1491916"/>
          </a:xfrm>
        </p:grpSpPr>
        <p:sp>
          <p:nvSpPr>
            <p:cNvPr id="543" name="矩形 62"/>
            <p:cNvSpPr/>
            <p:nvPr/>
          </p:nvSpPr>
          <p:spPr>
            <a:xfrm>
              <a:off x="1213758" y="745956"/>
              <a:ext cx="601267" cy="45720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548" name="组合 20"/>
            <p:cNvGrpSpPr/>
            <p:nvPr/>
          </p:nvGrpSpPr>
          <p:grpSpPr>
            <a:xfrm>
              <a:off x="-1" y="139077"/>
              <a:ext cx="1213761" cy="1213762"/>
              <a:chOff x="0" y="0"/>
              <a:chExt cx="1213760" cy="1213760"/>
            </a:xfrm>
          </p:grpSpPr>
          <p:grpSp>
            <p:nvGrpSpPr>
              <p:cNvPr id="546" name="椭圆 22"/>
              <p:cNvGrpSpPr/>
              <p:nvPr/>
            </p:nvGrpSpPr>
            <p:grpSpPr>
              <a:xfrm>
                <a:off x="94422" y="94422"/>
                <a:ext cx="1024915" cy="1024917"/>
                <a:chOff x="0" y="0"/>
                <a:chExt cx="1024913" cy="1024916"/>
              </a:xfrm>
            </p:grpSpPr>
            <p:sp>
              <p:nvSpPr>
                <p:cNvPr id="544" name="圆形"/>
                <p:cNvSpPr/>
                <p:nvPr/>
              </p:nvSpPr>
              <p:spPr>
                <a:xfrm>
                  <a:off x="0" y="-1"/>
                  <a:ext cx="1024914" cy="1024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57587"/>
                    </a:gs>
                    <a:gs pos="52999">
                      <a:srgbClr val="6C889D"/>
                    </a:gs>
                    <a:gs pos="100000">
                      <a:srgbClr val="75A3BA"/>
                    </a:gs>
                  </a:gsLst>
                  <a:lin ang="14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04800" dist="127000" dir="0">
                    <a:srgbClr val="FFFFFF">
                      <a:alpha val="2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3200">
                      <a:solidFill>
                        <a:srgbClr val="D4DBDF"/>
                      </a:solidFill>
                    </a:defRPr>
                  </a:pPr>
                </a:p>
              </p:txBody>
            </p:sp>
            <p:sp>
              <p:nvSpPr>
                <p:cNvPr id="545" name="04"/>
                <p:cNvSpPr txBox="1"/>
                <p:nvPr/>
              </p:nvSpPr>
              <p:spPr>
                <a:xfrm>
                  <a:off x="150094" y="150095"/>
                  <a:ext cx="724726" cy="724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rmAutofit fontScale="100000" lnSpcReduction="0"/>
                </a:bodyPr>
                <a:lstStyle>
                  <a:lvl1pPr algn="ctr">
                    <a:defRPr b="1" sz="3200">
                      <a:solidFill>
                        <a:srgbClr val="D4DBDF"/>
                      </a:solidFill>
                    </a:defRPr>
                  </a:lvl1pPr>
                </a:lstStyle>
                <a:p>
                  <a:pPr/>
                  <a:r>
                    <a:t>04</a:t>
                  </a:r>
                </a:p>
              </p:txBody>
            </p:sp>
          </p:grpSp>
          <p:sp>
            <p:nvSpPr>
              <p:cNvPr id="547" name="椭圆 23"/>
              <p:cNvSpPr/>
              <p:nvPr/>
            </p:nvSpPr>
            <p:spPr>
              <a:xfrm>
                <a:off x="-1" y="-1"/>
                <a:ext cx="1213762" cy="1213762"/>
              </a:xfrm>
              <a:prstGeom prst="ellipse">
                <a:avLst/>
              </a:prstGeom>
              <a:noFill/>
              <a:ln w="50800" cap="flat">
                <a:solidFill>
                  <a:srgbClr val="739DB4">
                    <a:alpha val="25000"/>
                  </a:srgbClr>
                </a:solidFill>
                <a:prstDash val="solid"/>
                <a:miter lim="800000"/>
              </a:ln>
              <a:effectLst>
                <a:outerShdw sx="100000" sy="100000" kx="0" ky="0" algn="b" rotWithShape="0" blurRad="304800" dist="50800" dir="5400000">
                  <a:srgbClr val="FFFFFF">
                    <a:alpha val="4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549" name="矩形: 圆角 52"/>
            <p:cNvSpPr/>
            <p:nvPr/>
          </p:nvSpPr>
          <p:spPr>
            <a:xfrm>
              <a:off x="1704644" y="0"/>
              <a:ext cx="4452839" cy="1491917"/>
            </a:xfrm>
            <a:prstGeom prst="roundRect">
              <a:avLst>
                <a:gd name="adj" fmla="val 16667"/>
              </a:avLst>
            </a:prstGeom>
            <a:solidFill>
              <a:srgbClr val="01C8C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C8C1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noFill/>
                </a:defRPr>
              </a:pPr>
            </a:p>
          </p:txBody>
        </p:sp>
        <p:sp>
          <p:nvSpPr>
            <p:cNvPr id="550" name="文本框 53"/>
            <p:cNvSpPr txBox="1"/>
            <p:nvPr/>
          </p:nvSpPr>
          <p:spPr>
            <a:xfrm>
              <a:off x="2084441" y="491958"/>
              <a:ext cx="179070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2800">
                  <a:solidFill>
                    <a:srgbClr val="161C2A"/>
                  </a:solidFill>
                </a:defRPr>
              </a:lvl1pPr>
            </a:lstStyle>
            <a:p>
              <a:pPr/>
              <a:r>
                <a:t>总结与展望</a:t>
              </a:r>
            </a:p>
          </p:txBody>
        </p:sp>
      </p:grpSp>
      <p:grpSp>
        <p:nvGrpSpPr>
          <p:cNvPr id="559" name="组合 54"/>
          <p:cNvGrpSpPr/>
          <p:nvPr/>
        </p:nvGrpSpPr>
        <p:grpSpPr>
          <a:xfrm>
            <a:off x="7228468" y="3941457"/>
            <a:ext cx="2607058" cy="615109"/>
            <a:chOff x="0" y="0"/>
            <a:chExt cx="2607056" cy="615107"/>
          </a:xfrm>
        </p:grpSpPr>
        <p:sp>
          <p:nvSpPr>
            <p:cNvPr id="552" name="平行四边形 55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3" name="平行四边形 56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4" name="平行四边形 57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5" name="平行四边形 58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6" name="平行四边形 59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7" name="直角三角形 60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58" name="直角三角形 61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67" name="组合 64"/>
          <p:cNvGrpSpPr/>
          <p:nvPr/>
        </p:nvGrpSpPr>
        <p:grpSpPr>
          <a:xfrm>
            <a:off x="-232012" y="147489"/>
            <a:ext cx="2087161" cy="492446"/>
            <a:chOff x="0" y="0"/>
            <a:chExt cx="2087160" cy="492444"/>
          </a:xfrm>
        </p:grpSpPr>
        <p:sp>
          <p:nvSpPr>
            <p:cNvPr id="560" name="平行四边形 65"/>
            <p:cNvSpPr/>
            <p:nvPr/>
          </p:nvSpPr>
          <p:spPr>
            <a:xfrm flipH="1">
              <a:off x="0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1" name="平行四边形 66"/>
            <p:cNvSpPr/>
            <p:nvPr/>
          </p:nvSpPr>
          <p:spPr>
            <a:xfrm flipH="1">
              <a:off x="355038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2" name="平行四边形 67"/>
            <p:cNvSpPr/>
            <p:nvPr/>
          </p:nvSpPr>
          <p:spPr>
            <a:xfrm flipH="1">
              <a:off x="710076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3" name="平行四边形 68"/>
            <p:cNvSpPr/>
            <p:nvPr/>
          </p:nvSpPr>
          <p:spPr>
            <a:xfrm flipH="1">
              <a:off x="1065114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4" name="平行四边形 69"/>
            <p:cNvSpPr/>
            <p:nvPr/>
          </p:nvSpPr>
          <p:spPr>
            <a:xfrm flipH="1">
              <a:off x="1420149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5" name="直角三角形 70"/>
            <p:cNvSpPr/>
            <p:nvPr/>
          </p:nvSpPr>
          <p:spPr>
            <a:xfrm>
              <a:off x="23966" y="175487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6" name="直角三角形 71"/>
            <p:cNvSpPr/>
            <p:nvPr/>
          </p:nvSpPr>
          <p:spPr>
            <a:xfrm rot="10800000">
              <a:off x="1813467" y="0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575" name="组合 80"/>
          <p:cNvGrpSpPr/>
          <p:nvPr/>
        </p:nvGrpSpPr>
        <p:grpSpPr>
          <a:xfrm>
            <a:off x="10275576" y="6240462"/>
            <a:ext cx="1836454" cy="433293"/>
            <a:chOff x="0" y="0"/>
            <a:chExt cx="1836453" cy="433292"/>
          </a:xfrm>
        </p:grpSpPr>
        <p:sp>
          <p:nvSpPr>
            <p:cNvPr id="568" name="平行四边形 81"/>
            <p:cNvSpPr/>
            <p:nvPr/>
          </p:nvSpPr>
          <p:spPr>
            <a:xfrm flipH="1">
              <a:off x="0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69" name="平行四边形 82"/>
            <p:cNvSpPr/>
            <p:nvPr/>
          </p:nvSpPr>
          <p:spPr>
            <a:xfrm flipH="1">
              <a:off x="312391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0" name="平行四边形 83"/>
            <p:cNvSpPr/>
            <p:nvPr/>
          </p:nvSpPr>
          <p:spPr>
            <a:xfrm flipH="1">
              <a:off x="62478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1" name="平行四边形 84"/>
            <p:cNvSpPr/>
            <p:nvPr/>
          </p:nvSpPr>
          <p:spPr>
            <a:xfrm flipH="1">
              <a:off x="937174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2" name="平行四边形 85"/>
            <p:cNvSpPr/>
            <p:nvPr/>
          </p:nvSpPr>
          <p:spPr>
            <a:xfrm flipH="1">
              <a:off x="124956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3" name="直角三角形 86"/>
            <p:cNvSpPr/>
            <p:nvPr/>
          </p:nvSpPr>
          <p:spPr>
            <a:xfrm>
              <a:off x="21087" y="154407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74" name="直角三角形 87"/>
            <p:cNvSpPr/>
            <p:nvPr/>
          </p:nvSpPr>
          <p:spPr>
            <a:xfrm rot="10800000">
              <a:off x="1595635" y="0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: 圆角 88"/>
          <p:cNvSpPr/>
          <p:nvPr/>
        </p:nvSpPr>
        <p:spPr>
          <a:xfrm>
            <a:off x="0" y="-32946"/>
            <a:ext cx="12192000" cy="6890946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171" name="组合 35"/>
          <p:cNvGrpSpPr/>
          <p:nvPr/>
        </p:nvGrpSpPr>
        <p:grpSpPr>
          <a:xfrm>
            <a:off x="4212894" y="2508368"/>
            <a:ext cx="1183084" cy="279137"/>
            <a:chOff x="0" y="0"/>
            <a:chExt cx="1183082" cy="279135"/>
          </a:xfrm>
        </p:grpSpPr>
        <p:sp>
          <p:nvSpPr>
            <p:cNvPr id="164" name="平行四边形 36"/>
            <p:cNvSpPr/>
            <p:nvPr/>
          </p:nvSpPr>
          <p:spPr>
            <a:xfrm flipH="1">
              <a:off x="0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平行四边形 37"/>
            <p:cNvSpPr/>
            <p:nvPr/>
          </p:nvSpPr>
          <p:spPr>
            <a:xfrm flipH="1">
              <a:off x="201249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6" name="平行四边形 38"/>
            <p:cNvSpPr/>
            <p:nvPr/>
          </p:nvSpPr>
          <p:spPr>
            <a:xfrm flipH="1">
              <a:off x="40249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7" name="平行四边形 39"/>
            <p:cNvSpPr/>
            <p:nvPr/>
          </p:nvSpPr>
          <p:spPr>
            <a:xfrm flipH="1">
              <a:off x="60374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8" name="平行四边形 40"/>
            <p:cNvSpPr/>
            <p:nvPr/>
          </p:nvSpPr>
          <p:spPr>
            <a:xfrm flipH="1">
              <a:off x="804996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9" name="直角三角形 41"/>
            <p:cNvSpPr/>
            <p:nvPr/>
          </p:nvSpPr>
          <p:spPr>
            <a:xfrm>
              <a:off x="13584" y="99472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0" name="直角三角形 42"/>
            <p:cNvSpPr/>
            <p:nvPr/>
          </p:nvSpPr>
          <p:spPr>
            <a:xfrm rot="10800000">
              <a:off x="1027942" y="0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80" name="组合 63"/>
          <p:cNvGrpSpPr/>
          <p:nvPr/>
        </p:nvGrpSpPr>
        <p:grpSpPr>
          <a:xfrm>
            <a:off x="2812538" y="2683042"/>
            <a:ext cx="6157484" cy="1491917"/>
            <a:chOff x="0" y="0"/>
            <a:chExt cx="6157482" cy="1491916"/>
          </a:xfrm>
        </p:grpSpPr>
        <p:sp>
          <p:nvSpPr>
            <p:cNvPr id="172" name="矩形 62"/>
            <p:cNvSpPr/>
            <p:nvPr/>
          </p:nvSpPr>
          <p:spPr>
            <a:xfrm>
              <a:off x="1213758" y="745956"/>
              <a:ext cx="601267" cy="45720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177" name="组合 20"/>
            <p:cNvGrpSpPr/>
            <p:nvPr/>
          </p:nvGrpSpPr>
          <p:grpSpPr>
            <a:xfrm>
              <a:off x="-1" y="139077"/>
              <a:ext cx="1213761" cy="1213762"/>
              <a:chOff x="0" y="0"/>
              <a:chExt cx="1213760" cy="1213760"/>
            </a:xfrm>
          </p:grpSpPr>
          <p:grpSp>
            <p:nvGrpSpPr>
              <p:cNvPr id="175" name="椭圆 22"/>
              <p:cNvGrpSpPr/>
              <p:nvPr/>
            </p:nvGrpSpPr>
            <p:grpSpPr>
              <a:xfrm>
                <a:off x="94422" y="94422"/>
                <a:ext cx="1024915" cy="1024917"/>
                <a:chOff x="0" y="0"/>
                <a:chExt cx="1024913" cy="1024916"/>
              </a:xfrm>
            </p:grpSpPr>
            <p:sp>
              <p:nvSpPr>
                <p:cNvPr id="173" name="圆形"/>
                <p:cNvSpPr/>
                <p:nvPr/>
              </p:nvSpPr>
              <p:spPr>
                <a:xfrm>
                  <a:off x="0" y="-1"/>
                  <a:ext cx="1024914" cy="1024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57587"/>
                    </a:gs>
                    <a:gs pos="52999">
                      <a:srgbClr val="6C889D"/>
                    </a:gs>
                    <a:gs pos="100000">
                      <a:srgbClr val="75A3BA"/>
                    </a:gs>
                  </a:gsLst>
                  <a:lin ang="14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04800" dist="127000" dir="0">
                    <a:srgbClr val="FFFFFF">
                      <a:alpha val="2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3200">
                      <a:solidFill>
                        <a:srgbClr val="D4DBDF"/>
                      </a:solidFill>
                    </a:defRPr>
                  </a:pPr>
                </a:p>
              </p:txBody>
            </p:sp>
            <p:sp>
              <p:nvSpPr>
                <p:cNvPr id="174" name="01"/>
                <p:cNvSpPr txBox="1"/>
                <p:nvPr/>
              </p:nvSpPr>
              <p:spPr>
                <a:xfrm>
                  <a:off x="150094" y="150095"/>
                  <a:ext cx="724726" cy="724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rmAutofit fontScale="100000" lnSpcReduction="0"/>
                </a:bodyPr>
                <a:lstStyle>
                  <a:lvl1pPr algn="ctr">
                    <a:defRPr b="1" sz="3200">
                      <a:solidFill>
                        <a:srgbClr val="D4DBDF"/>
                      </a:solidFill>
                    </a:defRPr>
                  </a:lvl1pPr>
                </a:lstStyle>
                <a:p>
                  <a:pPr/>
                  <a:r>
                    <a:t>01</a:t>
                  </a:r>
                </a:p>
              </p:txBody>
            </p:sp>
          </p:grpSp>
          <p:sp>
            <p:nvSpPr>
              <p:cNvPr id="176" name="椭圆 23"/>
              <p:cNvSpPr/>
              <p:nvPr/>
            </p:nvSpPr>
            <p:spPr>
              <a:xfrm>
                <a:off x="-1" y="-1"/>
                <a:ext cx="1213762" cy="1213762"/>
              </a:xfrm>
              <a:prstGeom prst="ellipse">
                <a:avLst/>
              </a:prstGeom>
              <a:noFill/>
              <a:ln w="50800" cap="flat">
                <a:solidFill>
                  <a:srgbClr val="739DB4">
                    <a:alpha val="25000"/>
                  </a:srgbClr>
                </a:solidFill>
                <a:prstDash val="solid"/>
                <a:miter lim="800000"/>
              </a:ln>
              <a:effectLst>
                <a:outerShdw sx="100000" sy="100000" kx="0" ky="0" algn="b" rotWithShape="0" blurRad="304800" dist="50800" dir="5400000">
                  <a:srgbClr val="FFFFFF">
                    <a:alpha val="4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178" name="矩形: 圆角 52"/>
            <p:cNvSpPr/>
            <p:nvPr/>
          </p:nvSpPr>
          <p:spPr>
            <a:xfrm>
              <a:off x="1704644" y="0"/>
              <a:ext cx="4452839" cy="1491917"/>
            </a:xfrm>
            <a:prstGeom prst="roundRect">
              <a:avLst>
                <a:gd name="adj" fmla="val 16667"/>
              </a:avLst>
            </a:prstGeom>
            <a:solidFill>
              <a:srgbClr val="01C8C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C8C1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noFill/>
                </a:defRPr>
              </a:pPr>
            </a:p>
          </p:txBody>
        </p:sp>
        <p:sp>
          <p:nvSpPr>
            <p:cNvPr id="179" name="文本框 53"/>
            <p:cNvSpPr txBox="1"/>
            <p:nvPr/>
          </p:nvSpPr>
          <p:spPr>
            <a:xfrm>
              <a:off x="2146515" y="483066"/>
              <a:ext cx="1485901" cy="520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2900">
                  <a:solidFill>
                    <a:srgbClr val="161C2A"/>
                  </a:solidFill>
                </a:defRPr>
              </a:lvl1pPr>
            </a:lstStyle>
            <a:p>
              <a:pPr/>
              <a:r>
                <a:t>多点简介</a:t>
              </a:r>
            </a:p>
          </p:txBody>
        </p:sp>
      </p:grpSp>
      <p:grpSp>
        <p:nvGrpSpPr>
          <p:cNvPr id="188" name="组合 54"/>
          <p:cNvGrpSpPr/>
          <p:nvPr/>
        </p:nvGrpSpPr>
        <p:grpSpPr>
          <a:xfrm>
            <a:off x="7228468" y="3941457"/>
            <a:ext cx="2607058" cy="615109"/>
            <a:chOff x="0" y="0"/>
            <a:chExt cx="2607056" cy="615107"/>
          </a:xfrm>
        </p:grpSpPr>
        <p:sp>
          <p:nvSpPr>
            <p:cNvPr id="181" name="平行四边形 55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平行四边形 56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平行四边形 57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平行四边形 58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平行四边形 59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直角三角形 60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直角三角形 61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96" name="组合 64"/>
          <p:cNvGrpSpPr/>
          <p:nvPr/>
        </p:nvGrpSpPr>
        <p:grpSpPr>
          <a:xfrm>
            <a:off x="-232012" y="147489"/>
            <a:ext cx="2087161" cy="492446"/>
            <a:chOff x="0" y="0"/>
            <a:chExt cx="2087160" cy="492444"/>
          </a:xfrm>
        </p:grpSpPr>
        <p:sp>
          <p:nvSpPr>
            <p:cNvPr id="189" name="平行四边形 65"/>
            <p:cNvSpPr/>
            <p:nvPr/>
          </p:nvSpPr>
          <p:spPr>
            <a:xfrm flipH="1">
              <a:off x="0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平行四边形 66"/>
            <p:cNvSpPr/>
            <p:nvPr/>
          </p:nvSpPr>
          <p:spPr>
            <a:xfrm flipH="1">
              <a:off x="355038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平行四边形 67"/>
            <p:cNvSpPr/>
            <p:nvPr/>
          </p:nvSpPr>
          <p:spPr>
            <a:xfrm flipH="1">
              <a:off x="710076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平行四边形 68"/>
            <p:cNvSpPr/>
            <p:nvPr/>
          </p:nvSpPr>
          <p:spPr>
            <a:xfrm flipH="1">
              <a:off x="1065114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平行四边形 69"/>
            <p:cNvSpPr/>
            <p:nvPr/>
          </p:nvSpPr>
          <p:spPr>
            <a:xfrm flipH="1">
              <a:off x="1420149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直角三角形 70"/>
            <p:cNvSpPr/>
            <p:nvPr/>
          </p:nvSpPr>
          <p:spPr>
            <a:xfrm>
              <a:off x="23966" y="175487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直角三角形 71"/>
            <p:cNvSpPr/>
            <p:nvPr/>
          </p:nvSpPr>
          <p:spPr>
            <a:xfrm rot="10800000">
              <a:off x="1813467" y="0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4" name="组合 80"/>
          <p:cNvGrpSpPr/>
          <p:nvPr/>
        </p:nvGrpSpPr>
        <p:grpSpPr>
          <a:xfrm>
            <a:off x="10275576" y="6240462"/>
            <a:ext cx="1836454" cy="433293"/>
            <a:chOff x="0" y="0"/>
            <a:chExt cx="1836453" cy="433292"/>
          </a:xfrm>
        </p:grpSpPr>
        <p:sp>
          <p:nvSpPr>
            <p:cNvPr id="197" name="平行四边形 81"/>
            <p:cNvSpPr/>
            <p:nvPr/>
          </p:nvSpPr>
          <p:spPr>
            <a:xfrm flipH="1">
              <a:off x="0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平行四边形 82"/>
            <p:cNvSpPr/>
            <p:nvPr/>
          </p:nvSpPr>
          <p:spPr>
            <a:xfrm flipH="1">
              <a:off x="312391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平行四边形 83"/>
            <p:cNvSpPr/>
            <p:nvPr/>
          </p:nvSpPr>
          <p:spPr>
            <a:xfrm flipH="1">
              <a:off x="62478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平行四边形 84"/>
            <p:cNvSpPr/>
            <p:nvPr/>
          </p:nvSpPr>
          <p:spPr>
            <a:xfrm flipH="1">
              <a:off x="937174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平行四边形 85"/>
            <p:cNvSpPr/>
            <p:nvPr/>
          </p:nvSpPr>
          <p:spPr>
            <a:xfrm flipH="1">
              <a:off x="124956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直角三角形 86"/>
            <p:cNvSpPr/>
            <p:nvPr/>
          </p:nvSpPr>
          <p:spPr>
            <a:xfrm>
              <a:off x="21087" y="154407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直角三角形 87"/>
            <p:cNvSpPr/>
            <p:nvPr/>
          </p:nvSpPr>
          <p:spPr>
            <a:xfrm rot="10800000">
              <a:off x="1595635" y="0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78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模板配置-展示</a:t>
            </a:r>
          </a:p>
        </p:txBody>
      </p:sp>
      <p:pic>
        <p:nvPicPr>
          <p:cNvPr id="579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7527" y="1302838"/>
            <a:ext cx="8116946" cy="5210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2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互导功能-展示1</a:t>
            </a:r>
          </a:p>
        </p:txBody>
      </p:sp>
      <p:pic>
        <p:nvPicPr>
          <p:cNvPr id="583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65921" y="1108490"/>
            <a:ext cx="6775422" cy="2877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882" y="3552893"/>
            <a:ext cx="5934189" cy="3214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4" grpId="2"/>
      <p:bldP build="whole" bldLvl="1" animBg="1" rev="0" advAuto="0" spid="58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7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互导功能-展示2</a:t>
            </a:r>
          </a:p>
        </p:txBody>
      </p:sp>
      <p:pic>
        <p:nvPicPr>
          <p:cNvPr id="588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8363" t="7662" r="0" b="0"/>
          <a:stretch>
            <a:fillRect/>
          </a:stretch>
        </p:blipFill>
        <p:spPr>
          <a:xfrm>
            <a:off x="275719" y="3034298"/>
            <a:ext cx="6458949" cy="3469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8016" y="1188076"/>
            <a:ext cx="6059653" cy="33834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8" grpId="2"/>
      <p:bldP build="whole" bldLvl="1" animBg="1" rev="0" advAuto="0" spid="58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2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接入功能-展示</a:t>
            </a:r>
          </a:p>
        </p:txBody>
      </p:sp>
      <p:pic>
        <p:nvPicPr>
          <p:cNvPr id="593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rcRect l="0" t="0" r="1209" b="0"/>
          <a:stretch>
            <a:fillRect/>
          </a:stretch>
        </p:blipFill>
        <p:spPr>
          <a:xfrm>
            <a:off x="553050" y="3619994"/>
            <a:ext cx="7902056" cy="317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已粘贴的影片.png" descr="已粘贴的影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929" y="1118887"/>
            <a:ext cx="7924502" cy="31128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4" grpId="1"/>
      <p:bldP build="whole" bldLvl="1" animBg="1" rev="0" advAuto="0" spid="593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7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183" y="3177751"/>
            <a:ext cx="1378056" cy="1378056"/>
          </a:xfrm>
          <a:prstGeom prst="rect">
            <a:avLst/>
          </a:prstGeom>
          <a:ln w="12700">
            <a:miter lim="400000"/>
          </a:ln>
        </p:spPr>
      </p:pic>
      <p:sp>
        <p:nvSpPr>
          <p:cNvPr id="598" name="Text 4"/>
          <p:cNvSpPr txBox="1"/>
          <p:nvPr/>
        </p:nvSpPr>
        <p:spPr>
          <a:xfrm>
            <a:off x="1178183" y="3681359"/>
            <a:ext cx="13780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 sz="1600">
                <a:solidFill>
                  <a:srgbClr val="FFFFFF"/>
                </a:solidFill>
              </a:defRPr>
            </a:lvl1pPr>
          </a:lstStyle>
          <a:p>
            <a:pPr/>
            <a:r>
              <a:t>丰富的连接器</a:t>
            </a:r>
          </a:p>
        </p:txBody>
      </p:sp>
      <p:pic>
        <p:nvPicPr>
          <p:cNvPr id="599" name="Image 2" descr="Imag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40159" y="2342095"/>
            <a:ext cx="3049367" cy="3049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Image 3" descr="Imag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9607" y="2433560"/>
            <a:ext cx="621392" cy="621392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Text 5"/>
          <p:cNvSpPr txBox="1"/>
          <p:nvPr/>
        </p:nvSpPr>
        <p:spPr>
          <a:xfrm>
            <a:off x="6035168" y="2586913"/>
            <a:ext cx="529952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0000"/>
                </a:solidFill>
              </a:defRPr>
            </a:lvl1pPr>
          </a:lstStyle>
          <a:p>
            <a:pPr/>
            <a:r>
              <a:t>01</a:t>
            </a:r>
          </a:p>
        </p:txBody>
      </p:sp>
      <p:pic>
        <p:nvPicPr>
          <p:cNvPr id="602" name="Image 4" descr="Imag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0904" y="3592384"/>
            <a:ext cx="621392" cy="621392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Text 6"/>
          <p:cNvSpPr txBox="1"/>
          <p:nvPr/>
        </p:nvSpPr>
        <p:spPr>
          <a:xfrm>
            <a:off x="6696463" y="3745737"/>
            <a:ext cx="529952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0000"/>
                </a:solidFill>
              </a:defRPr>
            </a:lvl1pPr>
          </a:lstStyle>
          <a:p>
            <a:pPr/>
            <a:r>
              <a:t>02</a:t>
            </a:r>
          </a:p>
        </p:txBody>
      </p:sp>
      <p:pic>
        <p:nvPicPr>
          <p:cNvPr id="604" name="Image 5" descr="Imag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99607" y="4683199"/>
            <a:ext cx="621392" cy="621392"/>
          </a:xfrm>
          <a:prstGeom prst="rect">
            <a:avLst/>
          </a:prstGeom>
          <a:ln w="12700">
            <a:miter lim="400000"/>
          </a:ln>
        </p:spPr>
      </p:pic>
      <p:sp>
        <p:nvSpPr>
          <p:cNvPr id="605" name="Text 7"/>
          <p:cNvSpPr txBox="1"/>
          <p:nvPr/>
        </p:nvSpPr>
        <p:spPr>
          <a:xfrm>
            <a:off x="6035168" y="4836551"/>
            <a:ext cx="529952" cy="36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900">
                <a:solidFill>
                  <a:srgbClr val="FF0000"/>
                </a:solidFill>
              </a:defRPr>
            </a:lvl1pPr>
          </a:lstStyle>
          <a:p>
            <a:pPr/>
            <a:r>
              <a:t>03</a:t>
            </a:r>
          </a:p>
        </p:txBody>
      </p:sp>
      <p:sp>
        <p:nvSpPr>
          <p:cNvPr id="606" name="Text 8"/>
          <p:cNvSpPr txBox="1"/>
          <p:nvPr/>
        </p:nvSpPr>
        <p:spPr>
          <a:xfrm>
            <a:off x="7035246" y="2029878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满足刚需</a:t>
            </a:r>
          </a:p>
        </p:txBody>
      </p:sp>
      <p:sp>
        <p:nvSpPr>
          <p:cNvPr id="607" name="Text 9"/>
          <p:cNvSpPr txBox="1"/>
          <p:nvPr/>
        </p:nvSpPr>
        <p:spPr>
          <a:xfrm>
            <a:off x="6964126" y="2378024"/>
            <a:ext cx="4299907" cy="966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已部署 3 套商家生产环境，提供稳定支持 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已满足商家对 Oracle、云存储等数据源的同步需求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支持 Paimon、StarRocks 等实时同步场景</a:t>
            </a:r>
          </a:p>
        </p:txBody>
      </p:sp>
      <p:sp>
        <p:nvSpPr>
          <p:cNvPr id="608" name="Text 10"/>
          <p:cNvSpPr txBox="1"/>
          <p:nvPr/>
        </p:nvSpPr>
        <p:spPr>
          <a:xfrm>
            <a:off x="7735256" y="3435234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灵活便捷</a:t>
            </a:r>
          </a:p>
        </p:txBody>
      </p:sp>
      <p:sp>
        <p:nvSpPr>
          <p:cNvPr id="609" name="Text 11"/>
          <p:cNvSpPr txBox="1"/>
          <p:nvPr/>
        </p:nvSpPr>
        <p:spPr>
          <a:xfrm>
            <a:off x="7736575" y="3829097"/>
            <a:ext cx="355282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零代码，可通过模板新增连接器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定制化，不同商家可按需开放数据源权限</a:t>
            </a:r>
          </a:p>
        </p:txBody>
      </p:sp>
      <p:sp>
        <p:nvSpPr>
          <p:cNvPr id="610" name="Text 12"/>
          <p:cNvSpPr txBox="1"/>
          <p:nvPr/>
        </p:nvSpPr>
        <p:spPr>
          <a:xfrm>
            <a:off x="7035246" y="4600883"/>
            <a:ext cx="2111139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b="1">
                <a:solidFill>
                  <a:srgbClr val="333333"/>
                </a:solidFill>
              </a:defRPr>
            </a:lvl1pPr>
          </a:lstStyle>
          <a:p>
            <a:pPr/>
            <a:r>
              <a:t>降本增效</a:t>
            </a:r>
          </a:p>
        </p:txBody>
      </p:sp>
      <p:sp>
        <p:nvSpPr>
          <p:cNvPr id="611" name="Text 13"/>
          <p:cNvSpPr txBox="1"/>
          <p:nvPr/>
        </p:nvSpPr>
        <p:spPr>
          <a:xfrm>
            <a:off x="7081652" y="4961241"/>
            <a:ext cx="4064855" cy="656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相同数据集下，同步资源仅为原有 Spark 的 1/3</a:t>
            </a:r>
          </a:p>
          <a:p>
            <a:pPr marL="140368" indent="-140368">
              <a:lnSpc>
                <a:spcPct val="120000"/>
              </a:lnSpc>
              <a:buSzPct val="100000"/>
              <a:buChar char="•"/>
              <a:defRPr sz="1400">
                <a:solidFill>
                  <a:schemeClr val="accent6"/>
                </a:solidFill>
              </a:defRPr>
            </a:pPr>
            <a:r>
              <a:t>全新 UI 设计，提升用户使用体验</a:t>
            </a:r>
          </a:p>
        </p:txBody>
      </p:sp>
      <p:sp>
        <p:nvSpPr>
          <p:cNvPr id="612" name="文本框 2"/>
          <p:cNvSpPr txBox="1"/>
          <p:nvPr/>
        </p:nvSpPr>
        <p:spPr>
          <a:xfrm>
            <a:off x="763754" y="5189647"/>
            <a:ext cx="3596765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rPr b="0"/>
              <a:t>新增连接器</a:t>
            </a:r>
            <a:r>
              <a:t>从</a:t>
            </a:r>
            <a:r>
              <a:t>N</a:t>
            </a:r>
            <a:r>
              <a:t>周到</a:t>
            </a:r>
            <a:r>
              <a:rPr>
                <a:solidFill>
                  <a:srgbClr val="FF0000"/>
                </a:solidFill>
              </a:rPr>
              <a:t>3天</a:t>
            </a:r>
            <a:r>
              <a:rPr b="0"/>
              <a:t>交付的蜕变</a:t>
            </a:r>
          </a:p>
        </p:txBody>
      </p:sp>
      <p:sp>
        <p:nvSpPr>
          <p:cNvPr id="613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总结回顾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幻灯片编号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16" name="椭圆 7"/>
          <p:cNvSpPr/>
          <p:nvPr/>
        </p:nvSpPr>
        <p:spPr>
          <a:xfrm>
            <a:off x="1181100" y="1739900"/>
            <a:ext cx="2476500" cy="2476500"/>
          </a:xfrm>
          <a:prstGeom prst="ellipse">
            <a:avLst/>
          </a:prstGeom>
          <a:solidFill>
            <a:srgbClr val="22508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7" name="椭圆 8"/>
          <p:cNvSpPr/>
          <p:nvPr/>
        </p:nvSpPr>
        <p:spPr>
          <a:xfrm>
            <a:off x="4857750" y="1739900"/>
            <a:ext cx="2476500" cy="2476500"/>
          </a:xfrm>
          <a:prstGeom prst="ellipse">
            <a:avLst/>
          </a:prstGeom>
          <a:solidFill>
            <a:srgbClr val="2E6BB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8" name="椭圆 9"/>
          <p:cNvSpPr/>
          <p:nvPr/>
        </p:nvSpPr>
        <p:spPr>
          <a:xfrm>
            <a:off x="8534400" y="1739900"/>
            <a:ext cx="2476500" cy="2476500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9" name="文本框 10"/>
          <p:cNvSpPr txBox="1"/>
          <p:nvPr/>
        </p:nvSpPr>
        <p:spPr>
          <a:xfrm>
            <a:off x="1410970" y="2722879"/>
            <a:ext cx="20167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300" sz="2400">
                <a:solidFill>
                  <a:srgbClr val="FFFFFF"/>
                </a:solidFill>
              </a:defRPr>
            </a:lvl1pPr>
          </a:lstStyle>
          <a:p>
            <a:pPr/>
            <a:r>
              <a:t>湖仓升级</a:t>
            </a:r>
          </a:p>
        </p:txBody>
      </p:sp>
      <p:sp>
        <p:nvSpPr>
          <p:cNvPr id="620" name="文本框 11"/>
          <p:cNvSpPr txBox="1"/>
          <p:nvPr/>
        </p:nvSpPr>
        <p:spPr>
          <a:xfrm>
            <a:off x="5087620" y="2748279"/>
            <a:ext cx="2016761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300" sz="2400">
                <a:solidFill>
                  <a:srgbClr val="FFFFFF"/>
                </a:solidFill>
              </a:defRPr>
            </a:lvl1pPr>
          </a:lstStyle>
          <a:p>
            <a:pPr/>
            <a:r>
              <a:t>AI Ready</a:t>
            </a:r>
          </a:p>
        </p:txBody>
      </p:sp>
      <p:sp>
        <p:nvSpPr>
          <p:cNvPr id="621" name="文本框 12"/>
          <p:cNvSpPr txBox="1"/>
          <p:nvPr/>
        </p:nvSpPr>
        <p:spPr>
          <a:xfrm>
            <a:off x="8764269" y="2722879"/>
            <a:ext cx="2016761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pc="300" sz="2400">
                <a:solidFill>
                  <a:srgbClr val="FFFFFF"/>
                </a:solidFill>
              </a:defRPr>
            </a:lvl1pPr>
          </a:lstStyle>
          <a:p>
            <a:pPr/>
            <a:r>
              <a:t>社区互动</a:t>
            </a:r>
          </a:p>
        </p:txBody>
      </p:sp>
      <p:sp>
        <p:nvSpPr>
          <p:cNvPr id="622" name="文本框 13"/>
          <p:cNvSpPr txBox="1"/>
          <p:nvPr/>
        </p:nvSpPr>
        <p:spPr>
          <a:xfrm>
            <a:off x="891415" y="4535006"/>
            <a:ext cx="3055869" cy="1119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140368" indent="-140368">
              <a:lnSpc>
                <a:spcPct val="150000"/>
              </a:lnSpc>
              <a:spcBef>
                <a:spcPts val="600"/>
              </a:spcBef>
              <a:buSzPct val="100000"/>
              <a:buChar char="•"/>
              <a:defRPr spc="120" sz="1400"/>
            </a:lvl1pPr>
          </a:lstStyle>
          <a:p>
            <a:pPr/>
            <a:r>
              <a:t>借助 Paimon 与 StarRocks 技术，实现 ODS 数据从小时级到分钟级的实时更新</a:t>
            </a:r>
          </a:p>
        </p:txBody>
      </p:sp>
      <p:sp>
        <p:nvSpPr>
          <p:cNvPr id="623" name="文本框 14"/>
          <p:cNvSpPr txBox="1"/>
          <p:nvPr/>
        </p:nvSpPr>
        <p:spPr>
          <a:xfrm>
            <a:off x="4568066" y="4535006"/>
            <a:ext cx="3055868" cy="1500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40368" indent="-140368">
              <a:lnSpc>
                <a:spcPct val="150000"/>
              </a:lnSpc>
              <a:buSzPct val="100000"/>
              <a:buChar char="•"/>
              <a:defRPr sz="1400"/>
            </a:pPr>
            <a:r>
              <a:t>通过 MCP 服务，结合 LLM 实现智能化</a:t>
            </a:r>
          </a:p>
          <a:p>
            <a:pPr marL="140368" indent="-140368">
              <a:lnSpc>
                <a:spcPct val="150000"/>
              </a:lnSpc>
              <a:buSzPct val="100000"/>
              <a:buChar char="•"/>
              <a:defRPr sz="1400"/>
            </a:pPr>
            <a:r>
              <a:t>向量化引擎支持，构建 AI 数据处理流水线</a:t>
            </a:r>
          </a:p>
        </p:txBody>
      </p:sp>
      <p:sp>
        <p:nvSpPr>
          <p:cNvPr id="624" name="文本框 15"/>
          <p:cNvSpPr txBox="1"/>
          <p:nvPr/>
        </p:nvSpPr>
        <p:spPr>
          <a:xfrm>
            <a:off x="8244716" y="4535006"/>
            <a:ext cx="3055869" cy="149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140368" indent="-140368">
              <a:lnSpc>
                <a:spcPct val="150000"/>
              </a:lnSpc>
              <a:buSzPct val="100000"/>
              <a:buChar char="•"/>
              <a:defRPr sz="1400"/>
            </a:pPr>
            <a:r>
              <a:t>持续跟进社区更新，引入新特性与优化</a:t>
            </a:r>
          </a:p>
          <a:p>
            <a:pPr marL="140368" indent="-140368">
              <a:lnSpc>
                <a:spcPct val="150000"/>
              </a:lnSpc>
              <a:buSzPct val="100000"/>
              <a:buChar char="•"/>
              <a:defRPr sz="1400"/>
            </a:pPr>
            <a:r>
              <a:t>内部通用改进，通过 PR 贡献给社区</a:t>
            </a:r>
          </a:p>
        </p:txBody>
      </p:sp>
      <p:sp>
        <p:nvSpPr>
          <p:cNvPr id="625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未来规划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矩形: 圆角 88"/>
          <p:cNvSpPr/>
          <p:nvPr/>
        </p:nvSpPr>
        <p:spPr>
          <a:xfrm>
            <a:off x="0" y="-32946"/>
            <a:ext cx="12192000" cy="6890946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635" name="组合 35"/>
          <p:cNvGrpSpPr/>
          <p:nvPr/>
        </p:nvGrpSpPr>
        <p:grpSpPr>
          <a:xfrm>
            <a:off x="4212894" y="2508368"/>
            <a:ext cx="1183084" cy="279137"/>
            <a:chOff x="0" y="0"/>
            <a:chExt cx="1183082" cy="279135"/>
          </a:xfrm>
        </p:grpSpPr>
        <p:sp>
          <p:nvSpPr>
            <p:cNvPr id="628" name="平行四边形 36"/>
            <p:cNvSpPr/>
            <p:nvPr/>
          </p:nvSpPr>
          <p:spPr>
            <a:xfrm flipH="1">
              <a:off x="0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9" name="平行四边形 37"/>
            <p:cNvSpPr/>
            <p:nvPr/>
          </p:nvSpPr>
          <p:spPr>
            <a:xfrm flipH="1">
              <a:off x="201249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0" name="平行四边形 38"/>
            <p:cNvSpPr/>
            <p:nvPr/>
          </p:nvSpPr>
          <p:spPr>
            <a:xfrm flipH="1">
              <a:off x="40249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1" name="平行四边形 39"/>
            <p:cNvSpPr/>
            <p:nvPr/>
          </p:nvSpPr>
          <p:spPr>
            <a:xfrm flipH="1">
              <a:off x="60374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2" name="平行四边形 40"/>
            <p:cNvSpPr/>
            <p:nvPr/>
          </p:nvSpPr>
          <p:spPr>
            <a:xfrm flipH="1">
              <a:off x="804996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3" name="直角三角形 41"/>
            <p:cNvSpPr/>
            <p:nvPr/>
          </p:nvSpPr>
          <p:spPr>
            <a:xfrm>
              <a:off x="13584" y="99472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34" name="直角三角形 42"/>
            <p:cNvSpPr/>
            <p:nvPr/>
          </p:nvSpPr>
          <p:spPr>
            <a:xfrm rot="10800000">
              <a:off x="1027942" y="0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644" name="组合 63"/>
          <p:cNvGrpSpPr/>
          <p:nvPr/>
        </p:nvGrpSpPr>
        <p:grpSpPr>
          <a:xfrm>
            <a:off x="2812538" y="2683042"/>
            <a:ext cx="6157484" cy="1491917"/>
            <a:chOff x="0" y="0"/>
            <a:chExt cx="6157482" cy="1491916"/>
          </a:xfrm>
        </p:grpSpPr>
        <p:sp>
          <p:nvSpPr>
            <p:cNvPr id="636" name="矩形 62"/>
            <p:cNvSpPr/>
            <p:nvPr/>
          </p:nvSpPr>
          <p:spPr>
            <a:xfrm>
              <a:off x="1213758" y="745956"/>
              <a:ext cx="601267" cy="45720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641" name="组合 20"/>
            <p:cNvGrpSpPr/>
            <p:nvPr/>
          </p:nvGrpSpPr>
          <p:grpSpPr>
            <a:xfrm>
              <a:off x="-1" y="139077"/>
              <a:ext cx="1213761" cy="1213762"/>
              <a:chOff x="0" y="0"/>
              <a:chExt cx="1213760" cy="1213760"/>
            </a:xfrm>
          </p:grpSpPr>
          <p:grpSp>
            <p:nvGrpSpPr>
              <p:cNvPr id="639" name="椭圆 22"/>
              <p:cNvGrpSpPr/>
              <p:nvPr/>
            </p:nvGrpSpPr>
            <p:grpSpPr>
              <a:xfrm>
                <a:off x="94422" y="94422"/>
                <a:ext cx="1024915" cy="1024917"/>
                <a:chOff x="0" y="0"/>
                <a:chExt cx="1024913" cy="1024916"/>
              </a:xfrm>
            </p:grpSpPr>
            <p:sp>
              <p:nvSpPr>
                <p:cNvPr id="637" name="圆形"/>
                <p:cNvSpPr/>
                <p:nvPr/>
              </p:nvSpPr>
              <p:spPr>
                <a:xfrm>
                  <a:off x="0" y="-1"/>
                  <a:ext cx="1024914" cy="1024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57587"/>
                    </a:gs>
                    <a:gs pos="52999">
                      <a:srgbClr val="6C889D"/>
                    </a:gs>
                    <a:gs pos="100000">
                      <a:srgbClr val="75A3BA"/>
                    </a:gs>
                  </a:gsLst>
                  <a:lin ang="14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04800" dist="127000" dir="0">
                    <a:srgbClr val="FFFFFF">
                      <a:alpha val="2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3200">
                      <a:solidFill>
                        <a:srgbClr val="D4DBDF"/>
                      </a:solidFill>
                    </a:defRPr>
                  </a:pPr>
                </a:p>
              </p:txBody>
            </p:sp>
            <p:sp>
              <p:nvSpPr>
                <p:cNvPr id="638" name="05"/>
                <p:cNvSpPr txBox="1"/>
                <p:nvPr/>
              </p:nvSpPr>
              <p:spPr>
                <a:xfrm>
                  <a:off x="150094" y="150095"/>
                  <a:ext cx="724726" cy="724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rmAutofit fontScale="100000" lnSpcReduction="0"/>
                </a:bodyPr>
                <a:lstStyle>
                  <a:lvl1pPr algn="ctr">
                    <a:defRPr b="1" sz="3200">
                      <a:solidFill>
                        <a:srgbClr val="D4DBDF"/>
                      </a:solidFill>
                    </a:defRPr>
                  </a:lvl1pPr>
                </a:lstStyle>
                <a:p>
                  <a:pPr/>
                  <a:r>
                    <a:t>05</a:t>
                  </a:r>
                </a:p>
              </p:txBody>
            </p:sp>
          </p:grpSp>
          <p:sp>
            <p:nvSpPr>
              <p:cNvPr id="640" name="椭圆 23"/>
              <p:cNvSpPr/>
              <p:nvPr/>
            </p:nvSpPr>
            <p:spPr>
              <a:xfrm>
                <a:off x="-1" y="-1"/>
                <a:ext cx="1213762" cy="1213762"/>
              </a:xfrm>
              <a:prstGeom prst="ellipse">
                <a:avLst/>
              </a:prstGeom>
              <a:noFill/>
              <a:ln w="50800" cap="flat">
                <a:solidFill>
                  <a:srgbClr val="739DB4">
                    <a:alpha val="25000"/>
                  </a:srgbClr>
                </a:solidFill>
                <a:prstDash val="solid"/>
                <a:miter lim="800000"/>
              </a:ln>
              <a:effectLst>
                <a:outerShdw sx="100000" sy="100000" kx="0" ky="0" algn="b" rotWithShape="0" blurRad="304800" dist="50800" dir="5400000">
                  <a:srgbClr val="FFFFFF">
                    <a:alpha val="4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642" name="矩形: 圆角 52"/>
            <p:cNvSpPr/>
            <p:nvPr/>
          </p:nvSpPr>
          <p:spPr>
            <a:xfrm>
              <a:off x="1704644" y="0"/>
              <a:ext cx="4452839" cy="1491917"/>
            </a:xfrm>
            <a:prstGeom prst="roundRect">
              <a:avLst>
                <a:gd name="adj" fmla="val 16667"/>
              </a:avLst>
            </a:prstGeom>
            <a:solidFill>
              <a:srgbClr val="01C8C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C8C1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noFill/>
                </a:defRPr>
              </a:pPr>
            </a:p>
          </p:txBody>
        </p:sp>
        <p:sp>
          <p:nvSpPr>
            <p:cNvPr id="643" name="文本框 53"/>
            <p:cNvSpPr txBox="1"/>
            <p:nvPr/>
          </p:nvSpPr>
          <p:spPr>
            <a:xfrm>
              <a:off x="2211441" y="491958"/>
              <a:ext cx="546101" cy="3947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2800">
                  <a:solidFill>
                    <a:srgbClr val="161C2A"/>
                  </a:solidFill>
                </a:defRPr>
              </a:lvl1pPr>
            </a:lstStyle>
            <a:p>
              <a:pPr/>
              <a:r>
                <a:t>QA</a:t>
              </a:r>
            </a:p>
          </p:txBody>
        </p:sp>
      </p:grpSp>
      <p:grpSp>
        <p:nvGrpSpPr>
          <p:cNvPr id="652" name="组合 54"/>
          <p:cNvGrpSpPr/>
          <p:nvPr/>
        </p:nvGrpSpPr>
        <p:grpSpPr>
          <a:xfrm>
            <a:off x="7228468" y="3941457"/>
            <a:ext cx="2607058" cy="615109"/>
            <a:chOff x="0" y="0"/>
            <a:chExt cx="2607056" cy="615107"/>
          </a:xfrm>
        </p:grpSpPr>
        <p:sp>
          <p:nvSpPr>
            <p:cNvPr id="645" name="平行四边形 55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6" name="平行四边形 56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7" name="平行四边形 57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8" name="平行四边形 58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49" name="平行四边形 59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0" name="直角三角形 60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1" name="直角三角形 61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660" name="组合 64"/>
          <p:cNvGrpSpPr/>
          <p:nvPr/>
        </p:nvGrpSpPr>
        <p:grpSpPr>
          <a:xfrm>
            <a:off x="-232012" y="147489"/>
            <a:ext cx="2087161" cy="492446"/>
            <a:chOff x="0" y="0"/>
            <a:chExt cx="2087160" cy="492444"/>
          </a:xfrm>
        </p:grpSpPr>
        <p:sp>
          <p:nvSpPr>
            <p:cNvPr id="653" name="平行四边形 65"/>
            <p:cNvSpPr/>
            <p:nvPr/>
          </p:nvSpPr>
          <p:spPr>
            <a:xfrm flipH="1">
              <a:off x="0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4" name="平行四边形 66"/>
            <p:cNvSpPr/>
            <p:nvPr/>
          </p:nvSpPr>
          <p:spPr>
            <a:xfrm flipH="1">
              <a:off x="355038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5" name="平行四边形 67"/>
            <p:cNvSpPr/>
            <p:nvPr/>
          </p:nvSpPr>
          <p:spPr>
            <a:xfrm flipH="1">
              <a:off x="710076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6" name="平行四边形 68"/>
            <p:cNvSpPr/>
            <p:nvPr/>
          </p:nvSpPr>
          <p:spPr>
            <a:xfrm flipH="1">
              <a:off x="1065114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7" name="平行四边形 69"/>
            <p:cNvSpPr/>
            <p:nvPr/>
          </p:nvSpPr>
          <p:spPr>
            <a:xfrm flipH="1">
              <a:off x="1420149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8" name="直角三角形 70"/>
            <p:cNvSpPr/>
            <p:nvPr/>
          </p:nvSpPr>
          <p:spPr>
            <a:xfrm>
              <a:off x="23966" y="175487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9" name="直角三角形 71"/>
            <p:cNvSpPr/>
            <p:nvPr/>
          </p:nvSpPr>
          <p:spPr>
            <a:xfrm rot="10800000">
              <a:off x="1813467" y="0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668" name="组合 80"/>
          <p:cNvGrpSpPr/>
          <p:nvPr/>
        </p:nvGrpSpPr>
        <p:grpSpPr>
          <a:xfrm>
            <a:off x="10275576" y="6240462"/>
            <a:ext cx="1836454" cy="433293"/>
            <a:chOff x="0" y="0"/>
            <a:chExt cx="1836453" cy="433292"/>
          </a:xfrm>
        </p:grpSpPr>
        <p:sp>
          <p:nvSpPr>
            <p:cNvPr id="661" name="平行四边形 81"/>
            <p:cNvSpPr/>
            <p:nvPr/>
          </p:nvSpPr>
          <p:spPr>
            <a:xfrm flipH="1">
              <a:off x="0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2" name="平行四边形 82"/>
            <p:cNvSpPr/>
            <p:nvPr/>
          </p:nvSpPr>
          <p:spPr>
            <a:xfrm flipH="1">
              <a:off x="312391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3" name="平行四边形 83"/>
            <p:cNvSpPr/>
            <p:nvPr/>
          </p:nvSpPr>
          <p:spPr>
            <a:xfrm flipH="1">
              <a:off x="62478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4" name="平行四边形 84"/>
            <p:cNvSpPr/>
            <p:nvPr/>
          </p:nvSpPr>
          <p:spPr>
            <a:xfrm flipH="1">
              <a:off x="937174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5" name="平行四边形 85"/>
            <p:cNvSpPr/>
            <p:nvPr/>
          </p:nvSpPr>
          <p:spPr>
            <a:xfrm flipH="1">
              <a:off x="124956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6" name="直角三角形 86"/>
            <p:cNvSpPr/>
            <p:nvPr/>
          </p:nvSpPr>
          <p:spPr>
            <a:xfrm>
              <a:off x="21087" y="154407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67" name="直角三角形 87"/>
            <p:cNvSpPr/>
            <p:nvPr/>
          </p:nvSpPr>
          <p:spPr>
            <a:xfrm rot="10800000">
              <a:off x="1595635" y="0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矩形 1"/>
          <p:cNvSpPr txBox="1"/>
          <p:nvPr/>
        </p:nvSpPr>
        <p:spPr>
          <a:xfrm>
            <a:off x="638174" y="775334"/>
            <a:ext cx="7266942" cy="942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4800">
                <a:solidFill>
                  <a:schemeClr val="accent3"/>
                </a:solidFill>
              </a:defRPr>
            </a:pPr>
            <a:r>
              <a:t>欢迎加入</a:t>
            </a:r>
            <a:r>
              <a:t>SeaTunnel</a:t>
            </a:r>
            <a:r>
              <a:t>社区</a:t>
            </a:r>
          </a:p>
        </p:txBody>
      </p:sp>
      <p:sp>
        <p:nvSpPr>
          <p:cNvPr id="671" name="矩形 2"/>
          <p:cNvSpPr txBox="1"/>
          <p:nvPr/>
        </p:nvSpPr>
        <p:spPr>
          <a:xfrm>
            <a:off x="9017634" y="6263640"/>
            <a:ext cx="1893571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400">
                <a:solidFill>
                  <a:schemeClr val="accent3"/>
                </a:solidFill>
              </a:defRPr>
            </a:lvl1pPr>
          </a:lstStyle>
          <a:p>
            <a:pPr/>
            <a:r>
              <a:t>微信交流群</a:t>
            </a:r>
          </a:p>
        </p:txBody>
      </p:sp>
      <p:pic>
        <p:nvPicPr>
          <p:cNvPr id="672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80550" y="5217795"/>
            <a:ext cx="898525" cy="898526"/>
          </a:xfrm>
          <a:prstGeom prst="rect">
            <a:avLst/>
          </a:prstGeom>
          <a:ln w="12700">
            <a:miter lim="400000"/>
          </a:ln>
        </p:spPr>
      </p:pic>
      <p:sp>
        <p:nvSpPr>
          <p:cNvPr id="673" name="矩形 4"/>
          <p:cNvSpPr txBox="1"/>
          <p:nvPr/>
        </p:nvSpPr>
        <p:spPr>
          <a:xfrm>
            <a:off x="8317864" y="4763770"/>
            <a:ext cx="328993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400">
                <a:solidFill>
                  <a:schemeClr val="accent3"/>
                </a:solidFill>
              </a:defRPr>
            </a:lvl1pPr>
          </a:lstStyle>
          <a:p>
            <a:pPr/>
            <a:r>
              <a:t>个人微信</a:t>
            </a:r>
          </a:p>
        </p:txBody>
      </p:sp>
      <p:sp>
        <p:nvSpPr>
          <p:cNvPr id="674" name="矩形 5"/>
          <p:cNvSpPr txBox="1"/>
          <p:nvPr/>
        </p:nvSpPr>
        <p:spPr>
          <a:xfrm>
            <a:off x="8317864" y="3275965"/>
            <a:ext cx="328993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400">
                <a:solidFill>
                  <a:schemeClr val="accent3"/>
                </a:solidFill>
              </a:defRPr>
            </a:pPr>
            <a:r>
              <a:t>SeaTunnel</a:t>
            </a:r>
            <a:r>
              <a:t>公众号</a:t>
            </a:r>
          </a:p>
        </p:txBody>
      </p:sp>
      <p:pic>
        <p:nvPicPr>
          <p:cNvPr id="675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14840" y="2252345"/>
            <a:ext cx="898526" cy="89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6" name="图片 7" descr="图片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48494" y="3707765"/>
            <a:ext cx="830581" cy="842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97" name="Diagram 9"/>
          <p:cNvGrpSpPr/>
          <p:nvPr/>
        </p:nvGrpSpPr>
        <p:grpSpPr>
          <a:xfrm rot="10800000">
            <a:off x="749778" y="2226309"/>
            <a:ext cx="7587829" cy="2992704"/>
            <a:chOff x="0" y="0"/>
            <a:chExt cx="7587828" cy="2992702"/>
          </a:xfrm>
        </p:grpSpPr>
        <p:grpSp>
          <p:nvGrpSpPr>
            <p:cNvPr id="679" name="五边形 3"/>
            <p:cNvGrpSpPr/>
            <p:nvPr/>
          </p:nvGrpSpPr>
          <p:grpSpPr>
            <a:xfrm>
              <a:off x="433223" y="-1"/>
              <a:ext cx="7154606" cy="497948"/>
              <a:chOff x="0" y="0"/>
              <a:chExt cx="7154605" cy="497946"/>
            </a:xfrm>
          </p:grpSpPr>
          <p:sp>
            <p:nvSpPr>
              <p:cNvPr id="677" name="形状"/>
              <p:cNvSpPr/>
              <p:nvPr/>
            </p:nvSpPr>
            <p:spPr>
              <a:xfrm rot="10800000">
                <a:off x="-1" y="-1"/>
                <a:ext cx="7154607" cy="497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848" y="0"/>
                    </a:lnTo>
                    <a:lnTo>
                      <a:pt x="21600" y="10800"/>
                    </a:lnTo>
                    <a:lnTo>
                      <a:pt x="208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2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78" name="website:  https://seatunnel.apache.org"/>
              <p:cNvSpPr txBox="1"/>
              <p:nvPr/>
            </p:nvSpPr>
            <p:spPr>
              <a:xfrm rot="10800000">
                <a:off x="66039" y="30877"/>
                <a:ext cx="6945187" cy="436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website:</a:t>
                </a:r>
                <a:r>
                  <a:t>  </a:t>
                </a:r>
                <a:r>
                  <a:t>https://seatunnel.apache.org</a:t>
                </a:r>
              </a:p>
            </p:txBody>
          </p:sp>
        </p:grpSp>
        <p:sp>
          <p:nvSpPr>
            <p:cNvPr id="680" name="椭圆 2"/>
            <p:cNvSpPr/>
            <p:nvPr/>
          </p:nvSpPr>
          <p:spPr>
            <a:xfrm rot="10800000">
              <a:off x="0" y="0"/>
              <a:ext cx="497947" cy="497947"/>
            </a:xfrm>
            <a:prstGeom prst="ellipse">
              <a:avLst/>
            </a:prstGeom>
            <a:blipFill rotWithShape="1">
              <a:blip r:embed="rId5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83" name="五边形 5"/>
            <p:cNvGrpSpPr/>
            <p:nvPr/>
          </p:nvGrpSpPr>
          <p:grpSpPr>
            <a:xfrm>
              <a:off x="433223" y="617404"/>
              <a:ext cx="7154606" cy="508002"/>
              <a:chOff x="0" y="0"/>
              <a:chExt cx="7154605" cy="508000"/>
            </a:xfrm>
          </p:grpSpPr>
          <p:sp>
            <p:nvSpPr>
              <p:cNvPr id="681" name="形状"/>
              <p:cNvSpPr/>
              <p:nvPr/>
            </p:nvSpPr>
            <p:spPr>
              <a:xfrm rot="10800000">
                <a:off x="-1" y="5026"/>
                <a:ext cx="7154607" cy="497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848" y="0"/>
                    </a:lnTo>
                    <a:lnTo>
                      <a:pt x="21600" y="10800"/>
                    </a:lnTo>
                    <a:lnTo>
                      <a:pt x="208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2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2" name="GitHub：https://github.com/apache/incubator-seatunnel"/>
              <p:cNvSpPr txBox="1"/>
              <p:nvPr/>
            </p:nvSpPr>
            <p:spPr>
              <a:xfrm rot="10800000">
                <a:off x="66039" y="0"/>
                <a:ext cx="694518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GitHub</a:t>
                </a:r>
                <a:r>
                  <a:t>：</a:t>
                </a:r>
                <a:r>
                  <a:t>https://github.com/apache/incubator-seatunnel</a:t>
                </a:r>
              </a:p>
            </p:txBody>
          </p:sp>
        </p:grpSp>
        <p:sp>
          <p:nvSpPr>
            <p:cNvPr id="684" name="椭圆 4"/>
            <p:cNvSpPr/>
            <p:nvPr/>
          </p:nvSpPr>
          <p:spPr>
            <a:xfrm rot="10800000">
              <a:off x="0" y="621729"/>
              <a:ext cx="497947" cy="497947"/>
            </a:xfrm>
            <a:prstGeom prst="ellipse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87" name="五边形 7"/>
            <p:cNvGrpSpPr/>
            <p:nvPr/>
          </p:nvGrpSpPr>
          <p:grpSpPr>
            <a:xfrm>
              <a:off x="433223" y="1244864"/>
              <a:ext cx="7154606" cy="497948"/>
              <a:chOff x="0" y="0"/>
              <a:chExt cx="7154605" cy="497946"/>
            </a:xfrm>
          </p:grpSpPr>
          <p:sp>
            <p:nvSpPr>
              <p:cNvPr id="685" name="形状"/>
              <p:cNvSpPr/>
              <p:nvPr/>
            </p:nvSpPr>
            <p:spPr>
              <a:xfrm rot="10800000">
                <a:off x="-1" y="-1"/>
                <a:ext cx="7154607" cy="497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848" y="0"/>
                    </a:lnTo>
                    <a:lnTo>
                      <a:pt x="21600" y="10800"/>
                    </a:lnTo>
                    <a:lnTo>
                      <a:pt x="208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2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86" name="Slack:  https://apacheseatunnel.slack.com"/>
              <p:cNvSpPr txBox="1"/>
              <p:nvPr/>
            </p:nvSpPr>
            <p:spPr>
              <a:xfrm rot="10800000">
                <a:off x="66039" y="30877"/>
                <a:ext cx="6945187" cy="436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Slack:  https://apacheseatunnel.slack.com</a:t>
                </a:r>
              </a:p>
            </p:txBody>
          </p:sp>
        </p:grpSp>
        <p:sp>
          <p:nvSpPr>
            <p:cNvPr id="688" name="椭圆 6"/>
            <p:cNvSpPr/>
            <p:nvPr/>
          </p:nvSpPr>
          <p:spPr>
            <a:xfrm rot="10800000">
              <a:off x="0" y="1244162"/>
              <a:ext cx="497947" cy="497947"/>
            </a:xfrm>
            <a:prstGeom prst="ellipse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91" name="五边形 9"/>
            <p:cNvGrpSpPr/>
            <p:nvPr/>
          </p:nvGrpSpPr>
          <p:grpSpPr>
            <a:xfrm>
              <a:off x="433223" y="1867296"/>
              <a:ext cx="7154606" cy="497948"/>
              <a:chOff x="0" y="0"/>
              <a:chExt cx="7154605" cy="497946"/>
            </a:xfrm>
          </p:grpSpPr>
          <p:sp>
            <p:nvSpPr>
              <p:cNvPr id="689" name="形状"/>
              <p:cNvSpPr/>
              <p:nvPr/>
            </p:nvSpPr>
            <p:spPr>
              <a:xfrm rot="10800000">
                <a:off x="-1" y="-1"/>
                <a:ext cx="7154607" cy="497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848" y="0"/>
                    </a:lnTo>
                    <a:lnTo>
                      <a:pt x="21600" y="10800"/>
                    </a:lnTo>
                    <a:lnTo>
                      <a:pt x="208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2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0" name="Twitter :  https://twitter.com/asfseatunnel"/>
              <p:cNvSpPr txBox="1"/>
              <p:nvPr/>
            </p:nvSpPr>
            <p:spPr>
              <a:xfrm rot="10800000">
                <a:off x="66039" y="30877"/>
                <a:ext cx="6945187" cy="436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>
                <a:lvl1pPr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Twitter :  https://twitter.com/asfseatunnel</a:t>
                </a:r>
              </a:p>
            </p:txBody>
          </p:sp>
        </p:grpSp>
        <p:sp>
          <p:nvSpPr>
            <p:cNvPr id="692" name="椭圆 8"/>
            <p:cNvSpPr/>
            <p:nvPr/>
          </p:nvSpPr>
          <p:spPr>
            <a:xfrm rot="10800000">
              <a:off x="0" y="1866594"/>
              <a:ext cx="497947" cy="497947"/>
            </a:xfrm>
            <a:prstGeom prst="ellipse">
              <a:avLst/>
            </a:prstGeom>
            <a:blipFill rotWithShape="1">
              <a:blip r:embed="rId8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grpSp>
          <p:nvGrpSpPr>
            <p:cNvPr id="695" name="五边形 11"/>
            <p:cNvGrpSpPr/>
            <p:nvPr/>
          </p:nvGrpSpPr>
          <p:grpSpPr>
            <a:xfrm>
              <a:off x="433223" y="2484701"/>
              <a:ext cx="7154606" cy="508002"/>
              <a:chOff x="0" y="0"/>
              <a:chExt cx="7154605" cy="508000"/>
            </a:xfrm>
          </p:grpSpPr>
          <p:sp>
            <p:nvSpPr>
              <p:cNvPr id="693" name="形状"/>
              <p:cNvSpPr/>
              <p:nvPr/>
            </p:nvSpPr>
            <p:spPr>
              <a:xfrm rot="10800000">
                <a:off x="-1" y="5026"/>
                <a:ext cx="7154607" cy="497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0848" y="0"/>
                    </a:lnTo>
                    <a:lnTo>
                      <a:pt x="21600" y="10800"/>
                    </a:lnTo>
                    <a:lnTo>
                      <a:pt x="20848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spcBef>
                    <a:spcPts val="2700"/>
                  </a:spcBef>
                  <a:defRPr sz="20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694" name="Video：https://space.bilibili.com/1542095008"/>
              <p:cNvSpPr txBox="1"/>
              <p:nvPr/>
            </p:nvSpPr>
            <p:spPr>
              <a:xfrm rot="10800000">
                <a:off x="66039" y="0"/>
                <a:ext cx="6945187" cy="508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6200" tIns="76200" rIns="76200" bIns="76200" numCol="1" anchor="ctr">
                <a:spAutoFit/>
              </a:bodyPr>
              <a:lstStyle/>
              <a:p>
                <a:pPr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pPr>
                <a:r>
                  <a:t>Video</a:t>
                </a:r>
                <a:r>
                  <a:t>：</a:t>
                </a:r>
                <a:r>
                  <a:t>https://space.bilibili.com/1542095008</a:t>
                </a:r>
              </a:p>
            </p:txBody>
          </p:sp>
        </p:grpSp>
        <p:sp>
          <p:nvSpPr>
            <p:cNvPr id="696" name="椭圆 10"/>
            <p:cNvSpPr/>
            <p:nvPr/>
          </p:nvSpPr>
          <p:spPr>
            <a:xfrm rot="10800000">
              <a:off x="0" y="2489026"/>
              <a:ext cx="497947" cy="497947"/>
            </a:xfrm>
            <a:prstGeom prst="ellipse">
              <a:avLst/>
            </a:prstGeom>
            <a:blipFill rotWithShape="1">
              <a:blip r:embed="rId9"/>
              <a:srcRect l="0" t="0" r="0" b="0"/>
              <a:stretch>
                <a:fillRect/>
              </a:stretch>
            </a:blip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pic>
        <p:nvPicPr>
          <p:cNvPr id="698" name="图片 13" descr="图片 13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480232" y="415290"/>
            <a:ext cx="899161" cy="1264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文本框 1"/>
          <p:cNvSpPr txBox="1"/>
          <p:nvPr/>
        </p:nvSpPr>
        <p:spPr>
          <a:xfrm>
            <a:off x="5130726" y="3088677"/>
            <a:ext cx="193054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Thanks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文本框 2"/>
          <p:cNvSpPr txBox="1"/>
          <p:nvPr/>
        </p:nvSpPr>
        <p:spPr>
          <a:xfrm>
            <a:off x="766603" y="410345"/>
            <a:ext cx="361947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多点DMALL</a:t>
            </a:r>
          </a:p>
        </p:txBody>
      </p:sp>
      <p:pic>
        <p:nvPicPr>
          <p:cNvPr id="207" name="图片 12" descr="图片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69800" y="171012"/>
            <a:ext cx="622655" cy="777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已粘贴的影片.png" descr="已粘贴的影片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2420" y="4035611"/>
            <a:ext cx="10927047" cy="22777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已粘贴的影片.png" descr="已粘贴的影片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530" y="1302838"/>
            <a:ext cx="10880940" cy="2836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数据平台-建设历程</a:t>
            </a:r>
          </a:p>
        </p:txBody>
      </p:sp>
      <p:grpSp>
        <p:nvGrpSpPr>
          <p:cNvPr id="250" name="Group 23"/>
          <p:cNvGrpSpPr/>
          <p:nvPr/>
        </p:nvGrpSpPr>
        <p:grpSpPr>
          <a:xfrm>
            <a:off x="1226752" y="1187036"/>
            <a:ext cx="10169528" cy="4483928"/>
            <a:chOff x="0" y="0"/>
            <a:chExt cx="10169526" cy="4483926"/>
          </a:xfrm>
        </p:grpSpPr>
        <p:grpSp>
          <p:nvGrpSpPr>
            <p:cNvPr id="222" name="组合 190"/>
            <p:cNvGrpSpPr/>
            <p:nvPr/>
          </p:nvGrpSpPr>
          <p:grpSpPr>
            <a:xfrm>
              <a:off x="-1" y="1855440"/>
              <a:ext cx="2571736" cy="2628487"/>
              <a:chOff x="0" y="0"/>
              <a:chExt cx="2571734" cy="2628486"/>
            </a:xfrm>
          </p:grpSpPr>
          <p:grpSp>
            <p:nvGrpSpPr>
              <p:cNvPr id="218" name="组合 218"/>
              <p:cNvGrpSpPr/>
              <p:nvPr/>
            </p:nvGrpSpPr>
            <p:grpSpPr>
              <a:xfrm>
                <a:off x="0" y="0"/>
                <a:ext cx="515440" cy="2628487"/>
                <a:chOff x="0" y="0"/>
                <a:chExt cx="515439" cy="2628486"/>
              </a:xfrm>
            </p:grpSpPr>
            <p:sp>
              <p:nvSpPr>
                <p:cNvPr id="214" name="直接连接符 222"/>
                <p:cNvSpPr/>
                <p:nvPr/>
              </p:nvSpPr>
              <p:spPr>
                <a:xfrm flipH="1">
                  <a:off x="258931" y="339263"/>
                  <a:ext cx="1" cy="2289224"/>
                </a:xfrm>
                <a:prstGeom prst="line">
                  <a:avLst/>
                </a:prstGeom>
                <a:noFill/>
                <a:ln w="6350" cap="flat">
                  <a:solidFill>
                    <a:srgbClr val="4472C4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17" name="组合 223"/>
                <p:cNvGrpSpPr/>
                <p:nvPr/>
              </p:nvGrpSpPr>
              <p:grpSpPr>
                <a:xfrm>
                  <a:off x="0" y="0"/>
                  <a:ext cx="515440" cy="515440"/>
                  <a:chOff x="0" y="0"/>
                  <a:chExt cx="515439" cy="515439"/>
                </a:xfrm>
              </p:grpSpPr>
              <p:sp>
                <p:nvSpPr>
                  <p:cNvPr id="215" name="椭圆 224"/>
                  <p:cNvSpPr/>
                  <p:nvPr/>
                </p:nvSpPr>
                <p:spPr>
                  <a:xfrm>
                    <a:off x="0" y="0"/>
                    <a:ext cx="515440" cy="515440"/>
                  </a:xfrm>
                  <a:prstGeom prst="ellipse">
                    <a:avLst/>
                  </a:prstGeom>
                  <a:solidFill>
                    <a:srgbClr val="A5A5A5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127000" dist="63500" dir="2700000">
                      <a:srgbClr val="4472C4">
                        <a:alpha val="4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16" name="Icon1"/>
                  <p:cNvSpPr/>
                  <p:nvPr/>
                </p:nvSpPr>
                <p:spPr>
                  <a:xfrm>
                    <a:off x="136219" y="124238"/>
                    <a:ext cx="244106" cy="2675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16782" y="0"/>
                          <a:pt x="21600" y="4396"/>
                          <a:pt x="21600" y="9853"/>
                        </a:cubicBezTo>
                        <a:cubicBezTo>
                          <a:pt x="21600" y="14248"/>
                          <a:pt x="18443" y="17962"/>
                          <a:pt x="14082" y="19251"/>
                        </a:cubicBezTo>
                        <a:lnTo>
                          <a:pt x="15078" y="20842"/>
                        </a:lnTo>
                        <a:lnTo>
                          <a:pt x="18277" y="20842"/>
                        </a:lnTo>
                        <a:lnTo>
                          <a:pt x="18277" y="21600"/>
                        </a:lnTo>
                        <a:lnTo>
                          <a:pt x="3323" y="21600"/>
                        </a:lnTo>
                        <a:lnTo>
                          <a:pt x="3323" y="20842"/>
                        </a:lnTo>
                        <a:lnTo>
                          <a:pt x="6522" y="20842"/>
                        </a:lnTo>
                        <a:lnTo>
                          <a:pt x="7518" y="19251"/>
                        </a:lnTo>
                        <a:cubicBezTo>
                          <a:pt x="3157" y="18000"/>
                          <a:pt x="0" y="14248"/>
                          <a:pt x="0" y="9853"/>
                        </a:cubicBezTo>
                        <a:cubicBezTo>
                          <a:pt x="0" y="4396"/>
                          <a:pt x="4818" y="0"/>
                          <a:pt x="10800" y="0"/>
                        </a:cubicBezTo>
                        <a:close/>
                        <a:moveTo>
                          <a:pt x="8349" y="19440"/>
                        </a:moveTo>
                        <a:lnTo>
                          <a:pt x="7477" y="20842"/>
                        </a:lnTo>
                        <a:lnTo>
                          <a:pt x="14123" y="20842"/>
                        </a:lnTo>
                        <a:lnTo>
                          <a:pt x="13251" y="19440"/>
                        </a:lnTo>
                        <a:cubicBezTo>
                          <a:pt x="12462" y="19592"/>
                          <a:pt x="11631" y="19705"/>
                          <a:pt x="10800" y="19705"/>
                        </a:cubicBezTo>
                        <a:cubicBezTo>
                          <a:pt x="9969" y="19705"/>
                          <a:pt x="9138" y="19592"/>
                          <a:pt x="8349" y="19440"/>
                        </a:cubicBezTo>
                        <a:close/>
                        <a:moveTo>
                          <a:pt x="10800" y="5684"/>
                        </a:moveTo>
                        <a:cubicBezTo>
                          <a:pt x="8266" y="5684"/>
                          <a:pt x="6231" y="7541"/>
                          <a:pt x="6231" y="9853"/>
                        </a:cubicBezTo>
                        <a:cubicBezTo>
                          <a:pt x="6231" y="12164"/>
                          <a:pt x="8266" y="14021"/>
                          <a:pt x="10800" y="14021"/>
                        </a:cubicBezTo>
                        <a:cubicBezTo>
                          <a:pt x="13334" y="14021"/>
                          <a:pt x="15369" y="12164"/>
                          <a:pt x="15369" y="9853"/>
                        </a:cubicBezTo>
                        <a:cubicBezTo>
                          <a:pt x="15369" y="7541"/>
                          <a:pt x="13334" y="5684"/>
                          <a:pt x="10800" y="5684"/>
                        </a:cubicBezTo>
                        <a:close/>
                        <a:moveTo>
                          <a:pt x="15992" y="4547"/>
                        </a:moveTo>
                        <a:cubicBezTo>
                          <a:pt x="15660" y="4547"/>
                          <a:pt x="15369" y="4813"/>
                          <a:pt x="15369" y="5116"/>
                        </a:cubicBezTo>
                        <a:cubicBezTo>
                          <a:pt x="15369" y="5419"/>
                          <a:pt x="15660" y="5684"/>
                          <a:pt x="15992" y="5684"/>
                        </a:cubicBezTo>
                        <a:cubicBezTo>
                          <a:pt x="16325" y="5684"/>
                          <a:pt x="16615" y="5419"/>
                          <a:pt x="16615" y="5116"/>
                        </a:cubicBezTo>
                        <a:cubicBezTo>
                          <a:pt x="16615" y="4813"/>
                          <a:pt x="16325" y="4547"/>
                          <a:pt x="15992" y="45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grpSp>
            <p:nvGrpSpPr>
              <p:cNvPr id="221" name="组合 219"/>
              <p:cNvGrpSpPr/>
              <p:nvPr/>
            </p:nvGrpSpPr>
            <p:grpSpPr>
              <a:xfrm>
                <a:off x="440327" y="641385"/>
                <a:ext cx="2131408" cy="1393104"/>
                <a:chOff x="0" y="0"/>
                <a:chExt cx="2131406" cy="1393103"/>
              </a:xfrm>
            </p:grpSpPr>
            <p:sp>
              <p:nvSpPr>
                <p:cNvPr id="219" name="Text1"/>
                <p:cNvSpPr txBox="1"/>
                <p:nvPr/>
              </p:nvSpPr>
              <p:spPr>
                <a:xfrm>
                  <a:off x="0" y="584589"/>
                  <a:ext cx="2131407" cy="80851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rmAutofit fontScale="100000" lnSpcReduction="0"/>
                </a:bodyPr>
                <a:lstStyle>
                  <a:lvl1pPr>
                    <a:lnSpc>
                      <a:spcPct val="120000"/>
                    </a:lnSpc>
                    <a:defRPr sz="1200"/>
                  </a:lvl1pPr>
                </a:lstStyle>
                <a:p>
                  <a:pPr/>
                  <a:r>
                    <a:t>基于云服务快速构建大数据平台</a:t>
                  </a:r>
                </a:p>
              </p:txBody>
            </p:sp>
            <p:sp>
              <p:nvSpPr>
                <p:cNvPr id="220" name="Bullet1"/>
                <p:cNvSpPr txBox="1"/>
                <p:nvPr/>
              </p:nvSpPr>
              <p:spPr>
                <a:xfrm>
                  <a:off x="0" y="0"/>
                  <a:ext cx="2074654" cy="5825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b">
                  <a:normAutofit fontScale="100000" lnSpcReduction="0"/>
                </a:bodyPr>
                <a:lstStyle/>
                <a:p>
                  <a:pPr>
                    <a:defRPr b="1"/>
                  </a:pPr>
                  <a:r>
                    <a:t>AWS-</a:t>
                  </a:r>
                  <a:r>
                    <a:rPr b="0"/>
                    <a:t>EMR</a:t>
                  </a:r>
                </a:p>
              </p:txBody>
            </p:sp>
          </p:grpSp>
        </p:grpSp>
        <p:grpSp>
          <p:nvGrpSpPr>
            <p:cNvPr id="231" name="组合 191"/>
            <p:cNvGrpSpPr/>
            <p:nvPr/>
          </p:nvGrpSpPr>
          <p:grpSpPr>
            <a:xfrm>
              <a:off x="2508744" y="1300469"/>
              <a:ext cx="2595442" cy="3183458"/>
              <a:chOff x="0" y="0"/>
              <a:chExt cx="2595440" cy="3183457"/>
            </a:xfrm>
          </p:grpSpPr>
          <p:grpSp>
            <p:nvGrpSpPr>
              <p:cNvPr id="227" name="组合 210"/>
              <p:cNvGrpSpPr/>
              <p:nvPr/>
            </p:nvGrpSpPr>
            <p:grpSpPr>
              <a:xfrm>
                <a:off x="0" y="-1"/>
                <a:ext cx="515440" cy="3183459"/>
                <a:chOff x="0" y="0"/>
                <a:chExt cx="515439" cy="3183457"/>
              </a:xfrm>
            </p:grpSpPr>
            <p:sp>
              <p:nvSpPr>
                <p:cNvPr id="223" name="直接连接符 214"/>
                <p:cNvSpPr/>
                <p:nvPr/>
              </p:nvSpPr>
              <p:spPr>
                <a:xfrm flipH="1">
                  <a:off x="258931" y="257719"/>
                  <a:ext cx="1" cy="2925739"/>
                </a:xfrm>
                <a:prstGeom prst="line">
                  <a:avLst/>
                </a:prstGeom>
                <a:noFill/>
                <a:ln w="6350" cap="flat">
                  <a:solidFill>
                    <a:srgbClr val="ED7D31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26" name="组合 215"/>
                <p:cNvGrpSpPr/>
                <p:nvPr/>
              </p:nvGrpSpPr>
              <p:grpSpPr>
                <a:xfrm>
                  <a:off x="0" y="0"/>
                  <a:ext cx="515440" cy="515440"/>
                  <a:chOff x="0" y="0"/>
                  <a:chExt cx="515439" cy="515439"/>
                </a:xfrm>
              </p:grpSpPr>
              <p:sp>
                <p:nvSpPr>
                  <p:cNvPr id="224" name="椭圆 216"/>
                  <p:cNvSpPr/>
                  <p:nvPr/>
                </p:nvSpPr>
                <p:spPr>
                  <a:xfrm>
                    <a:off x="0" y="0"/>
                    <a:ext cx="515440" cy="515440"/>
                  </a:xfrm>
                  <a:prstGeom prst="ellipse">
                    <a:avLst/>
                  </a:prstGeom>
                  <a:solidFill>
                    <a:srgbClr val="ED7D31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127000" dist="63500" dir="2700000">
                      <a:srgbClr val="ED7D31">
                        <a:alpha val="4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25" name="Icon2"/>
                  <p:cNvSpPr/>
                  <p:nvPr/>
                </p:nvSpPr>
                <p:spPr>
                  <a:xfrm>
                    <a:off x="128626" y="128818"/>
                    <a:ext cx="258186" cy="2577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708" y="16365"/>
                        </a:moveTo>
                        <a:lnTo>
                          <a:pt x="17019" y="16365"/>
                        </a:lnTo>
                        <a:cubicBezTo>
                          <a:pt x="17560" y="16365"/>
                          <a:pt x="18000" y="16804"/>
                          <a:pt x="18000" y="17346"/>
                        </a:cubicBezTo>
                        <a:cubicBezTo>
                          <a:pt x="18000" y="17887"/>
                          <a:pt x="17560" y="18327"/>
                          <a:pt x="17019" y="18327"/>
                        </a:cubicBezTo>
                        <a:lnTo>
                          <a:pt x="15708" y="18327"/>
                        </a:lnTo>
                        <a:cubicBezTo>
                          <a:pt x="15164" y="18327"/>
                          <a:pt x="14727" y="17887"/>
                          <a:pt x="14727" y="17346"/>
                        </a:cubicBezTo>
                        <a:cubicBezTo>
                          <a:pt x="14727" y="16804"/>
                          <a:pt x="15164" y="16365"/>
                          <a:pt x="15708" y="16365"/>
                        </a:cubicBezTo>
                        <a:close/>
                        <a:moveTo>
                          <a:pt x="11128" y="16365"/>
                        </a:moveTo>
                        <a:lnTo>
                          <a:pt x="12437" y="16365"/>
                        </a:lnTo>
                        <a:cubicBezTo>
                          <a:pt x="12978" y="16365"/>
                          <a:pt x="13418" y="16804"/>
                          <a:pt x="13418" y="17346"/>
                        </a:cubicBezTo>
                        <a:cubicBezTo>
                          <a:pt x="13418" y="17887"/>
                          <a:pt x="12978" y="18327"/>
                          <a:pt x="12437" y="18327"/>
                        </a:cubicBezTo>
                        <a:lnTo>
                          <a:pt x="11128" y="18327"/>
                        </a:lnTo>
                        <a:cubicBezTo>
                          <a:pt x="10584" y="18327"/>
                          <a:pt x="10144" y="17887"/>
                          <a:pt x="10144" y="17346"/>
                        </a:cubicBezTo>
                        <a:cubicBezTo>
                          <a:pt x="10144" y="16804"/>
                          <a:pt x="10584" y="16365"/>
                          <a:pt x="11128" y="16365"/>
                        </a:cubicBezTo>
                        <a:close/>
                        <a:moveTo>
                          <a:pt x="8508" y="15054"/>
                        </a:moveTo>
                        <a:lnTo>
                          <a:pt x="8508" y="19635"/>
                        </a:lnTo>
                        <a:lnTo>
                          <a:pt x="19635" y="19635"/>
                        </a:lnTo>
                        <a:lnTo>
                          <a:pt x="19635" y="15054"/>
                        </a:lnTo>
                        <a:close/>
                        <a:moveTo>
                          <a:pt x="1965" y="15054"/>
                        </a:moveTo>
                        <a:lnTo>
                          <a:pt x="1965" y="19635"/>
                        </a:lnTo>
                        <a:lnTo>
                          <a:pt x="3271" y="19635"/>
                        </a:lnTo>
                        <a:lnTo>
                          <a:pt x="3271" y="18654"/>
                        </a:lnTo>
                        <a:cubicBezTo>
                          <a:pt x="3271" y="18110"/>
                          <a:pt x="3711" y="17670"/>
                          <a:pt x="4255" y="17670"/>
                        </a:cubicBezTo>
                        <a:cubicBezTo>
                          <a:pt x="4796" y="17670"/>
                          <a:pt x="5236" y="18110"/>
                          <a:pt x="5236" y="18654"/>
                        </a:cubicBezTo>
                        <a:lnTo>
                          <a:pt x="5236" y="19635"/>
                        </a:lnTo>
                        <a:lnTo>
                          <a:pt x="6546" y="19635"/>
                        </a:lnTo>
                        <a:lnTo>
                          <a:pt x="6546" y="15054"/>
                        </a:lnTo>
                        <a:close/>
                        <a:moveTo>
                          <a:pt x="15708" y="9818"/>
                        </a:moveTo>
                        <a:lnTo>
                          <a:pt x="17019" y="9818"/>
                        </a:lnTo>
                        <a:cubicBezTo>
                          <a:pt x="17560" y="9818"/>
                          <a:pt x="18000" y="10257"/>
                          <a:pt x="18000" y="10798"/>
                        </a:cubicBezTo>
                        <a:cubicBezTo>
                          <a:pt x="18000" y="11343"/>
                          <a:pt x="17560" y="11782"/>
                          <a:pt x="17019" y="11782"/>
                        </a:cubicBezTo>
                        <a:lnTo>
                          <a:pt x="15708" y="11782"/>
                        </a:lnTo>
                        <a:cubicBezTo>
                          <a:pt x="15164" y="11782"/>
                          <a:pt x="14727" y="11343"/>
                          <a:pt x="14727" y="10798"/>
                        </a:cubicBezTo>
                        <a:cubicBezTo>
                          <a:pt x="14727" y="10257"/>
                          <a:pt x="15164" y="9818"/>
                          <a:pt x="15708" y="9818"/>
                        </a:cubicBezTo>
                        <a:close/>
                        <a:moveTo>
                          <a:pt x="11128" y="9818"/>
                        </a:moveTo>
                        <a:lnTo>
                          <a:pt x="12437" y="9818"/>
                        </a:lnTo>
                        <a:cubicBezTo>
                          <a:pt x="12978" y="9818"/>
                          <a:pt x="13418" y="10257"/>
                          <a:pt x="13418" y="10798"/>
                        </a:cubicBezTo>
                        <a:cubicBezTo>
                          <a:pt x="13418" y="11343"/>
                          <a:pt x="12978" y="11782"/>
                          <a:pt x="12437" y="11782"/>
                        </a:cubicBezTo>
                        <a:lnTo>
                          <a:pt x="11128" y="11782"/>
                        </a:lnTo>
                        <a:cubicBezTo>
                          <a:pt x="10584" y="11782"/>
                          <a:pt x="10144" y="11343"/>
                          <a:pt x="10144" y="10798"/>
                        </a:cubicBezTo>
                        <a:cubicBezTo>
                          <a:pt x="10144" y="10257"/>
                          <a:pt x="10584" y="9818"/>
                          <a:pt x="11128" y="9818"/>
                        </a:cubicBezTo>
                        <a:close/>
                        <a:moveTo>
                          <a:pt x="8508" y="8508"/>
                        </a:moveTo>
                        <a:lnTo>
                          <a:pt x="8508" y="13089"/>
                        </a:lnTo>
                        <a:lnTo>
                          <a:pt x="19635" y="13089"/>
                        </a:lnTo>
                        <a:lnTo>
                          <a:pt x="19635" y="8508"/>
                        </a:lnTo>
                        <a:close/>
                        <a:moveTo>
                          <a:pt x="1965" y="8508"/>
                        </a:moveTo>
                        <a:lnTo>
                          <a:pt x="1965" y="13089"/>
                        </a:lnTo>
                        <a:lnTo>
                          <a:pt x="3271" y="13089"/>
                        </a:lnTo>
                        <a:lnTo>
                          <a:pt x="3271" y="12108"/>
                        </a:lnTo>
                        <a:cubicBezTo>
                          <a:pt x="3271" y="11567"/>
                          <a:pt x="3711" y="11127"/>
                          <a:pt x="4255" y="11127"/>
                        </a:cubicBezTo>
                        <a:cubicBezTo>
                          <a:pt x="4796" y="11127"/>
                          <a:pt x="5236" y="11567"/>
                          <a:pt x="5236" y="12108"/>
                        </a:cubicBezTo>
                        <a:lnTo>
                          <a:pt x="5236" y="13089"/>
                        </a:lnTo>
                        <a:lnTo>
                          <a:pt x="6546" y="13089"/>
                        </a:lnTo>
                        <a:lnTo>
                          <a:pt x="6546" y="8508"/>
                        </a:lnTo>
                        <a:close/>
                        <a:moveTo>
                          <a:pt x="15708" y="3271"/>
                        </a:moveTo>
                        <a:lnTo>
                          <a:pt x="17019" y="3271"/>
                        </a:lnTo>
                        <a:cubicBezTo>
                          <a:pt x="17560" y="3271"/>
                          <a:pt x="18000" y="3711"/>
                          <a:pt x="18000" y="4255"/>
                        </a:cubicBezTo>
                        <a:cubicBezTo>
                          <a:pt x="18000" y="4796"/>
                          <a:pt x="17560" y="5235"/>
                          <a:pt x="17019" y="5235"/>
                        </a:cubicBezTo>
                        <a:lnTo>
                          <a:pt x="15708" y="5235"/>
                        </a:lnTo>
                        <a:cubicBezTo>
                          <a:pt x="15164" y="5235"/>
                          <a:pt x="14727" y="4796"/>
                          <a:pt x="14727" y="4255"/>
                        </a:cubicBezTo>
                        <a:cubicBezTo>
                          <a:pt x="14727" y="3711"/>
                          <a:pt x="15164" y="3271"/>
                          <a:pt x="15708" y="3271"/>
                        </a:cubicBezTo>
                        <a:close/>
                        <a:moveTo>
                          <a:pt x="11128" y="3271"/>
                        </a:moveTo>
                        <a:lnTo>
                          <a:pt x="12437" y="3271"/>
                        </a:lnTo>
                        <a:cubicBezTo>
                          <a:pt x="12978" y="3271"/>
                          <a:pt x="13418" y="3711"/>
                          <a:pt x="13418" y="4255"/>
                        </a:cubicBezTo>
                        <a:cubicBezTo>
                          <a:pt x="13418" y="4796"/>
                          <a:pt x="12978" y="5235"/>
                          <a:pt x="12437" y="5235"/>
                        </a:cubicBezTo>
                        <a:lnTo>
                          <a:pt x="11128" y="5235"/>
                        </a:lnTo>
                        <a:cubicBezTo>
                          <a:pt x="10584" y="5235"/>
                          <a:pt x="10144" y="4796"/>
                          <a:pt x="10144" y="4255"/>
                        </a:cubicBezTo>
                        <a:cubicBezTo>
                          <a:pt x="10144" y="3711"/>
                          <a:pt x="10584" y="3271"/>
                          <a:pt x="11128" y="3271"/>
                        </a:cubicBezTo>
                        <a:close/>
                        <a:moveTo>
                          <a:pt x="8508" y="1965"/>
                        </a:moveTo>
                        <a:lnTo>
                          <a:pt x="8508" y="6546"/>
                        </a:lnTo>
                        <a:lnTo>
                          <a:pt x="19635" y="6546"/>
                        </a:lnTo>
                        <a:lnTo>
                          <a:pt x="19635" y="1965"/>
                        </a:lnTo>
                        <a:close/>
                        <a:moveTo>
                          <a:pt x="1965" y="1965"/>
                        </a:moveTo>
                        <a:lnTo>
                          <a:pt x="1965" y="6546"/>
                        </a:lnTo>
                        <a:lnTo>
                          <a:pt x="3271" y="6546"/>
                        </a:lnTo>
                        <a:lnTo>
                          <a:pt x="3271" y="5562"/>
                        </a:lnTo>
                        <a:cubicBezTo>
                          <a:pt x="3271" y="5021"/>
                          <a:pt x="3711" y="4581"/>
                          <a:pt x="4255" y="4581"/>
                        </a:cubicBezTo>
                        <a:cubicBezTo>
                          <a:pt x="4796" y="4581"/>
                          <a:pt x="5236" y="5021"/>
                          <a:pt x="5236" y="5562"/>
                        </a:cubicBezTo>
                        <a:lnTo>
                          <a:pt x="5236" y="6546"/>
                        </a:lnTo>
                        <a:lnTo>
                          <a:pt x="6546" y="6546"/>
                        </a:lnTo>
                        <a:lnTo>
                          <a:pt x="6546" y="1965"/>
                        </a:lnTo>
                        <a:close/>
                        <a:moveTo>
                          <a:pt x="981" y="0"/>
                        </a:moveTo>
                        <a:lnTo>
                          <a:pt x="20616" y="0"/>
                        </a:lnTo>
                        <a:cubicBezTo>
                          <a:pt x="21160" y="0"/>
                          <a:pt x="21600" y="440"/>
                          <a:pt x="21600" y="981"/>
                        </a:cubicBezTo>
                        <a:lnTo>
                          <a:pt x="21600" y="20616"/>
                        </a:lnTo>
                        <a:cubicBezTo>
                          <a:pt x="21600" y="21160"/>
                          <a:pt x="21160" y="21600"/>
                          <a:pt x="20616" y="21600"/>
                        </a:cubicBezTo>
                        <a:lnTo>
                          <a:pt x="981" y="21600"/>
                        </a:lnTo>
                        <a:cubicBezTo>
                          <a:pt x="440" y="21600"/>
                          <a:pt x="0" y="21160"/>
                          <a:pt x="0" y="20616"/>
                        </a:cubicBezTo>
                        <a:lnTo>
                          <a:pt x="0" y="981"/>
                        </a:lnTo>
                        <a:cubicBezTo>
                          <a:pt x="0" y="440"/>
                          <a:pt x="440" y="0"/>
                          <a:pt x="98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grpSp>
            <p:nvGrpSpPr>
              <p:cNvPr id="230" name="组合 211"/>
              <p:cNvGrpSpPr/>
              <p:nvPr/>
            </p:nvGrpSpPr>
            <p:grpSpPr>
              <a:xfrm>
                <a:off x="435953" y="661893"/>
                <a:ext cx="2159488" cy="1541413"/>
                <a:chOff x="0" y="0"/>
                <a:chExt cx="2159487" cy="1541412"/>
              </a:xfrm>
            </p:grpSpPr>
            <p:sp>
              <p:nvSpPr>
                <p:cNvPr id="228" name="Text2"/>
                <p:cNvSpPr txBox="1"/>
                <p:nvPr/>
              </p:nvSpPr>
              <p:spPr>
                <a:xfrm>
                  <a:off x="0" y="584589"/>
                  <a:ext cx="2159488" cy="95682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rmAutofit fontScale="100000" lnSpcReduction="0"/>
                </a:bodyPr>
                <a:lstStyle/>
                <a:p>
                  <a:pPr marL="108284" indent="-108284" defTabSz="822959">
                    <a:lnSpc>
                      <a:spcPct val="120000"/>
                    </a:lnSpc>
                    <a:buSzPct val="100000"/>
                    <a:buChar char="•"/>
                    <a:defRPr sz="1079"/>
                  </a:pPr>
                  <a:r>
                    <a:t>基于开源</a:t>
                  </a:r>
                  <a:r>
                    <a:t>Hadoop+</a:t>
                  </a:r>
                  <a:r>
                    <a:t> 自研组件与平台</a:t>
                  </a:r>
                </a:p>
                <a:p>
                  <a:pPr marL="108284" indent="-108284" defTabSz="822959">
                    <a:lnSpc>
                      <a:spcPct val="120000"/>
                    </a:lnSpc>
                    <a:buSzPct val="100000"/>
                    <a:buChar char="•"/>
                    <a:defRPr sz="1079"/>
                  </a:pPr>
                  <a:r>
                    <a:t>自研集成、调度、开发等</a:t>
                  </a:r>
                </a:p>
              </p:txBody>
            </p:sp>
            <p:sp>
              <p:nvSpPr>
                <p:cNvPr id="229" name="Bullet2"/>
                <p:cNvSpPr txBox="1"/>
                <p:nvPr/>
              </p:nvSpPr>
              <p:spPr>
                <a:xfrm>
                  <a:off x="0" y="0"/>
                  <a:ext cx="2074653" cy="5825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b">
                  <a:normAutofit fontScale="100000" lnSpcReduction="0"/>
                </a:bodyPr>
                <a:lstStyle/>
                <a:p>
                  <a:pPr defTabSz="905255">
                    <a:defRPr b="1" sz="1782"/>
                  </a:pPr>
                  <a:r>
                    <a:t>IDC</a:t>
                  </a:r>
                  <a:r>
                    <a:t>自建大数据集群</a:t>
                  </a:r>
                </a:p>
              </p:txBody>
            </p:sp>
          </p:grpSp>
        </p:grpSp>
        <p:grpSp>
          <p:nvGrpSpPr>
            <p:cNvPr id="240" name="组合 192"/>
            <p:cNvGrpSpPr/>
            <p:nvPr/>
          </p:nvGrpSpPr>
          <p:grpSpPr>
            <a:xfrm>
              <a:off x="5013114" y="692529"/>
              <a:ext cx="2564240" cy="3791398"/>
              <a:chOff x="0" y="0"/>
              <a:chExt cx="2564239" cy="3791397"/>
            </a:xfrm>
          </p:grpSpPr>
          <p:grpSp>
            <p:nvGrpSpPr>
              <p:cNvPr id="236" name="组合 202"/>
              <p:cNvGrpSpPr/>
              <p:nvPr/>
            </p:nvGrpSpPr>
            <p:grpSpPr>
              <a:xfrm>
                <a:off x="0" y="-1"/>
                <a:ext cx="532306" cy="3791399"/>
                <a:chOff x="0" y="0"/>
                <a:chExt cx="532305" cy="3791397"/>
              </a:xfrm>
            </p:grpSpPr>
            <p:sp>
              <p:nvSpPr>
                <p:cNvPr id="232" name="直接连接符 206"/>
                <p:cNvSpPr/>
                <p:nvPr/>
              </p:nvSpPr>
              <p:spPr>
                <a:xfrm flipH="1">
                  <a:off x="255436" y="335486"/>
                  <a:ext cx="10717" cy="3455912"/>
                </a:xfrm>
                <a:prstGeom prst="line">
                  <a:avLst/>
                </a:prstGeom>
                <a:noFill/>
                <a:ln w="6350" cap="flat">
                  <a:solidFill>
                    <a:srgbClr val="A5A5A5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35" name="组合 207"/>
                <p:cNvGrpSpPr/>
                <p:nvPr/>
              </p:nvGrpSpPr>
              <p:grpSpPr>
                <a:xfrm>
                  <a:off x="-1" y="0"/>
                  <a:ext cx="532307" cy="532307"/>
                  <a:chOff x="0" y="0"/>
                  <a:chExt cx="532305" cy="532305"/>
                </a:xfrm>
              </p:grpSpPr>
              <p:sp>
                <p:nvSpPr>
                  <p:cNvPr id="233" name="椭圆 208"/>
                  <p:cNvSpPr/>
                  <p:nvPr/>
                </p:nvSpPr>
                <p:spPr>
                  <a:xfrm>
                    <a:off x="-1" y="-1"/>
                    <a:ext cx="532307" cy="532307"/>
                  </a:xfrm>
                  <a:prstGeom prst="ellipse">
                    <a:avLst/>
                  </a:prstGeom>
                  <a:solidFill>
                    <a:srgbClr val="5B9BD5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127000" dist="63500" dir="2700000">
                      <a:srgbClr val="A5A5A5">
                        <a:alpha val="4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34" name="Icon3"/>
                  <p:cNvSpPr/>
                  <p:nvPr/>
                </p:nvSpPr>
                <p:spPr>
                  <a:xfrm>
                    <a:off x="134712" y="164618"/>
                    <a:ext cx="262881" cy="2030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4064" y="21098"/>
                        </a:moveTo>
                        <a:lnTo>
                          <a:pt x="14064" y="20110"/>
                        </a:lnTo>
                        <a:cubicBezTo>
                          <a:pt x="14064" y="19834"/>
                          <a:pt x="14237" y="19609"/>
                          <a:pt x="14452" y="19609"/>
                        </a:cubicBezTo>
                        <a:lnTo>
                          <a:pt x="16201" y="19609"/>
                        </a:lnTo>
                        <a:cubicBezTo>
                          <a:pt x="18334" y="19609"/>
                          <a:pt x="20064" y="17369"/>
                          <a:pt x="20064" y="14606"/>
                        </a:cubicBezTo>
                        <a:cubicBezTo>
                          <a:pt x="20064" y="11842"/>
                          <a:pt x="18334" y="9603"/>
                          <a:pt x="16201" y="9603"/>
                        </a:cubicBezTo>
                        <a:cubicBezTo>
                          <a:pt x="15922" y="9603"/>
                          <a:pt x="15552" y="9683"/>
                          <a:pt x="15089" y="9843"/>
                        </a:cubicBezTo>
                        <a:cubicBezTo>
                          <a:pt x="14944" y="9893"/>
                          <a:pt x="14812" y="9715"/>
                          <a:pt x="14857" y="9530"/>
                        </a:cubicBezTo>
                        <a:cubicBezTo>
                          <a:pt x="15048" y="8727"/>
                          <a:pt x="15143" y="8090"/>
                          <a:pt x="15143" y="7614"/>
                        </a:cubicBezTo>
                        <a:cubicBezTo>
                          <a:pt x="15143" y="4507"/>
                          <a:pt x="13198" y="1989"/>
                          <a:pt x="10800" y="1989"/>
                        </a:cubicBezTo>
                        <a:cubicBezTo>
                          <a:pt x="8402" y="1989"/>
                          <a:pt x="6457" y="4507"/>
                          <a:pt x="6457" y="7614"/>
                        </a:cubicBezTo>
                        <a:cubicBezTo>
                          <a:pt x="6457" y="8090"/>
                          <a:pt x="6552" y="8727"/>
                          <a:pt x="6743" y="9530"/>
                        </a:cubicBezTo>
                        <a:cubicBezTo>
                          <a:pt x="6788" y="9715"/>
                          <a:pt x="6656" y="9893"/>
                          <a:pt x="6511" y="9843"/>
                        </a:cubicBezTo>
                        <a:cubicBezTo>
                          <a:pt x="6048" y="9683"/>
                          <a:pt x="5678" y="9603"/>
                          <a:pt x="5401" y="9603"/>
                        </a:cubicBezTo>
                        <a:cubicBezTo>
                          <a:pt x="3266" y="9603"/>
                          <a:pt x="1536" y="11842"/>
                          <a:pt x="1536" y="14606"/>
                        </a:cubicBezTo>
                        <a:cubicBezTo>
                          <a:pt x="1536" y="17369"/>
                          <a:pt x="3266" y="19609"/>
                          <a:pt x="5401" y="19609"/>
                        </a:cubicBezTo>
                        <a:lnTo>
                          <a:pt x="7174" y="19609"/>
                        </a:lnTo>
                        <a:cubicBezTo>
                          <a:pt x="7387" y="19609"/>
                          <a:pt x="7561" y="19834"/>
                          <a:pt x="7561" y="20110"/>
                        </a:cubicBezTo>
                        <a:lnTo>
                          <a:pt x="7561" y="21098"/>
                        </a:lnTo>
                        <a:cubicBezTo>
                          <a:pt x="7561" y="21374"/>
                          <a:pt x="7387" y="21600"/>
                          <a:pt x="7174" y="21600"/>
                        </a:cubicBezTo>
                        <a:lnTo>
                          <a:pt x="5401" y="21600"/>
                        </a:lnTo>
                        <a:cubicBezTo>
                          <a:pt x="2418" y="21600"/>
                          <a:pt x="0" y="18468"/>
                          <a:pt x="0" y="14606"/>
                        </a:cubicBezTo>
                        <a:cubicBezTo>
                          <a:pt x="0" y="10954"/>
                          <a:pt x="2162" y="7955"/>
                          <a:pt x="4921" y="7641"/>
                        </a:cubicBezTo>
                        <a:cubicBezTo>
                          <a:pt x="4921" y="7631"/>
                          <a:pt x="4921" y="7624"/>
                          <a:pt x="4921" y="7614"/>
                        </a:cubicBezTo>
                        <a:cubicBezTo>
                          <a:pt x="4921" y="3408"/>
                          <a:pt x="7553" y="0"/>
                          <a:pt x="10800" y="0"/>
                        </a:cubicBezTo>
                        <a:cubicBezTo>
                          <a:pt x="14047" y="0"/>
                          <a:pt x="16679" y="3408"/>
                          <a:pt x="16679" y="7614"/>
                        </a:cubicBezTo>
                        <a:lnTo>
                          <a:pt x="16679" y="7641"/>
                        </a:lnTo>
                        <a:cubicBezTo>
                          <a:pt x="19438" y="7955"/>
                          <a:pt x="21600" y="10954"/>
                          <a:pt x="21600" y="14606"/>
                        </a:cubicBezTo>
                        <a:cubicBezTo>
                          <a:pt x="21600" y="18468"/>
                          <a:pt x="19182" y="21600"/>
                          <a:pt x="16201" y="21600"/>
                        </a:cubicBezTo>
                        <a:lnTo>
                          <a:pt x="14452" y="21600"/>
                        </a:lnTo>
                        <a:cubicBezTo>
                          <a:pt x="14237" y="21600"/>
                          <a:pt x="14064" y="21374"/>
                          <a:pt x="14064" y="21098"/>
                        </a:cubicBezTo>
                        <a:close/>
                        <a:moveTo>
                          <a:pt x="9981" y="11634"/>
                        </a:moveTo>
                        <a:lnTo>
                          <a:pt x="8059" y="13828"/>
                        </a:lnTo>
                        <a:cubicBezTo>
                          <a:pt x="7728" y="14172"/>
                          <a:pt x="7243" y="14107"/>
                          <a:pt x="6976" y="13680"/>
                        </a:cubicBezTo>
                        <a:cubicBezTo>
                          <a:pt x="6709" y="13254"/>
                          <a:pt x="6759" y="12627"/>
                          <a:pt x="7090" y="12281"/>
                        </a:cubicBezTo>
                        <a:lnTo>
                          <a:pt x="10157" y="8888"/>
                        </a:lnTo>
                        <a:cubicBezTo>
                          <a:pt x="10424" y="8537"/>
                          <a:pt x="10858" y="8484"/>
                          <a:pt x="11170" y="8790"/>
                        </a:cubicBezTo>
                        <a:lnTo>
                          <a:pt x="14488" y="12256"/>
                        </a:lnTo>
                        <a:cubicBezTo>
                          <a:pt x="14829" y="12587"/>
                          <a:pt x="14897" y="13211"/>
                          <a:pt x="14642" y="13650"/>
                        </a:cubicBezTo>
                        <a:cubicBezTo>
                          <a:pt x="14386" y="14089"/>
                          <a:pt x="13903" y="14177"/>
                          <a:pt x="13562" y="13846"/>
                        </a:cubicBezTo>
                        <a:lnTo>
                          <a:pt x="11519" y="11621"/>
                        </a:lnTo>
                        <a:lnTo>
                          <a:pt x="11519" y="20604"/>
                        </a:lnTo>
                        <a:cubicBezTo>
                          <a:pt x="11519" y="21154"/>
                          <a:pt x="11174" y="21597"/>
                          <a:pt x="10750" y="21597"/>
                        </a:cubicBezTo>
                        <a:cubicBezTo>
                          <a:pt x="10323" y="21597"/>
                          <a:pt x="9981" y="21154"/>
                          <a:pt x="9981" y="20604"/>
                        </a:cubicBezTo>
                        <a:lnTo>
                          <a:pt x="9981" y="116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grpSp>
            <p:nvGrpSpPr>
              <p:cNvPr id="239" name="组合 203"/>
              <p:cNvGrpSpPr/>
              <p:nvPr/>
            </p:nvGrpSpPr>
            <p:grpSpPr>
              <a:xfrm>
                <a:off x="446385" y="772812"/>
                <a:ext cx="2117855" cy="1878285"/>
                <a:chOff x="0" y="0"/>
                <a:chExt cx="2117854" cy="1878283"/>
              </a:xfrm>
            </p:grpSpPr>
            <p:sp>
              <p:nvSpPr>
                <p:cNvPr id="237" name="Text3"/>
                <p:cNvSpPr txBox="1"/>
                <p:nvPr/>
              </p:nvSpPr>
              <p:spPr>
                <a:xfrm>
                  <a:off x="0" y="584589"/>
                  <a:ext cx="2117855" cy="129369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rmAutofit fontScale="100000" lnSpcReduction="0"/>
                </a:bodyPr>
                <a:lstStyle/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以存算分离、容器化等云原生技术为基础，构建新一代大数据平台</a:t>
                  </a:r>
                </a:p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灵活Max，成本Min</a:t>
                  </a:r>
                </a:p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重资产 </a:t>
                  </a:r>
                  <a:r>
                    <a:t>-&gt; </a:t>
                  </a:r>
                  <a:r>
                    <a:t>轻服务</a:t>
                  </a:r>
                </a:p>
              </p:txBody>
            </p:sp>
            <p:sp>
              <p:nvSpPr>
                <p:cNvPr id="238" name="Bullet3"/>
                <p:cNvSpPr txBox="1"/>
                <p:nvPr/>
              </p:nvSpPr>
              <p:spPr>
                <a:xfrm>
                  <a:off x="0" y="0"/>
                  <a:ext cx="2074654" cy="5825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b">
                  <a:normAutofit fontScale="100000" lnSpcReduction="0"/>
                </a:bodyPr>
                <a:lstStyle>
                  <a:lvl1pPr>
                    <a:defRPr b="1"/>
                  </a:lvl1pPr>
                </a:lstStyle>
                <a:p>
                  <a:pPr/>
                  <a:r>
                    <a:t>拥抱云原生</a:t>
                  </a:r>
                </a:p>
              </p:txBody>
            </p:sp>
          </p:grpSp>
        </p:grpSp>
        <p:grpSp>
          <p:nvGrpSpPr>
            <p:cNvPr id="249" name="组合 193"/>
            <p:cNvGrpSpPr/>
            <p:nvPr/>
          </p:nvGrpSpPr>
          <p:grpSpPr>
            <a:xfrm>
              <a:off x="7527916" y="-1"/>
              <a:ext cx="2641611" cy="4483928"/>
              <a:chOff x="0" y="0"/>
              <a:chExt cx="2641609" cy="4483926"/>
            </a:xfrm>
          </p:grpSpPr>
          <p:grpSp>
            <p:nvGrpSpPr>
              <p:cNvPr id="245" name="组合 194"/>
              <p:cNvGrpSpPr/>
              <p:nvPr/>
            </p:nvGrpSpPr>
            <p:grpSpPr>
              <a:xfrm>
                <a:off x="0" y="-1"/>
                <a:ext cx="515440" cy="4483928"/>
                <a:chOff x="0" y="0"/>
                <a:chExt cx="515439" cy="4483926"/>
              </a:xfrm>
            </p:grpSpPr>
            <p:sp>
              <p:nvSpPr>
                <p:cNvPr id="241" name="直接连接符 198"/>
                <p:cNvSpPr/>
                <p:nvPr/>
              </p:nvSpPr>
              <p:spPr>
                <a:xfrm flipH="1">
                  <a:off x="251329" y="362318"/>
                  <a:ext cx="12782" cy="4121609"/>
                </a:xfrm>
                <a:prstGeom prst="line">
                  <a:avLst/>
                </a:prstGeom>
                <a:noFill/>
                <a:ln w="6350" cap="flat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244" name="组合 199"/>
                <p:cNvGrpSpPr/>
                <p:nvPr/>
              </p:nvGrpSpPr>
              <p:grpSpPr>
                <a:xfrm>
                  <a:off x="0" y="0"/>
                  <a:ext cx="515440" cy="515440"/>
                  <a:chOff x="0" y="0"/>
                  <a:chExt cx="515439" cy="515439"/>
                </a:xfrm>
              </p:grpSpPr>
              <p:sp>
                <p:nvSpPr>
                  <p:cNvPr id="242" name="椭圆 200"/>
                  <p:cNvSpPr/>
                  <p:nvPr/>
                </p:nvSpPr>
                <p:spPr>
                  <a:xfrm>
                    <a:off x="0" y="0"/>
                    <a:ext cx="515440" cy="515440"/>
                  </a:xfrm>
                  <a:prstGeom prst="ellipse">
                    <a:avLst/>
                  </a:prstGeom>
                  <a:solidFill>
                    <a:srgbClr val="FFC000"/>
                  </a:solidFill>
                  <a:ln w="12700" cap="flat">
                    <a:noFill/>
                    <a:miter lim="400000"/>
                  </a:ln>
                  <a:effectLst>
                    <a:outerShdw sx="100000" sy="100000" kx="0" ky="0" algn="b" rotWithShape="0" blurRad="127000" dist="63500" dir="2700000">
                      <a:srgbClr val="FFC000">
                        <a:alpha val="40000"/>
                      </a:srgbClr>
                    </a:outerShdw>
                  </a:effectLst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243" name="Icon4"/>
                  <p:cNvSpPr/>
                  <p:nvPr/>
                </p:nvSpPr>
                <p:spPr>
                  <a:xfrm>
                    <a:off x="137957" y="129166"/>
                    <a:ext cx="240251" cy="25771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9" h="21600" fill="norm" stroke="1" extrusionOk="0">
                        <a:moveTo>
                          <a:pt x="337" y="21128"/>
                        </a:moveTo>
                        <a:lnTo>
                          <a:pt x="295" y="21089"/>
                        </a:lnTo>
                        <a:cubicBezTo>
                          <a:pt x="253" y="21049"/>
                          <a:pt x="253" y="21010"/>
                          <a:pt x="211" y="20970"/>
                        </a:cubicBezTo>
                        <a:lnTo>
                          <a:pt x="211" y="20931"/>
                        </a:lnTo>
                        <a:lnTo>
                          <a:pt x="126" y="20774"/>
                        </a:lnTo>
                        <a:lnTo>
                          <a:pt x="84" y="20695"/>
                        </a:lnTo>
                        <a:cubicBezTo>
                          <a:pt x="84" y="20695"/>
                          <a:pt x="84" y="20656"/>
                          <a:pt x="84" y="20656"/>
                        </a:cubicBezTo>
                        <a:cubicBezTo>
                          <a:pt x="84" y="20616"/>
                          <a:pt x="84" y="20616"/>
                          <a:pt x="42" y="20577"/>
                        </a:cubicBezTo>
                        <a:cubicBezTo>
                          <a:pt x="42" y="20538"/>
                          <a:pt x="0" y="20459"/>
                          <a:pt x="0" y="20420"/>
                        </a:cubicBezTo>
                        <a:lnTo>
                          <a:pt x="0" y="20302"/>
                        </a:lnTo>
                        <a:cubicBezTo>
                          <a:pt x="0" y="20223"/>
                          <a:pt x="0" y="20105"/>
                          <a:pt x="0" y="20026"/>
                        </a:cubicBezTo>
                        <a:cubicBezTo>
                          <a:pt x="0" y="19751"/>
                          <a:pt x="84" y="19515"/>
                          <a:pt x="211" y="19279"/>
                        </a:cubicBezTo>
                        <a:lnTo>
                          <a:pt x="6821" y="6216"/>
                        </a:lnTo>
                        <a:cubicBezTo>
                          <a:pt x="6947" y="6020"/>
                          <a:pt x="6989" y="5784"/>
                          <a:pt x="6989" y="5548"/>
                        </a:cubicBezTo>
                        <a:lnTo>
                          <a:pt x="6989" y="787"/>
                        </a:lnTo>
                        <a:lnTo>
                          <a:pt x="5305" y="787"/>
                        </a:lnTo>
                        <a:lnTo>
                          <a:pt x="5305" y="0"/>
                        </a:lnTo>
                        <a:lnTo>
                          <a:pt x="16253" y="0"/>
                        </a:lnTo>
                        <a:lnTo>
                          <a:pt x="16253" y="787"/>
                        </a:lnTo>
                        <a:lnTo>
                          <a:pt x="14568" y="787"/>
                        </a:lnTo>
                        <a:lnTo>
                          <a:pt x="14568" y="5548"/>
                        </a:lnTo>
                        <a:cubicBezTo>
                          <a:pt x="14568" y="5784"/>
                          <a:pt x="14611" y="6020"/>
                          <a:pt x="14737" y="6216"/>
                        </a:cubicBezTo>
                        <a:lnTo>
                          <a:pt x="21347" y="19279"/>
                        </a:lnTo>
                        <a:cubicBezTo>
                          <a:pt x="21600" y="19751"/>
                          <a:pt x="21600" y="20302"/>
                          <a:pt x="21432" y="20813"/>
                        </a:cubicBezTo>
                        <a:lnTo>
                          <a:pt x="21389" y="20892"/>
                        </a:lnTo>
                        <a:cubicBezTo>
                          <a:pt x="21179" y="21285"/>
                          <a:pt x="20758" y="21561"/>
                          <a:pt x="20295" y="21600"/>
                        </a:cubicBezTo>
                        <a:lnTo>
                          <a:pt x="1305" y="21600"/>
                        </a:lnTo>
                        <a:cubicBezTo>
                          <a:pt x="1263" y="21600"/>
                          <a:pt x="1221" y="21600"/>
                          <a:pt x="1179" y="21600"/>
                        </a:cubicBezTo>
                        <a:cubicBezTo>
                          <a:pt x="1137" y="21600"/>
                          <a:pt x="1053" y="21600"/>
                          <a:pt x="1011" y="21561"/>
                        </a:cubicBezTo>
                        <a:cubicBezTo>
                          <a:pt x="926" y="21521"/>
                          <a:pt x="842" y="21521"/>
                          <a:pt x="758" y="21482"/>
                        </a:cubicBezTo>
                        <a:lnTo>
                          <a:pt x="674" y="21443"/>
                        </a:lnTo>
                        <a:cubicBezTo>
                          <a:pt x="674" y="21443"/>
                          <a:pt x="632" y="21443"/>
                          <a:pt x="632" y="21403"/>
                        </a:cubicBezTo>
                        <a:cubicBezTo>
                          <a:pt x="547" y="21364"/>
                          <a:pt x="463" y="21285"/>
                          <a:pt x="421" y="21246"/>
                        </a:cubicBezTo>
                        <a:lnTo>
                          <a:pt x="337" y="21128"/>
                        </a:lnTo>
                        <a:close/>
                        <a:moveTo>
                          <a:pt x="11242" y="16603"/>
                        </a:moveTo>
                        <a:lnTo>
                          <a:pt x="11116" y="16682"/>
                        </a:lnTo>
                        <a:lnTo>
                          <a:pt x="10863" y="16839"/>
                        </a:lnTo>
                        <a:cubicBezTo>
                          <a:pt x="8758" y="18138"/>
                          <a:pt x="5263" y="18177"/>
                          <a:pt x="2400" y="17115"/>
                        </a:cubicBezTo>
                        <a:lnTo>
                          <a:pt x="2232" y="17036"/>
                        </a:lnTo>
                        <a:lnTo>
                          <a:pt x="968" y="19554"/>
                        </a:lnTo>
                        <a:lnTo>
                          <a:pt x="926" y="19633"/>
                        </a:lnTo>
                        <a:cubicBezTo>
                          <a:pt x="800" y="19908"/>
                          <a:pt x="800" y="20223"/>
                          <a:pt x="926" y="20459"/>
                        </a:cubicBezTo>
                        <a:cubicBezTo>
                          <a:pt x="968" y="20577"/>
                          <a:pt x="1095" y="20695"/>
                          <a:pt x="1263" y="20734"/>
                        </a:cubicBezTo>
                        <a:lnTo>
                          <a:pt x="20211" y="20734"/>
                        </a:lnTo>
                        <a:cubicBezTo>
                          <a:pt x="20379" y="20734"/>
                          <a:pt x="20505" y="20616"/>
                          <a:pt x="20589" y="20459"/>
                        </a:cubicBezTo>
                        <a:cubicBezTo>
                          <a:pt x="20674" y="20223"/>
                          <a:pt x="20716" y="19948"/>
                          <a:pt x="20632" y="19712"/>
                        </a:cubicBezTo>
                        <a:lnTo>
                          <a:pt x="20547" y="19554"/>
                        </a:lnTo>
                        <a:lnTo>
                          <a:pt x="18695" y="15895"/>
                        </a:lnTo>
                        <a:cubicBezTo>
                          <a:pt x="16126" y="15344"/>
                          <a:pt x="13053" y="15541"/>
                          <a:pt x="11242" y="16603"/>
                        </a:cubicBezTo>
                        <a:close/>
                        <a:moveTo>
                          <a:pt x="13474" y="10544"/>
                        </a:moveTo>
                        <a:cubicBezTo>
                          <a:pt x="12674" y="10544"/>
                          <a:pt x="12000" y="11174"/>
                          <a:pt x="12000" y="11921"/>
                        </a:cubicBezTo>
                        <a:cubicBezTo>
                          <a:pt x="12000" y="12669"/>
                          <a:pt x="12674" y="13298"/>
                          <a:pt x="13474" y="13298"/>
                        </a:cubicBezTo>
                        <a:cubicBezTo>
                          <a:pt x="14274" y="13298"/>
                          <a:pt x="14947" y="12669"/>
                          <a:pt x="14947" y="11921"/>
                        </a:cubicBezTo>
                        <a:cubicBezTo>
                          <a:pt x="14947" y="11134"/>
                          <a:pt x="14274" y="10544"/>
                          <a:pt x="13474" y="1054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</p:grpSp>
          <p:grpSp>
            <p:nvGrpSpPr>
              <p:cNvPr id="248" name="组合 195"/>
              <p:cNvGrpSpPr/>
              <p:nvPr/>
            </p:nvGrpSpPr>
            <p:grpSpPr>
              <a:xfrm>
                <a:off x="437354" y="692528"/>
                <a:ext cx="2204256" cy="2386882"/>
                <a:chOff x="0" y="0"/>
                <a:chExt cx="2204255" cy="2386880"/>
              </a:xfrm>
            </p:grpSpPr>
            <p:sp>
              <p:nvSpPr>
                <p:cNvPr id="246" name="Text4"/>
                <p:cNvSpPr txBox="1"/>
                <p:nvPr/>
              </p:nvSpPr>
              <p:spPr>
                <a:xfrm>
                  <a:off x="0" y="584589"/>
                  <a:ext cx="2204256" cy="180229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t">
                  <a:normAutofit fontScale="100000" lnSpcReduction="0"/>
                </a:bodyPr>
                <a:lstStyle/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基于Apache </a:t>
                  </a:r>
                  <a:r>
                    <a:t>Iceberg、Apache Paimon</a:t>
                  </a:r>
                  <a:r>
                    <a:t>等数据湖技术持续完善平台架构</a:t>
                  </a:r>
                </a:p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SeaTunnel加入让</a:t>
                  </a:r>
                  <a:r>
                    <a:t>数据更实时更稳定</a:t>
                  </a:r>
                </a:p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统一底层存储格式</a:t>
                  </a:r>
                </a:p>
                <a:p>
                  <a:pPr marL="117909" indent="-117909" defTabSz="896111">
                    <a:lnSpc>
                      <a:spcPct val="120000"/>
                    </a:lnSpc>
                    <a:buSzPct val="100000"/>
                    <a:buChar char="•"/>
                    <a:defRPr sz="1176"/>
                  </a:pPr>
                  <a:r>
                    <a:t>为</a:t>
                  </a:r>
                  <a:r>
                    <a:t>AI提供</a:t>
                  </a:r>
                  <a:r>
                    <a:t>数据基座</a:t>
                  </a:r>
                </a:p>
              </p:txBody>
            </p:sp>
            <p:sp>
              <p:nvSpPr>
                <p:cNvPr id="247" name="Bullet4"/>
                <p:cNvSpPr txBox="1"/>
                <p:nvPr/>
              </p:nvSpPr>
              <p:spPr>
                <a:xfrm>
                  <a:off x="1" y="0"/>
                  <a:ext cx="2074653" cy="5825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tIns="45719" rIns="45719" bIns="45719" numCol="1" anchor="b">
                  <a:normAutofit fontScale="100000" lnSpcReduction="0"/>
                </a:bodyPr>
                <a:lstStyle>
                  <a:lvl1pPr>
                    <a:defRPr b="1"/>
                  </a:lvl1pPr>
                </a:lstStyle>
                <a:p>
                  <a:pPr/>
                  <a:r>
                    <a:t>湖仓一体</a:t>
                  </a:r>
                </a:p>
              </p:txBody>
            </p:sp>
          </p:grpSp>
        </p:grpSp>
      </p:grpSp>
      <p:pic>
        <p:nvPicPr>
          <p:cNvPr id="25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4053" y="5041927"/>
            <a:ext cx="1665028" cy="1248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9136" t="0" r="9136" b="0"/>
          <a:stretch>
            <a:fillRect/>
          </a:stretch>
        </p:blipFill>
        <p:spPr>
          <a:xfrm>
            <a:off x="4230282" y="5041830"/>
            <a:ext cx="1876954" cy="1248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图片 5" descr="图片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1255" y="5041927"/>
            <a:ext cx="1996969" cy="1248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图片 14" descr="图片 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22964" y="5042029"/>
            <a:ext cx="2497341" cy="12486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53" grpId="3"/>
      <p:bldP build="whole" bldLvl="1" animBg="1" rev="0" advAuto="0" spid="251" grpId="1"/>
      <p:bldP build="whole" bldLvl="1" animBg="1" rev="0" advAuto="0" spid="254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幻灯片编号"/>
          <p:cNvSpPr txBox="1"/>
          <p:nvPr>
            <p:ph type="sldNum" sz="quarter" idx="2"/>
          </p:nvPr>
        </p:nvSpPr>
        <p:spPr>
          <a:xfrm>
            <a:off x="11345716" y="6230160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7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1030" y="1495425"/>
            <a:ext cx="6703695" cy="463232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数据平台-存算分离架构</a:t>
            </a:r>
          </a:p>
        </p:txBody>
      </p:sp>
      <p:sp>
        <p:nvSpPr>
          <p:cNvPr id="259" name="文本框 39"/>
          <p:cNvSpPr txBox="1"/>
          <p:nvPr/>
        </p:nvSpPr>
        <p:spPr>
          <a:xfrm>
            <a:off x="7728099" y="1975330"/>
            <a:ext cx="1609091" cy="118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云原生</a:t>
            </a:r>
          </a:p>
          <a:p>
            <a:pPr>
              <a:lnSpc>
                <a:spcPct val="80000"/>
              </a:lnSpc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存算分离</a:t>
            </a:r>
          </a:p>
          <a:p>
            <a:pPr>
              <a:lnSpc>
                <a:spcPct val="80000"/>
              </a:lnSpc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底层技术可控</a:t>
            </a:r>
          </a:p>
        </p:txBody>
      </p:sp>
      <p:grpSp>
        <p:nvGrpSpPr>
          <p:cNvPr id="262" name="矩形 76"/>
          <p:cNvGrpSpPr/>
          <p:nvPr/>
        </p:nvGrpSpPr>
        <p:grpSpPr>
          <a:xfrm>
            <a:off x="7790329" y="1417799"/>
            <a:ext cx="1539241" cy="472441"/>
            <a:chOff x="0" y="0"/>
            <a:chExt cx="1539240" cy="472440"/>
          </a:xfrm>
        </p:grpSpPr>
        <p:sp>
          <p:nvSpPr>
            <p:cNvPr id="260" name="矩形"/>
            <p:cNvSpPr/>
            <p:nvPr/>
          </p:nvSpPr>
          <p:spPr>
            <a:xfrm>
              <a:off x="0" y="19685"/>
              <a:ext cx="1539241" cy="433070"/>
            </a:xfrm>
            <a:prstGeom prst="rect">
              <a:avLst/>
            </a:prstGeom>
            <a:solidFill>
              <a:srgbClr val="0063FF"/>
            </a:solidFill>
            <a:ln w="3175" cap="flat">
              <a:solidFill>
                <a:srgbClr val="3C5CE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1" name="技术价值"/>
            <p:cNvSpPr txBox="1"/>
            <p:nvPr/>
          </p:nvSpPr>
          <p:spPr>
            <a:xfrm>
              <a:off x="45719" y="-1"/>
              <a:ext cx="1447802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技术价值</a:t>
              </a:r>
            </a:p>
          </p:txBody>
        </p:sp>
      </p:grpSp>
      <p:sp>
        <p:nvSpPr>
          <p:cNvPr id="263" name="文本框 75"/>
          <p:cNvSpPr txBox="1"/>
          <p:nvPr/>
        </p:nvSpPr>
        <p:spPr>
          <a:xfrm>
            <a:off x="7728099" y="3766030"/>
            <a:ext cx="3573722" cy="2416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IT</a:t>
            </a:r>
            <a:r>
              <a:t>总拥有成本</a:t>
            </a:r>
            <a:r>
              <a:t>(TCO)</a:t>
            </a:r>
            <a:r>
              <a:t>降本</a:t>
            </a:r>
            <a:r>
              <a:rPr>
                <a:solidFill>
                  <a:srgbClr val="FF0000"/>
                </a:solidFill>
              </a:rPr>
              <a:t>40%</a:t>
            </a:r>
            <a:r>
              <a:rPr>
                <a:solidFill>
                  <a:srgbClr val="FF0000"/>
                </a:solidFill>
              </a:rPr>
              <a:t>～</a:t>
            </a:r>
            <a:r>
              <a:rPr>
                <a:solidFill>
                  <a:srgbClr val="FF0000"/>
                </a:solidFill>
              </a:rPr>
              <a:t>75%</a:t>
            </a:r>
          </a:p>
          <a:p>
            <a:pPr>
              <a:lnSpc>
                <a:spcPct val="80000"/>
              </a:lnSpc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极致的性价比</a:t>
            </a: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高度可复用、可演进的产品框架</a:t>
            </a: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云中立</a:t>
            </a:r>
          </a:p>
          <a:p>
            <a:pPr>
              <a:lnSpc>
                <a:spcPct val="80000"/>
              </a:lnSpc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快速交付，极低人力投入</a:t>
            </a:r>
          </a:p>
          <a:p>
            <a:pPr>
              <a:lnSpc>
                <a:spcPct val="80000"/>
              </a:lnSpc>
              <a:defRPr sz="1600"/>
            </a:pPr>
          </a:p>
          <a:p>
            <a:pPr marL="285750" indent="-285750">
              <a:lnSpc>
                <a:spcPct val="80000"/>
              </a:lnSpc>
              <a:buSzPct val="100000"/>
              <a:buFont typeface="Arial"/>
              <a:buChar char="•"/>
              <a:defRPr sz="1600"/>
            </a:pPr>
            <a:r>
              <a:t>数据安全可控</a:t>
            </a:r>
          </a:p>
        </p:txBody>
      </p:sp>
      <p:grpSp>
        <p:nvGrpSpPr>
          <p:cNvPr id="266" name="矩形 77"/>
          <p:cNvGrpSpPr/>
          <p:nvPr/>
        </p:nvGrpSpPr>
        <p:grpSpPr>
          <a:xfrm>
            <a:off x="7790329" y="3259299"/>
            <a:ext cx="1539241" cy="472441"/>
            <a:chOff x="0" y="0"/>
            <a:chExt cx="1539240" cy="472440"/>
          </a:xfrm>
        </p:grpSpPr>
        <p:sp>
          <p:nvSpPr>
            <p:cNvPr id="264" name="矩形"/>
            <p:cNvSpPr/>
            <p:nvPr/>
          </p:nvSpPr>
          <p:spPr>
            <a:xfrm>
              <a:off x="0" y="19685"/>
              <a:ext cx="1539241" cy="433070"/>
            </a:xfrm>
            <a:prstGeom prst="rect">
              <a:avLst/>
            </a:prstGeom>
            <a:solidFill>
              <a:srgbClr val="0063FF"/>
            </a:solidFill>
            <a:ln w="3175" cap="flat">
              <a:solidFill>
                <a:srgbClr val="3C5CE8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5" name="业务价值"/>
            <p:cNvSpPr txBox="1"/>
            <p:nvPr/>
          </p:nvSpPr>
          <p:spPr>
            <a:xfrm>
              <a:off x="45719" y="-1"/>
              <a:ext cx="1447802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业务价值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2"/>
      <p:bldP build="whole" bldLvl="1" animBg="1" rev="0" advAuto="0" spid="257" grpId="1"/>
      <p:bldP build="whole" bldLvl="1" animBg="1" rev="0" advAuto="0" spid="266" grpId="4"/>
      <p:bldP build="whole" bldLvl="1" animBg="1" rev="0" advAuto="0" spid="263" grpId="5"/>
      <p:bldP build="whole" bldLvl="1" animBg="1" rev="0" advAuto="0" spid="25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贾敏，多点 DMALL 资深大数据研发工程师，主导公司核心数据集成平台架构设计与 LakeHouse 的技术落地。拥有丰富的大数据平台架构经验，长期专注于PB 级数据实时同步、数据湖建设以及 Spark 计算引擎性能调优等主流大数据技术领域。作为Active Contributor，持续在多个开源项目如 Apache Spark、Apache Iceberg、Apache Amoro (incubating) 、Volcano、Flink CDC 、Apache SeaTunnel 等贡献并推动相关特性"/>
          <p:cNvSpPr txBox="1"/>
          <p:nvPr/>
        </p:nvSpPr>
        <p:spPr>
          <a:xfrm>
            <a:off x="1755168" y="1839882"/>
            <a:ext cx="8681665" cy="2827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150000"/>
              </a:lnSpc>
            </a:pPr>
            <a:r>
              <a:rPr b="1"/>
              <a:t>贾敏，</a:t>
            </a:r>
            <a:r>
              <a:rPr>
                <a:solidFill>
                  <a:schemeClr val="accent6"/>
                </a:solidFill>
              </a:rPr>
              <a:t>多点 DMALL 资深大数据研发工程师，主导公司核心数据集成平台架构设计与 LakeHouse 的技术落地。拥有丰富的大数据平台架构经验，长期专注于PB 级数据实时同步、数据湖建设以及 Spark 计算引擎性能调优等主流大数据技术领域。作为Active Contributor，持续在多个开源项目如 Apache Spark、Apache Iceberg、Apache Amoro (incubating) 、Volcano、Flink CDC 、Apache SeaTunnel 等贡献并推动相关特性的改进。</a:t>
            </a:r>
          </a:p>
        </p:txBody>
      </p:sp>
      <p:sp>
        <p:nvSpPr>
          <p:cNvPr id="269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关于我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矩形: 圆角 88"/>
          <p:cNvSpPr/>
          <p:nvPr/>
        </p:nvSpPr>
        <p:spPr>
          <a:xfrm>
            <a:off x="0" y="-32946"/>
            <a:ext cx="12192000" cy="6890946"/>
          </a:xfrm>
          <a:prstGeom prst="roundRect">
            <a:avLst>
              <a:gd name="adj" fmla="val 0"/>
            </a:avLst>
          </a:prstGeom>
          <a:solidFill>
            <a:srgbClr val="161C2A"/>
          </a:solidFill>
          <a:ln w="12700">
            <a:miter lim="400000"/>
          </a:ln>
          <a:effectLst>
            <a:outerShdw sx="100000" sy="100000" kx="0" ky="0" algn="b" rotWithShape="0" blurRad="254000" dist="127000" dir="0">
              <a:srgbClr val="01857C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r">
              <a:defRPr b="1">
                <a:noFill/>
              </a:defRPr>
            </a:pPr>
          </a:p>
        </p:txBody>
      </p:sp>
      <p:grpSp>
        <p:nvGrpSpPr>
          <p:cNvPr id="279" name="组合 35"/>
          <p:cNvGrpSpPr/>
          <p:nvPr/>
        </p:nvGrpSpPr>
        <p:grpSpPr>
          <a:xfrm>
            <a:off x="4212894" y="2508368"/>
            <a:ext cx="1183084" cy="279137"/>
            <a:chOff x="0" y="0"/>
            <a:chExt cx="1183082" cy="279135"/>
          </a:xfrm>
        </p:grpSpPr>
        <p:sp>
          <p:nvSpPr>
            <p:cNvPr id="272" name="平行四边形 36"/>
            <p:cNvSpPr/>
            <p:nvPr/>
          </p:nvSpPr>
          <p:spPr>
            <a:xfrm flipH="1">
              <a:off x="0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3" name="平行四边形 37"/>
            <p:cNvSpPr/>
            <p:nvPr/>
          </p:nvSpPr>
          <p:spPr>
            <a:xfrm flipH="1">
              <a:off x="201249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4" name="平行四边形 38"/>
            <p:cNvSpPr/>
            <p:nvPr/>
          </p:nvSpPr>
          <p:spPr>
            <a:xfrm flipH="1">
              <a:off x="40249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5" name="平行四边形 39"/>
            <p:cNvSpPr/>
            <p:nvPr/>
          </p:nvSpPr>
          <p:spPr>
            <a:xfrm flipH="1">
              <a:off x="603748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6" name="平行四边形 40"/>
            <p:cNvSpPr/>
            <p:nvPr/>
          </p:nvSpPr>
          <p:spPr>
            <a:xfrm flipH="1">
              <a:off x="804996" y="0"/>
              <a:ext cx="378088" cy="27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7" name="直角三角形 41"/>
            <p:cNvSpPr/>
            <p:nvPr/>
          </p:nvSpPr>
          <p:spPr>
            <a:xfrm>
              <a:off x="13584" y="99472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8" name="直角三角形 42"/>
            <p:cNvSpPr/>
            <p:nvPr/>
          </p:nvSpPr>
          <p:spPr>
            <a:xfrm rot="10800000">
              <a:off x="1027942" y="0"/>
              <a:ext cx="155141" cy="17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8" name="组合 63"/>
          <p:cNvGrpSpPr/>
          <p:nvPr/>
        </p:nvGrpSpPr>
        <p:grpSpPr>
          <a:xfrm>
            <a:off x="2812538" y="2683042"/>
            <a:ext cx="6157484" cy="1491917"/>
            <a:chOff x="0" y="0"/>
            <a:chExt cx="6157482" cy="1491916"/>
          </a:xfrm>
        </p:grpSpPr>
        <p:sp>
          <p:nvSpPr>
            <p:cNvPr id="280" name="矩形 62"/>
            <p:cNvSpPr/>
            <p:nvPr/>
          </p:nvSpPr>
          <p:spPr>
            <a:xfrm>
              <a:off x="1213758" y="745956"/>
              <a:ext cx="601267" cy="45720"/>
            </a:xfrm>
            <a:prstGeom prst="rect">
              <a:avLst/>
            </a:prstGeom>
            <a:solidFill>
              <a:srgbClr val="BECDD6">
                <a:alpha val="23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85" name="组合 20"/>
            <p:cNvGrpSpPr/>
            <p:nvPr/>
          </p:nvGrpSpPr>
          <p:grpSpPr>
            <a:xfrm>
              <a:off x="-1" y="139077"/>
              <a:ext cx="1213761" cy="1213762"/>
              <a:chOff x="0" y="0"/>
              <a:chExt cx="1213760" cy="1213760"/>
            </a:xfrm>
          </p:grpSpPr>
          <p:grpSp>
            <p:nvGrpSpPr>
              <p:cNvPr id="283" name="椭圆 22"/>
              <p:cNvGrpSpPr/>
              <p:nvPr/>
            </p:nvGrpSpPr>
            <p:grpSpPr>
              <a:xfrm>
                <a:off x="94422" y="94422"/>
                <a:ext cx="1024915" cy="1024917"/>
                <a:chOff x="0" y="0"/>
                <a:chExt cx="1024913" cy="1024916"/>
              </a:xfrm>
            </p:grpSpPr>
            <p:sp>
              <p:nvSpPr>
                <p:cNvPr id="281" name="圆形"/>
                <p:cNvSpPr/>
                <p:nvPr/>
              </p:nvSpPr>
              <p:spPr>
                <a:xfrm>
                  <a:off x="0" y="-1"/>
                  <a:ext cx="1024914" cy="102491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657587"/>
                    </a:gs>
                    <a:gs pos="52999">
                      <a:srgbClr val="6C889D"/>
                    </a:gs>
                    <a:gs pos="100000">
                      <a:srgbClr val="75A3BA"/>
                    </a:gs>
                  </a:gsLst>
                  <a:lin ang="14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304800" dist="127000" dir="0">
                    <a:srgbClr val="FFFFFF">
                      <a:alpha val="2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 b="1" sz="3200">
                      <a:solidFill>
                        <a:srgbClr val="D4DBDF"/>
                      </a:solidFill>
                    </a:defRPr>
                  </a:pPr>
                </a:p>
              </p:txBody>
            </p:sp>
            <p:sp>
              <p:nvSpPr>
                <p:cNvPr id="282" name="02"/>
                <p:cNvSpPr txBox="1"/>
                <p:nvPr/>
              </p:nvSpPr>
              <p:spPr>
                <a:xfrm>
                  <a:off x="150094" y="150095"/>
                  <a:ext cx="724726" cy="7247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 numCol="1" anchor="ctr">
                  <a:normAutofit fontScale="100000" lnSpcReduction="0"/>
                </a:bodyPr>
                <a:lstStyle>
                  <a:lvl1pPr algn="ctr">
                    <a:defRPr b="1" sz="3200">
                      <a:solidFill>
                        <a:srgbClr val="D4DBDF"/>
                      </a:solidFill>
                    </a:defRPr>
                  </a:lvl1pPr>
                </a:lstStyle>
                <a:p>
                  <a:pPr/>
                  <a:r>
                    <a:t>02</a:t>
                  </a:r>
                </a:p>
              </p:txBody>
            </p:sp>
          </p:grpSp>
          <p:sp>
            <p:nvSpPr>
              <p:cNvPr id="284" name="椭圆 23"/>
              <p:cNvSpPr/>
              <p:nvPr/>
            </p:nvSpPr>
            <p:spPr>
              <a:xfrm>
                <a:off x="-1" y="-1"/>
                <a:ext cx="1213762" cy="1213762"/>
              </a:xfrm>
              <a:prstGeom prst="ellipse">
                <a:avLst/>
              </a:prstGeom>
              <a:noFill/>
              <a:ln w="50800" cap="flat">
                <a:solidFill>
                  <a:srgbClr val="739DB4">
                    <a:alpha val="25000"/>
                  </a:srgbClr>
                </a:solidFill>
                <a:prstDash val="solid"/>
                <a:miter lim="800000"/>
              </a:ln>
              <a:effectLst>
                <a:outerShdw sx="100000" sy="100000" kx="0" ky="0" algn="b" rotWithShape="0" blurRad="304800" dist="50800" dir="5400000">
                  <a:srgbClr val="FFFFFF">
                    <a:alpha val="43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86" name="矩形: 圆角 52"/>
            <p:cNvSpPr/>
            <p:nvPr/>
          </p:nvSpPr>
          <p:spPr>
            <a:xfrm>
              <a:off x="1704644" y="0"/>
              <a:ext cx="4452839" cy="1491917"/>
            </a:xfrm>
            <a:prstGeom prst="roundRect">
              <a:avLst>
                <a:gd name="adj" fmla="val 16667"/>
              </a:avLst>
            </a:prstGeom>
            <a:solidFill>
              <a:srgbClr val="01C8C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04800" dist="127000" dir="0">
                <a:srgbClr val="01C8C1">
                  <a:alpha val="2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 b="1">
                  <a:noFill/>
                </a:defRPr>
              </a:pPr>
            </a:p>
          </p:txBody>
        </p:sp>
        <p:sp>
          <p:nvSpPr>
            <p:cNvPr id="287" name="文本框 53"/>
            <p:cNvSpPr txBox="1"/>
            <p:nvPr/>
          </p:nvSpPr>
          <p:spPr>
            <a:xfrm>
              <a:off x="2146515" y="483066"/>
              <a:ext cx="179070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2800">
                  <a:solidFill>
                    <a:srgbClr val="161C2A"/>
                  </a:solidFill>
                </a:defRPr>
              </a:lvl1pPr>
            </a:lstStyle>
            <a:p>
              <a:pPr/>
              <a:r>
                <a:t>现状与痛点</a:t>
              </a:r>
            </a:p>
          </p:txBody>
        </p:sp>
      </p:grpSp>
      <p:grpSp>
        <p:nvGrpSpPr>
          <p:cNvPr id="296" name="组合 54"/>
          <p:cNvGrpSpPr/>
          <p:nvPr/>
        </p:nvGrpSpPr>
        <p:grpSpPr>
          <a:xfrm>
            <a:off x="7228468" y="3941457"/>
            <a:ext cx="2607058" cy="615109"/>
            <a:chOff x="0" y="0"/>
            <a:chExt cx="2607056" cy="615107"/>
          </a:xfrm>
        </p:grpSpPr>
        <p:sp>
          <p:nvSpPr>
            <p:cNvPr id="289" name="平行四边形 55"/>
            <p:cNvSpPr/>
            <p:nvPr/>
          </p:nvSpPr>
          <p:spPr>
            <a:xfrm flipH="1">
              <a:off x="0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0" name="平行四边形 56"/>
            <p:cNvSpPr/>
            <p:nvPr/>
          </p:nvSpPr>
          <p:spPr>
            <a:xfrm flipH="1">
              <a:off x="443475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平行四边形 57"/>
            <p:cNvSpPr/>
            <p:nvPr/>
          </p:nvSpPr>
          <p:spPr>
            <a:xfrm flipH="1">
              <a:off x="886951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2" name="平行四边形 58"/>
            <p:cNvSpPr/>
            <p:nvPr/>
          </p:nvSpPr>
          <p:spPr>
            <a:xfrm flipH="1">
              <a:off x="1330426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3" name="平行四边形 59"/>
            <p:cNvSpPr/>
            <p:nvPr/>
          </p:nvSpPr>
          <p:spPr>
            <a:xfrm flipH="1">
              <a:off x="1773898" y="0"/>
              <a:ext cx="833159" cy="61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直角三角形 60"/>
            <p:cNvSpPr/>
            <p:nvPr/>
          </p:nvSpPr>
          <p:spPr>
            <a:xfrm>
              <a:off x="29935" y="219199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5" name="直角三角形 61"/>
            <p:cNvSpPr/>
            <p:nvPr/>
          </p:nvSpPr>
          <p:spPr>
            <a:xfrm rot="10800000">
              <a:off x="2265188" y="0"/>
              <a:ext cx="341870" cy="3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6AB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4" name="组合 64"/>
          <p:cNvGrpSpPr/>
          <p:nvPr/>
        </p:nvGrpSpPr>
        <p:grpSpPr>
          <a:xfrm>
            <a:off x="-232012" y="147489"/>
            <a:ext cx="2087161" cy="492446"/>
            <a:chOff x="0" y="0"/>
            <a:chExt cx="2087160" cy="492444"/>
          </a:xfrm>
        </p:grpSpPr>
        <p:sp>
          <p:nvSpPr>
            <p:cNvPr id="297" name="平行四边形 65"/>
            <p:cNvSpPr/>
            <p:nvPr/>
          </p:nvSpPr>
          <p:spPr>
            <a:xfrm flipH="1">
              <a:off x="0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8" name="平行四边形 66"/>
            <p:cNvSpPr/>
            <p:nvPr/>
          </p:nvSpPr>
          <p:spPr>
            <a:xfrm flipH="1">
              <a:off x="355038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9" name="平行四边形 67"/>
            <p:cNvSpPr/>
            <p:nvPr/>
          </p:nvSpPr>
          <p:spPr>
            <a:xfrm flipH="1">
              <a:off x="710076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平行四边形 68"/>
            <p:cNvSpPr/>
            <p:nvPr/>
          </p:nvSpPr>
          <p:spPr>
            <a:xfrm flipH="1">
              <a:off x="1065114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1" name="平行四边形 69"/>
            <p:cNvSpPr/>
            <p:nvPr/>
          </p:nvSpPr>
          <p:spPr>
            <a:xfrm flipH="1">
              <a:off x="1420149" y="-1"/>
              <a:ext cx="667012" cy="492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直角三角形 70"/>
            <p:cNvSpPr/>
            <p:nvPr/>
          </p:nvSpPr>
          <p:spPr>
            <a:xfrm>
              <a:off x="23966" y="175487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直角三角形 71"/>
            <p:cNvSpPr/>
            <p:nvPr/>
          </p:nvSpPr>
          <p:spPr>
            <a:xfrm rot="10800000">
              <a:off x="1813467" y="0"/>
              <a:ext cx="273694" cy="316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C8C1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2" name="组合 80"/>
          <p:cNvGrpSpPr/>
          <p:nvPr/>
        </p:nvGrpSpPr>
        <p:grpSpPr>
          <a:xfrm>
            <a:off x="10275576" y="6240462"/>
            <a:ext cx="1836454" cy="433293"/>
            <a:chOff x="0" y="0"/>
            <a:chExt cx="1836453" cy="433292"/>
          </a:xfrm>
        </p:grpSpPr>
        <p:sp>
          <p:nvSpPr>
            <p:cNvPr id="305" name="平行四边形 81"/>
            <p:cNvSpPr/>
            <p:nvPr/>
          </p:nvSpPr>
          <p:spPr>
            <a:xfrm flipH="1">
              <a:off x="0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平行四边形 82"/>
            <p:cNvSpPr/>
            <p:nvPr/>
          </p:nvSpPr>
          <p:spPr>
            <a:xfrm flipH="1">
              <a:off x="312391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平行四边形 83"/>
            <p:cNvSpPr/>
            <p:nvPr/>
          </p:nvSpPr>
          <p:spPr>
            <a:xfrm flipH="1">
              <a:off x="62478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8" name="平行四边形 84"/>
            <p:cNvSpPr/>
            <p:nvPr/>
          </p:nvSpPr>
          <p:spPr>
            <a:xfrm flipH="1">
              <a:off x="937174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平行四边形 85"/>
            <p:cNvSpPr/>
            <p:nvPr/>
          </p:nvSpPr>
          <p:spPr>
            <a:xfrm flipH="1">
              <a:off x="1249563" y="-1"/>
              <a:ext cx="586891" cy="43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3956" y="0"/>
                  </a:lnTo>
                  <a:lnTo>
                    <a:pt x="21600" y="0"/>
                  </a:lnTo>
                  <a:lnTo>
                    <a:pt x="7644" y="2160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直角三角形 86"/>
            <p:cNvSpPr/>
            <p:nvPr/>
          </p:nvSpPr>
          <p:spPr>
            <a:xfrm>
              <a:off x="21087" y="154407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1" name="直角三角形 87"/>
            <p:cNvSpPr/>
            <p:nvPr/>
          </p:nvSpPr>
          <p:spPr>
            <a:xfrm rot="10800000">
              <a:off x="1595635" y="0"/>
              <a:ext cx="240819" cy="278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 6"/>
          <p:cNvSpPr txBox="1"/>
          <p:nvPr/>
        </p:nvSpPr>
        <p:spPr>
          <a:xfrm>
            <a:off x="457686" y="2270971"/>
            <a:ext cx="4008105" cy="1845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支持用户自助式数据同步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基于 Apache Spark 自研多种数据源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结合需求定制化支持数据源</a:t>
            </a:r>
          </a:p>
          <a:p>
            <a:pPr marL="285750" indent="-285750">
              <a:lnSpc>
                <a:spcPct val="150000"/>
              </a:lnSpc>
              <a:buSzPct val="100000"/>
              <a:buFont typeface="Arial"/>
              <a:buChar char="●"/>
            </a:pPr>
            <a:r>
              <a:t>仅支持批处理（Batch）模式</a:t>
            </a:r>
          </a:p>
        </p:txBody>
      </p:sp>
      <p:sp>
        <p:nvSpPr>
          <p:cNvPr id="315" name="幻灯片编号"/>
          <p:cNvSpPr txBox="1"/>
          <p:nvPr>
            <p:ph type="sldNum" sz="quarter" idx="2"/>
          </p:nvPr>
        </p:nvSpPr>
        <p:spPr>
          <a:xfrm>
            <a:off x="11345716" y="6230160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16" name="文本框 2"/>
          <p:cNvSpPr txBox="1"/>
          <p:nvPr/>
        </p:nvSpPr>
        <p:spPr>
          <a:xfrm>
            <a:off x="766603" y="410345"/>
            <a:ext cx="445231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现状-数据互导</a:t>
            </a:r>
          </a:p>
        </p:txBody>
      </p:sp>
      <p:pic>
        <p:nvPicPr>
          <p:cNvPr id="317" name="已粘贴的影片.png" descr="已粘贴的影片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566" y="2070191"/>
            <a:ext cx="7063591" cy="2979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317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主题5">
  <a:themeElements>
    <a:clrScheme name="主题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A798"/>
      </a:accent1>
      <a:accent2>
        <a:srgbClr val="53B4C4"/>
      </a:accent2>
      <a:accent3>
        <a:srgbClr val="28939E"/>
      </a:accent3>
      <a:accent4>
        <a:srgbClr val="2F6D80"/>
      </a:accent4>
      <a:accent5>
        <a:srgbClr val="818D96"/>
      </a:accent5>
      <a:accent6>
        <a:srgbClr val="525252"/>
      </a:accent6>
      <a:hlink>
        <a:srgbClr val="0000FF"/>
      </a:hlink>
      <a:folHlink>
        <a:srgbClr val="FF00FF"/>
      </a:folHlink>
    </a:clrScheme>
    <a:fontScheme name="主题5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主题5">
  <a:themeElements>
    <a:clrScheme name="主题5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A798"/>
      </a:accent1>
      <a:accent2>
        <a:srgbClr val="53B4C4"/>
      </a:accent2>
      <a:accent3>
        <a:srgbClr val="28939E"/>
      </a:accent3>
      <a:accent4>
        <a:srgbClr val="2F6D80"/>
      </a:accent4>
      <a:accent5>
        <a:srgbClr val="818D96"/>
      </a:accent5>
      <a:accent6>
        <a:srgbClr val="525252"/>
      </a:accent6>
      <a:hlink>
        <a:srgbClr val="0000FF"/>
      </a:hlink>
      <a:folHlink>
        <a:srgbClr val="FF00FF"/>
      </a:folHlink>
    </a:clrScheme>
    <a:fontScheme name="主题5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主题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