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25"/>
  </p:notesMasterIdLst>
  <p:handoutMasterIdLst>
    <p:handoutMasterId r:id="rId26"/>
  </p:handoutMasterIdLst>
  <p:sldIdLst>
    <p:sldId id="660" r:id="rId4"/>
    <p:sldId id="13779" r:id="rId5"/>
    <p:sldId id="465" r:id="rId6"/>
    <p:sldId id="13780" r:id="rId7"/>
    <p:sldId id="13781" r:id="rId8"/>
    <p:sldId id="13782" r:id="rId9"/>
    <p:sldId id="13783" r:id="rId10"/>
    <p:sldId id="13784" r:id="rId11"/>
    <p:sldId id="13785" r:id="rId12"/>
    <p:sldId id="13786" r:id="rId13"/>
    <p:sldId id="13787" r:id="rId14"/>
    <p:sldId id="13788" r:id="rId15"/>
    <p:sldId id="13789" r:id="rId16"/>
    <p:sldId id="13790" r:id="rId17"/>
    <p:sldId id="13770" r:id="rId18"/>
    <p:sldId id="13794" r:id="rId19"/>
    <p:sldId id="13792" r:id="rId20"/>
    <p:sldId id="13791" r:id="rId21"/>
    <p:sldId id="13771" r:id="rId22"/>
    <p:sldId id="13793" r:id="rId23"/>
    <p:sldId id="1376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ddp" initials="b" lastIdx="1" clrIdx="0"/>
  <p:cmAuthor id="2" name="liyinhui" initials="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1" autoAdjust="0"/>
    <p:restoredTop sz="93792" autoAdjust="0"/>
  </p:normalViewPr>
  <p:slideViewPr>
    <p:cSldViewPr snapToGrid="0">
      <p:cViewPr>
        <p:scale>
          <a:sx n="66" d="100"/>
          <a:sy n="66" d="100"/>
        </p:scale>
        <p:origin x="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60EB-1A97-4EAB-877E-480C84C931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12357-1650-40A5-8291-5D8B7CA8FA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image" Target="../media/image4.png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63FF-8CCD-4BE0-A7D3-F413E43D806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ACD0-93E3-4434-8118-00C5D7184BD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D564-275C-45C7-96BB-A469BF97938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4" imgW="8890" imgH="8890" progId="">
                  <p:embed/>
                </p:oleObj>
              </mc:Choice>
              <mc:Fallback>
                <p:oleObj name="think-cell Slide" r:id="rId4" imgW="8890" imgH="8890" progId="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 userDrawn="1"/>
        </p:nvSpPr>
        <p:spPr>
          <a:xfrm>
            <a:off x="5253859" y="6356184"/>
            <a:ext cx="1645029" cy="40023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9529" tIns="49529" rIns="49529" bIns="49529" numCol="1" spcCol="38100" rtlCol="0" anchor="ctr">
            <a:spAutoFit/>
          </a:bodyPr>
          <a:lstStyle/>
          <a:p>
            <a:pPr marL="0" marR="0" indent="0" algn="l" defTabSz="9899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9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2" y="6255482"/>
            <a:ext cx="1705686" cy="445234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0000" y="284400"/>
            <a:ext cx="10438917" cy="421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-114783"/>
            <a:ext cx="1883777" cy="1209384"/>
          </a:xfrm>
          <a:prstGeom prst="rect">
            <a:avLst/>
          </a:prstGeom>
        </p:spPr>
      </p:pic>
      <p:sp>
        <p:nvSpPr>
          <p:cNvPr id="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1364182" y="6502557"/>
            <a:ext cx="596296" cy="3231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975E-D152-4F3F-A5A3-9EF279780F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91B1-BF56-492E-A1AD-9C7AF6CB03D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BA8E-CBB4-4587-93BC-9B0581E96F6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16A5-B296-4511-805E-84718033D00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2514-3F21-4C80-B965-F1005952BA5E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136B-D6CE-462E-B2A7-01A6EBADFF2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B5C8-CEEB-42E8-880D-97149404A8BC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E882-63EE-4070-BDFB-30DB8BFD2B1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0CBF-5C57-40CD-9611-E4D3C116AAB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BB49-1127-4FAD-AE71-AFE891A6F39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1730-24ED-4B82-9F7E-5DE39DEC1C1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AEEB-A48D-4CEF-BC7B-DD21C5A7041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1957-97A5-4291-A158-5F18356B00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81E6-7458-4B71-B5F9-21EFA47576B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6983-B842-4D54-9E7B-E390FE97CAF2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096E-930C-4E1C-9C27-BA3036BF0F1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C1CB-72DD-435E-9F43-4C7F92406DD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CDFF-85C3-4542-B397-D7315726D7F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58C3-B965-48E6-B9EC-B953D04475D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052A-A89D-4259-A54D-6065ED7FC23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7C455-2119-481D-87DA-FF1ED441927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FC31-479C-482D-8BBA-1718581CB1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hyperlink" Target="https://github.com/apache/seatunnel-tools/blob/main/x2seatunnel/README_zh.m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75000"/>
                  <a:alpha val="97000"/>
                </a:schemeClr>
              </a:gs>
              <a:gs pos="0">
                <a:srgbClr val="8FAAEF"/>
              </a:gs>
              <a:gs pos="100000">
                <a:schemeClr val="accent1">
                  <a:alpha val="88000"/>
                  <a:lumMod val="90000"/>
                  <a:lumOff val="1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5330" y="2599055"/>
            <a:ext cx="9173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Coding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X2Sea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Tunnel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7130" y="4575810"/>
            <a:ext cx="23964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王小刚 </a:t>
            </a:r>
            <a:endParaRPr lang="en-US" altLang="zh-CN" sz="24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2025</a:t>
            </a:r>
            <a:r>
              <a:rPr lang="zh-CN" altLang="en-US" sz="24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年</a:t>
            </a:r>
            <a:r>
              <a:rPr lang="en-US" altLang="zh-CN" sz="24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10</a:t>
            </a:r>
            <a:r>
              <a:rPr lang="zh-CN" altLang="en-US" sz="24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月</a:t>
            </a:r>
            <a:r>
              <a:rPr lang="en-US" altLang="zh-CN" sz="24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21</a:t>
            </a:r>
            <a:r>
              <a:rPr lang="zh-CN" altLang="en-US" sz="2400" b="1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日</a:t>
            </a:r>
            <a:endParaRPr lang="zh-CN" altLang="en-US" sz="2400" b="1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38982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快速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使用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3580" y="822325"/>
            <a:ext cx="75444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hlinkClick r:id="rId1"/>
              </a:rPr>
              <a:t>https://github.com/apache/seatunnel-tools/blob/main/x2seatunnel/README_zh.md</a:t>
            </a:r>
            <a:endParaRPr lang="en-US" altLang="zh-CN" sz="1600">
              <a:hlinkClick r:id="rId1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" y="1199515"/>
            <a:ext cx="8784590" cy="535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38982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快速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使用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15" y="897890"/>
            <a:ext cx="4511675" cy="5529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85" y="1061085"/>
            <a:ext cx="6444615" cy="5366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54756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快速使用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模版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系统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00" y="1023620"/>
            <a:ext cx="6604000" cy="51517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023620"/>
            <a:ext cx="5495925" cy="4724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7365" y="5936615"/>
            <a:ext cx="3073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建议：可以用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生成模版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54756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快速使用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转换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报告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3365" y="1165225"/>
            <a:ext cx="6076950" cy="5448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35" y="652780"/>
            <a:ext cx="4750435" cy="546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" y="1165225"/>
            <a:ext cx="4979670" cy="366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75000"/>
                  <a:alpha val="97000"/>
                </a:schemeClr>
              </a:gs>
              <a:gs pos="0">
                <a:srgbClr val="8FAAEF"/>
              </a:gs>
              <a:gs pos="100000">
                <a:schemeClr val="accent1">
                  <a:alpha val="88000"/>
                  <a:lumMod val="90000"/>
                  <a:lumOff val="1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712085" y="986155"/>
            <a:ext cx="35420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数据集成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场景简介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Oval 4"/>
          <p:cNvSpPr/>
          <p:nvPr>
            <p:custDataLst>
              <p:tags r:id="rId2"/>
            </p:custDataLst>
          </p:nvPr>
        </p:nvSpPr>
        <p:spPr>
          <a:xfrm>
            <a:off x="1940560" y="1153160"/>
            <a:ext cx="613410" cy="565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TextBox 3"/>
          <p:cNvSpPr txBox="1"/>
          <p:nvPr>
            <p:custDataLst>
              <p:tags r:id="rId3"/>
            </p:custDataLst>
          </p:nvPr>
        </p:nvSpPr>
        <p:spPr>
          <a:xfrm>
            <a:off x="2712085" y="2005330"/>
            <a:ext cx="58172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的设计、开发与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落地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" name="Oval 4"/>
          <p:cNvSpPr/>
          <p:nvPr>
            <p:custDataLst>
              <p:tags r:id="rId4"/>
            </p:custDataLst>
          </p:nvPr>
        </p:nvSpPr>
        <p:spPr>
          <a:xfrm>
            <a:off x="1940560" y="2084705"/>
            <a:ext cx="613410" cy="565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TextBox 3"/>
          <p:cNvSpPr txBox="1"/>
          <p:nvPr>
            <p:custDataLst>
              <p:tags r:id="rId5"/>
            </p:custDataLst>
          </p:nvPr>
        </p:nvSpPr>
        <p:spPr>
          <a:xfrm>
            <a:off x="2712085" y="2964180"/>
            <a:ext cx="6374765" cy="3143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AI Coding实践与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感悟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AI4Me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：我的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LLM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探索历程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AI Vibe Coding</a:t>
            </a:r>
            <a:r>
              <a:rPr lang="zh-CN" altLang="en-US" sz="24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到</a:t>
            </a:r>
            <a:r>
              <a:rPr lang="en-US" altLang="zh-CN" sz="2400" b="1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Spec Coding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AI Coding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工具理解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Agent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的关键能力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AI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时代数据平台和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我们能做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什么？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Oval 4"/>
          <p:cNvSpPr/>
          <p:nvPr>
            <p:custDataLst>
              <p:tags r:id="rId6"/>
            </p:custDataLst>
          </p:nvPr>
        </p:nvSpPr>
        <p:spPr>
          <a:xfrm>
            <a:off x="1941195" y="3098800"/>
            <a:ext cx="612775" cy="565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9"/>
          <p:cNvSpPr/>
          <p:nvPr/>
        </p:nvSpPr>
        <p:spPr>
          <a:xfrm>
            <a:off x="6922770" y="1759585"/>
            <a:ext cx="5187950" cy="4768215"/>
          </a:xfrm>
          <a:prstGeom prst="rect">
            <a:avLst/>
          </a:prstGeom>
          <a:solidFill>
            <a:srgbClr val="5B9BD5">
              <a:alpha val="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lang="zh-CN" altLang="en-US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49174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AI4Me</a:t>
            </a:r>
            <a:r>
              <a:rPr lang="zh-CN" altLang="en-US" sz="2800" b="1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我的大模型探索历程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" name="矩形 2"/>
          <p:cNvSpPr/>
          <p:nvPr/>
        </p:nvSpPr>
        <p:spPr>
          <a:xfrm>
            <a:off x="302895" y="1759585"/>
            <a:ext cx="5989320" cy="4768215"/>
          </a:xfrm>
          <a:prstGeom prst="rect">
            <a:avLst/>
          </a:prstGeom>
          <a:solidFill>
            <a:srgbClr val="5B9BD5">
              <a:alpha val="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335280" y="1781175"/>
            <a:ext cx="6060440" cy="4646930"/>
          </a:xfrm>
          <a:ln>
            <a:solidFill>
              <a:srgbClr val="E7E6E6">
                <a:lumMod val="75000"/>
              </a:srgbClr>
            </a:solidFill>
            <a:prstDash val="lgDash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我的大模型探索历程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-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激动、追捧、暗喜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0" marR="0" lvl="0" indent="-228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Midjourney</a:t>
            </a: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爆火：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购买账号，画画</a:t>
            </a:r>
            <a:endParaRPr lang="zh-CN" altLang="en-US" sz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-228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ChatGPT</a:t>
            </a: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爆火：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购买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3.5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，后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4.0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，半年多主力，目前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GPT-5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又成为主力；</a:t>
            </a:r>
            <a:endParaRPr lang="zh-CN" altLang="en-US" sz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-228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Claude</a:t>
            </a: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第一时间注册个人账号，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Coding(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长期主力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en-US" altLang="zh-CN" sz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-228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关注国产：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ChatGLM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Kimi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MiniCPM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、千问、内部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</a:t>
            </a:r>
            <a:endParaRPr lang="zh-CN" altLang="en-US" sz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-228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购买</a:t>
            </a: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GPU</a:t>
            </a: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主机：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64G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内存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i9CPU8G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显存，本地玩小模型</a:t>
            </a:r>
            <a:endParaRPr lang="zh-CN" altLang="en-US" sz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-228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RAG/Agent</a:t>
            </a: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概念：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调研了几乎所有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Agent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开源框架，玩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Langchain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，想法层出不穷</a:t>
            </a: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(Delta2)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12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-228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DeepSeekV2: 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国产之光，充值，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V2.5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成为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Claude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替补</a:t>
            </a:r>
            <a:endParaRPr lang="zh-CN" altLang="en-US" sz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-228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AICoding</a:t>
            </a: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与排障：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auto_coder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、通义、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Cursor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G-copilot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Aug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CodeX...</a:t>
            </a:r>
            <a:endParaRPr lang="en-US" altLang="zh-CN" sz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-2286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产品：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Minmax-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小海螺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激动</a:t>
            </a:r>
            <a:r>
              <a:rPr lang="en-US" altLang="zh-CN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，豆包、元宝、通义</a:t>
            </a:r>
            <a:endParaRPr lang="en-US" altLang="zh-CN" sz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狂热与迷茫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342900" marR="0" lvl="0" indent="-285750" algn="just" defTabSz="121666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DeepSeek V3 R1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发布与出圈前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 -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狂热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342900" marR="0" lvl="0" indent="-285750" algn="just" defTabSz="121666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DeepSeek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爆火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-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迷茫（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输入爆炸，</a:t>
            </a:r>
            <a:r>
              <a:rPr lang="zh-CN" altLang="en-US" sz="1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失焦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），压抑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重新寻找目标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做减法，向内求，专注当下，用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AI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解决当下问题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335280" y="793115"/>
            <a:ext cx="117455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Midjourney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爆火，到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ChatGPT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Claude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ChatGLM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DeepSeek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Minmax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、千问、豆包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Langchain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RAG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Agent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 Coding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DeepRearch...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我经历了激动、追捧、暗喜、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狂热、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迷茫、重新寻找目标的历程。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Agent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是未来，希望能跟上时代。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51040" y="1833245"/>
            <a:ext cx="4312285" cy="985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marR="0" lvl="0" indent="-28575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n"/>
              <a:defRPr/>
            </a:pPr>
            <a:r>
              <a:rPr lang="zh-CN" altLang="en-US" sz="1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一人实现需求</a:t>
            </a:r>
            <a:r>
              <a:rPr lang="zh-CN" altLang="en-US" sz="1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或产品的</a:t>
            </a:r>
            <a:r>
              <a:rPr lang="zh-CN" altLang="en-US" sz="1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全周期</a:t>
            </a:r>
            <a:endParaRPr lang="zh-CN" altLang="en-US" sz="14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eg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：宝宝棒棒、开源项目活跃度分析、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WhoAMI</a:t>
            </a:r>
            <a:endParaRPr lang="en-US" altLang="zh-CN" sz="1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、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Flowtest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、组件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debug</a:t>
            </a:r>
            <a:r>
              <a:rPr lang="zh-CN" altLang="en-US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、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X2SeaTunnel</a:t>
            </a:r>
            <a:r>
              <a:rPr lang="en-US" altLang="zh-CN" sz="1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……</a:t>
            </a:r>
            <a:endParaRPr lang="zh-CN" altLang="en-US" sz="1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endParaRPr lang="zh-CN" altLang="en-US" sz="14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06180" y="2936875"/>
            <a:ext cx="1485265" cy="34759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936875"/>
            <a:ext cx="1262380" cy="34912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70" y="2936875"/>
            <a:ext cx="1228725" cy="34905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195" y="4294505"/>
            <a:ext cx="2790190" cy="185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5695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  X2SeaTunnel Vibe Coding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感悟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909820" y="1065530"/>
            <a:ext cx="55245" cy="557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5735955" y="1064895"/>
            <a:ext cx="5261610" cy="5286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6415" y="1064895"/>
            <a:ext cx="3898265" cy="5215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发展快得有点跟不上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月份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Agent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成功率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月份，成功率提升很高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思路改了一次，导致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重写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打下手，节约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token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spotless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mvn package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human in loop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快速验证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上下文管理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做好规则与文档跟踪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需要适当质疑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容易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后面花了很多精力简化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后面需在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prompt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中做好简化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74434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AI Coding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：从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Vibe Coding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Spec Coding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02860" y="1128395"/>
            <a:ext cx="6960235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复杂项目：</a:t>
            </a:r>
            <a:endParaRPr lang="zh-CN" altLang="en-US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Vibe Coding 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走得弯路，已被大神总结为</a:t>
            </a:r>
            <a:r>
              <a:rPr lang="en-US" altLang="zh-CN" sz="1600" b="1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sym typeface="+mn-ea"/>
              </a:rPr>
              <a:t>Spec Coding </a:t>
            </a:r>
            <a:endParaRPr lang="en-US" altLang="zh-CN" sz="1600" b="1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核心哲学：</a:t>
            </a:r>
            <a:r>
              <a:rPr lang="en-US" altLang="zh-CN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Everything is A Spec!</a:t>
            </a:r>
            <a:endParaRPr lang="en-US" altLang="zh-CN" sz="16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415" y="1064895"/>
            <a:ext cx="3612515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临时排障：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珍惜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注意力，做好权衡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日志等关键信息路径给到，让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Agentic plan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自由发挥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2898775"/>
            <a:ext cx="4763135" cy="3242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6415" y="6252845"/>
            <a:ext cx="4050665" cy="278130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00000"/>
              </a:lnSpc>
              <a:spcBef>
                <a:spcPts val="700"/>
              </a:spcBef>
              <a:spcAft>
                <a:spcPts val="100"/>
              </a:spcAft>
            </a:pPr>
            <a:r>
              <a:rPr lang="zh-CN" altLang="en-US" sz="1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en-US" altLang="zh-CN" sz="1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Anthropic </a:t>
            </a:r>
            <a:r>
              <a:rPr lang="zh-CN" altLang="en-US" sz="1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发布 </a:t>
            </a:r>
            <a:r>
              <a:rPr lang="en-US" altLang="zh-CN" sz="1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 Agent </a:t>
            </a:r>
            <a:r>
              <a:rPr lang="zh-CN" altLang="en-US" sz="1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上下文工程指南</a:t>
            </a:r>
            <a:r>
              <a:rPr lang="zh-CN" altLang="en-US" sz="1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1400" u="sng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50535" y="6256020"/>
            <a:ext cx="4050665" cy="278130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00000"/>
              </a:lnSpc>
              <a:spcBef>
                <a:spcPts val="700"/>
              </a:spcBef>
              <a:spcAft>
                <a:spcPts val="100"/>
              </a:spcAft>
            </a:pPr>
            <a:r>
              <a:rPr lang="zh-CN" altLang="en-US" sz="1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en-US" altLang="zh-CN" sz="1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https://github.com/github/spec-kit</a:t>
            </a:r>
            <a:r>
              <a:rPr lang="zh-CN" altLang="en-US" sz="1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1400" u="sng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860" y="2679700"/>
            <a:ext cx="6819900" cy="320040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4909820" y="1065530"/>
            <a:ext cx="55245" cy="557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66014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AI Coding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工具理解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Agent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的关键能力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" y="1826260"/>
            <a:ext cx="3729355" cy="33864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3600" y="5389880"/>
            <a:ext cx="286067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000" u="sng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引用：《</a:t>
            </a:r>
            <a:r>
              <a:rPr lang="en-US" altLang="zh-CN" sz="1000" u="sng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Software 3.0</a:t>
            </a:r>
            <a:r>
              <a:rPr lang="zh-CN" altLang="en-US" sz="1000" u="sng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》</a:t>
            </a:r>
            <a:r>
              <a:rPr lang="en-US" altLang="zh-CN" sz="1000" u="sng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Andrej Karpathy</a:t>
            </a:r>
            <a:endParaRPr lang="en-US" altLang="zh-CN" sz="1000" u="sng">
              <a:latin typeface="微软雅黑 Light" panose="020B0502040204020203" pitchFamily="34" charset="-122"/>
              <a:ea typeface="微软雅黑 Light" panose="020B0502040204020203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60" y="1301115"/>
            <a:ext cx="7587615" cy="451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44811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AI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时代数据平台能做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" name="矩形 2"/>
          <p:cNvSpPr/>
          <p:nvPr/>
        </p:nvSpPr>
        <p:spPr>
          <a:xfrm>
            <a:off x="302895" y="1835150"/>
            <a:ext cx="3444875" cy="4708525"/>
          </a:xfrm>
          <a:prstGeom prst="rect">
            <a:avLst/>
          </a:prstGeom>
          <a:solidFill>
            <a:srgbClr val="5B9BD5">
              <a:alpha val="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407035" y="1896745"/>
            <a:ext cx="3311525" cy="4384675"/>
          </a:xfrm>
          <a:ln>
            <a:solidFill>
              <a:srgbClr val="E7E6E6">
                <a:lumMod val="75000"/>
              </a:srgbClr>
            </a:solidFill>
            <a:prstDash val="lgDash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面向多模态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AI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的统一数据摄取与准备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图像、视频、音频等非结构化数据支持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AI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多模态资产的统一存储与治理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存算分离，弹性扩缩容</a:t>
            </a:r>
            <a:endParaRPr kumimoji="0" lang="zh-CN" alt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Iceberg + 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Lance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统一元数据：目录、权限、管理、访问控制、血缘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管理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资产（特征、向量嵌入、模型权重和实验记录）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规模化的模型训练与微调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57150" marR="0" lvl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GPU&amp;CPU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异构资源调度</a:t>
            </a:r>
            <a:endParaRPr lang="zh-CN" altLang="en-US" sz="1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Spark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Ray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数据处理效率优化</a:t>
            </a:r>
            <a:endParaRPr lang="zh-CN" altLang="en-US" sz="1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Python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接口的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</a:t>
            </a:r>
            <a:endParaRPr lang="zh-CN" altLang="en-US" sz="1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处理算子的固化</a:t>
            </a:r>
            <a:endParaRPr lang="zh-CN" altLang="en-US" sz="1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自动化数据标注流水线</a:t>
            </a:r>
            <a:endParaRPr lang="zh-CN" altLang="en-US" sz="1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端到端训练推理一体化</a:t>
            </a:r>
            <a:endParaRPr lang="zh-CN" altLang="en-US" sz="12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统一的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UI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体验</a:t>
            </a:r>
            <a:endParaRPr lang="zh-CN" altLang="en-US" sz="1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训练推理数据无缝流转</a:t>
            </a:r>
            <a:endParaRPr lang="zh-CN" altLang="en-US" sz="12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规模化实现检索增强生成（</a:t>
            </a: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RAG</a:t>
            </a: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）</a:t>
            </a:r>
            <a:endParaRPr lang="zh-CN" altLang="en-US" sz="12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向量数据查询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支持</a:t>
            </a:r>
            <a:endParaRPr lang="zh-CN" altLang="en-US" sz="1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矩形 9"/>
          <p:cNvSpPr/>
          <p:nvPr/>
        </p:nvSpPr>
        <p:spPr>
          <a:xfrm>
            <a:off x="7721600" y="1835150"/>
            <a:ext cx="4389120" cy="4708525"/>
          </a:xfrm>
          <a:prstGeom prst="rect">
            <a:avLst/>
          </a:prstGeom>
          <a:solidFill>
            <a:srgbClr val="5B9BD5">
              <a:alpha val="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302895" y="822325"/>
            <a:ext cx="112807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Data4AI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：多模态数据管理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湖仓架构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，为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LLM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从数据准备到模型运维的整个生命周期提供统一、高效且受治理的环境。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AI4Data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面向数据平台建设（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DevAgent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）和面向数据分析（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DataAgent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）两大方向。</a:t>
            </a:r>
            <a:r>
              <a:rPr lang="zh-CN" altLang="en-US" sz="16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共性：</a:t>
            </a:r>
            <a:r>
              <a:rPr lang="en-US" altLang="zh-CN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Agents</a:t>
            </a:r>
            <a:r>
              <a:rPr lang="zh-CN" altLang="en-US" sz="16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方法论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3871595" y="1831340"/>
            <a:ext cx="3444875" cy="4708525"/>
          </a:xfrm>
          <a:prstGeom prst="rect">
            <a:avLst/>
          </a:prstGeom>
          <a:solidFill>
            <a:srgbClr val="5B9BD5">
              <a:alpha val="0"/>
            </a:srgbClr>
          </a:solidFill>
          <a:ln w="9525" cap="flat" cmpd="sng" algn="ctr">
            <a:solidFill>
              <a:srgbClr val="5B9BD5">
                <a:lumMod val="75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3871595" y="1831340"/>
            <a:ext cx="3460115" cy="4384675"/>
          </a:xfrm>
          <a:ln>
            <a:solidFill>
              <a:srgbClr val="E7E6E6">
                <a:lumMod val="75000"/>
              </a:srgbClr>
            </a:solidFill>
            <a:prstDash val="lgDash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传统算法和工具是基础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——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稳定可靠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高效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平台运维管理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工具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可观测性工具（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Log/Trace/Metric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存储分析治理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计算治理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数据基础平台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作业参数推荐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数据管理工具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集成、开发、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分析、治理、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ABTest...)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这些工具未来可被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Agent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调用（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MCP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），可控的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行为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面向数据平台建设与交付：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/>
              </a:rPr>
              <a:t>Delta2(Agent)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可以认为是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DataAgent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的一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个场景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统一元数据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比较重要，给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Agent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统一的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API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取数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洞察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可迭代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的环境数据、感知、决策、闭环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面向数据分析：</a:t>
            </a:r>
            <a:r>
              <a:rPr lang="en-US" altLang="zh-CN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DataAgent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/>
            </a:endParaRPr>
          </a:p>
          <a:p>
            <a:pPr marL="57150" marR="0" lvl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智能营销Agent：面向智能营销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更偏市场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en-US" sz="1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智能分析Agent：面向数据分析师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BI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数据编制Agent：面向</a:t>
            </a:r>
            <a:r>
              <a:rPr lang="en-US" altLang="zh-CN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OLAP</a:t>
            </a: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查询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" marR="0" lvl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数据工程Agent：面向数据处理</a:t>
            </a:r>
            <a:endParaRPr lang="zh-CN" altLang="en-US" sz="12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285750" marR="0" lvl="0" indent="-22860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提供专业</a:t>
            </a:r>
            <a:r>
              <a:rPr lang="zh-CN" altLang="en-US" sz="1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咨询</a:t>
            </a:r>
            <a:endParaRPr lang="zh-CN" altLang="en-US" sz="12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57150" marR="0" lvl="0" indent="0" algn="just" defTabSz="121666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1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rPr>
              <a:t>争对具体客户场景，提供适合的解决方案</a:t>
            </a:r>
            <a:endParaRPr lang="zh-CN" altLang="en-US" sz="1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/>
            </a:endParaRPr>
          </a:p>
          <a:p>
            <a:pPr marL="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2095" y="1896745"/>
            <a:ext cx="3916680" cy="456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自我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介绍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5006340" y="1700530"/>
            <a:ext cx="6611620" cy="3759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王小刚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天翼云大数据技术专家，学习大数据已有十年了，有一定的解决方案到产品、研发、落地交付的全流程经验，对数据平台建设的挑战与痛点有着惨痛的经历。当前主要负责数据集成产品及重点客户湖仓迁移项目的落地工作。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热爱开源，曾为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Spark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Linkis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等项目做过贡献，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Apache Member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。最近关注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SeaTunnel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FlinkCDC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等集成社区。长期关注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AI Agent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技术，以及与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Data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的结合，希望通过本次分享，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结合理论与实践经验，为大家带来一些参考。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6" name="图片 25" descr="wangxiaog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" y="1230630"/>
            <a:ext cx="3402330" cy="510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48367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AI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日新月异，我们能做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685" y="2925445"/>
            <a:ext cx="5372100" cy="3238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5920" y="1021715"/>
            <a:ext cx="516826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团队与个体的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危与机：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随着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AI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放大个体的效率，复杂组织的沟通成本，开始高于个体的执行价值。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这会让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个体负责的范围变大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而组织整体的范围变小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结果就是：越来越多的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超级个体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正在出现。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48400" y="1215390"/>
            <a:ext cx="577215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行业的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机会：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 Agent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能否帮助我们跨越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ToB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数字化转型的瓶颈？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能否降低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数据平台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项目的落地成本？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发掘客户真实的痛点需求，并抽象标准化；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借助开源与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AI 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的势能，解决客户需求与技术落地之间的矛盾；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以可靠、易用、价格厚道的产品和服务，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普惠高新技术的落地，降低社会整体成本，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最终为国家的数字化转型做点贡献。</a:t>
            </a:r>
            <a:r>
              <a:rPr lang="en-US" alt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4900" y="5885180"/>
            <a:ext cx="27298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</a:t>
            </a:r>
            <a:r>
              <a:rPr lang="zh-CN" altLang="en-US" sz="16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自《雷军：小米创业思考》</a:t>
            </a:r>
            <a:endParaRPr lang="zh-CN" altLang="en-US" sz="1600" u="sng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955665" y="944245"/>
            <a:ext cx="55245" cy="557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爆炸形 1 1"/>
          <p:cNvSpPr/>
          <p:nvPr/>
        </p:nvSpPr>
        <p:spPr>
          <a:xfrm>
            <a:off x="1826260" y="4664710"/>
            <a:ext cx="781685" cy="70294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04440" y="5090795"/>
            <a:ext cx="10471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沟通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成本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75000"/>
                  <a:alpha val="97000"/>
                </a:schemeClr>
              </a:gs>
              <a:gs pos="0">
                <a:srgbClr val="8FAAEF"/>
              </a:gs>
              <a:gs pos="100000">
                <a:schemeClr val="accent1">
                  <a:alpha val="88000"/>
                  <a:lumMod val="90000"/>
                  <a:lumOff val="1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935" y="4572635"/>
            <a:ext cx="281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92D050"/>
                </a:solidFill>
                <a:latin typeface="微软雅黑" panose="020B0503020204020204" charset="-122"/>
                <a:ea typeface="微软雅黑" panose="020B0503020204020204" charset="-122"/>
              </a:rPr>
              <a:t>敬请指正</a:t>
            </a:r>
            <a:endParaRPr lang="zh-CN" altLang="en-US" sz="4800" b="1" dirty="0">
              <a:solidFill>
                <a:srgbClr val="92D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7145" y="2722880"/>
            <a:ext cx="7078345" cy="927735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未来已来，只是分布不均</a:t>
            </a:r>
            <a:endParaRPr lang="zh-CN" altLang="en-US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75000"/>
                  <a:alpha val="97000"/>
                </a:schemeClr>
              </a:gs>
              <a:gs pos="0">
                <a:srgbClr val="8FAAEF"/>
              </a:gs>
              <a:gs pos="100000">
                <a:schemeClr val="accent1">
                  <a:alpha val="88000"/>
                  <a:lumMod val="90000"/>
                  <a:lumOff val="1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712085" y="1644015"/>
            <a:ext cx="35420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数据集成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场景简介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Oval 4"/>
          <p:cNvSpPr/>
          <p:nvPr>
            <p:custDataLst>
              <p:tags r:id="rId2"/>
            </p:custDataLst>
          </p:nvPr>
        </p:nvSpPr>
        <p:spPr>
          <a:xfrm>
            <a:off x="1940560" y="1811020"/>
            <a:ext cx="613410" cy="565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TextBox 3"/>
          <p:cNvSpPr txBox="1"/>
          <p:nvPr>
            <p:custDataLst>
              <p:tags r:id="rId3"/>
            </p:custDataLst>
          </p:nvPr>
        </p:nvSpPr>
        <p:spPr>
          <a:xfrm>
            <a:off x="2712085" y="2844800"/>
            <a:ext cx="58172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的设计、开发与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落地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" name="Oval 4"/>
          <p:cNvSpPr/>
          <p:nvPr>
            <p:custDataLst>
              <p:tags r:id="rId4"/>
            </p:custDataLst>
          </p:nvPr>
        </p:nvSpPr>
        <p:spPr>
          <a:xfrm>
            <a:off x="1940560" y="2924175"/>
            <a:ext cx="613410" cy="565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TextBox 3"/>
          <p:cNvSpPr txBox="1"/>
          <p:nvPr>
            <p:custDataLst>
              <p:tags r:id="rId5"/>
            </p:custDataLst>
          </p:nvPr>
        </p:nvSpPr>
        <p:spPr>
          <a:xfrm>
            <a:off x="2712085" y="4091305"/>
            <a:ext cx="3874135" cy="833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AI Coding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实践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与感悟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Oval 4"/>
          <p:cNvSpPr/>
          <p:nvPr>
            <p:custDataLst>
              <p:tags r:id="rId6"/>
            </p:custDataLst>
          </p:nvPr>
        </p:nvSpPr>
        <p:spPr>
          <a:xfrm>
            <a:off x="1941195" y="4225925"/>
            <a:ext cx="612775" cy="565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4094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天翼云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数据集成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场景简介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234315" y="859790"/>
            <a:ext cx="11846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面向目标客户场景，我们基于开源的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SeaTunnel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+FlinkCDC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，底层统一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Flink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引擎，构建数据集成产品，重点在于提升数据集成的可靠性和易用性，支撑海量数据同步到数据平台。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6" name="表格 25"/>
          <p:cNvGraphicFramePr/>
          <p:nvPr>
            <p:custDataLst>
              <p:tags r:id="rId1"/>
            </p:custDataLst>
          </p:nvPr>
        </p:nvGraphicFramePr>
        <p:xfrm>
          <a:off x="6233795" y="1776095"/>
          <a:ext cx="5771515" cy="507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360"/>
                <a:gridCol w="2520950"/>
                <a:gridCol w="1640205"/>
              </a:tblGrid>
              <a:tr h="3136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功能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说明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贡献社区计划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40449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Hive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覆盖写入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很多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客户需要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的需求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已贡献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Hive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自动建表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挺方便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正在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修改贡献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97218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SeaTunnel on Flink Streaming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模式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2PC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可靠性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SeaTunnel on Flink 1.15+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Streaming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模式不可用，比如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Hive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Iceberg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等均有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丢数。需大规模改造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Flink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翻译模块，已在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Flink 1.20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适配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Flink 1.20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正在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修改贡献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涉及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点比较多，共同维护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Flink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引擎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可靠方案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4940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采样均衡分片算法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Sampled Balanced Sharding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SeaTunnel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当前两种分片算法，在大数据量和数据倾斜场景下分得不均匀，分片也比较慢，导致影响月账及时性，本算法做了一些优化，说来话长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...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社区若有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人需要，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后面可贡献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4940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X2Sea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Tunnel</a:t>
                      </a:r>
                      <a:endParaRPr lang="en-US" altLang="zh-CN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DataX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等历史作业迁移到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SeaTunnel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，节省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迁移人力。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已贡献，欢迎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共建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本次主题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4946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一些小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功能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JDBC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、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Iceberg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等时区问题、格式等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问题修复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Doris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大小写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支持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...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贡献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" y="2270760"/>
            <a:ext cx="5854065" cy="316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75000"/>
                  <a:alpha val="97000"/>
                </a:schemeClr>
              </a:gs>
              <a:gs pos="0">
                <a:srgbClr val="8FAAEF"/>
              </a:gs>
              <a:gs pos="100000">
                <a:schemeClr val="accent1">
                  <a:alpha val="88000"/>
                  <a:lumMod val="90000"/>
                  <a:lumOff val="1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 Light" panose="02010600030101010101" pitchFamily="2" charset="-122"/>
              <a:ea typeface="等线 Light" panose="02010600030101010101" pitchFamily="2" charset="-122"/>
              <a:cs typeface="+mn-cs"/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712085" y="824865"/>
            <a:ext cx="71443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数据集成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场景简介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5" name="Oval 4"/>
          <p:cNvSpPr/>
          <p:nvPr>
            <p:custDataLst>
              <p:tags r:id="rId2"/>
            </p:custDataLst>
          </p:nvPr>
        </p:nvSpPr>
        <p:spPr>
          <a:xfrm>
            <a:off x="1940560" y="991870"/>
            <a:ext cx="613410" cy="565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TextBox 3"/>
          <p:cNvSpPr txBox="1"/>
          <p:nvPr>
            <p:custDataLst>
              <p:tags r:id="rId3"/>
            </p:custDataLst>
          </p:nvPr>
        </p:nvSpPr>
        <p:spPr>
          <a:xfrm>
            <a:off x="2712085" y="1922145"/>
            <a:ext cx="5817235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的设计、开发与落地</a:t>
            </a:r>
            <a:endParaRPr kumimoji="0" lang="zh-CN" altLang="en-US" sz="28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X2SeaTunnel</a:t>
            </a: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场景与需求分析</a:t>
            </a:r>
            <a:endParaRPr kumimoji="0" lang="zh-CN" altLang="en-US" sz="24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X2SeaTunnel</a:t>
            </a: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产品架构设计思路</a:t>
            </a:r>
            <a:endParaRPr kumimoji="0" lang="zh-CN" altLang="en-US" sz="24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  <a:p>
            <a:pPr marL="342900" marR="0" lvl="0" indent="-34290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X2SeaTunnel</a:t>
            </a: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accent4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快速使用与演示</a:t>
            </a:r>
            <a:endParaRPr kumimoji="0" lang="zh-CN" altLang="en-US" sz="2400" b="1" i="0" u="none" strike="noStrike" kern="1200" cap="none" spc="0" normalizeH="0" baseline="0" noProof="0" dirty="0">
              <a:solidFill>
                <a:schemeClr val="accent4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" name="Oval 4"/>
          <p:cNvSpPr/>
          <p:nvPr>
            <p:custDataLst>
              <p:tags r:id="rId4"/>
            </p:custDataLst>
          </p:nvPr>
        </p:nvSpPr>
        <p:spPr>
          <a:xfrm>
            <a:off x="1940560" y="2001520"/>
            <a:ext cx="613410" cy="565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TextBox 3"/>
          <p:cNvSpPr txBox="1"/>
          <p:nvPr>
            <p:custDataLst>
              <p:tags r:id="rId5"/>
            </p:custDataLst>
          </p:nvPr>
        </p:nvSpPr>
        <p:spPr>
          <a:xfrm>
            <a:off x="2711450" y="4445000"/>
            <a:ext cx="4830445" cy="8337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AI Coding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实践与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个人感悟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Oval 4"/>
          <p:cNvSpPr/>
          <p:nvPr>
            <p:custDataLst>
              <p:tags r:id="rId6"/>
            </p:custDataLst>
          </p:nvPr>
        </p:nvSpPr>
        <p:spPr>
          <a:xfrm>
            <a:off x="1940560" y="4579620"/>
            <a:ext cx="612775" cy="565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49650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X2Sea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场景与需求分析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25" y="1685290"/>
            <a:ext cx="4879975" cy="4730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4050" y="763270"/>
            <a:ext cx="3960495" cy="92202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这是一个真实存在的场景需求吗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来自数据平台迁移与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升级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95135" y="2059940"/>
            <a:ext cx="406908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这个需求的目标用户是谁？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00100" lvl="1" indent="-3429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开发或交付工程师，命令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这个需求可以做到标准化吗？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模版系统，自定义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工具的结合，提升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这个需求是否适合开源共建？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适合，各自场景验证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这个适合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共建吗？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适合，相对解耦，快速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9830" y="1573530"/>
            <a:ext cx="1767205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深度讨论：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46094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产品设计思路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4355" y="1022985"/>
            <a:ext cx="5473065" cy="33718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https://github.com/apache/seatunnel/issues/9507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9405" y="1597025"/>
            <a:ext cx="6650990" cy="44145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5960" y="2487295"/>
            <a:ext cx="3141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000" y="2519045"/>
            <a:ext cx="4324985" cy="341503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简单轻量：</a:t>
            </a:r>
            <a:r>
              <a:rPr lang="zh-CN" altLang="en-US" sz="1600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保持工具轻量高效，专注于配置文件格式转换</a:t>
            </a:r>
            <a:endParaRPr lang="zh-CN" altLang="en-US" sz="1600">
              <a:solidFill>
                <a:srgbClr val="1F232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易用性：</a:t>
            </a:r>
            <a:r>
              <a:rPr lang="zh-CN" altLang="en-US" sz="1600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提供多种使用方式，提供</a:t>
            </a:r>
            <a:r>
              <a:rPr lang="en-US" altLang="zh-CN" sz="1600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SDK</a:t>
            </a:r>
            <a:r>
              <a:rPr lang="zh-CN" altLang="en-US" sz="1600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，提供命令行方式，支持单脚本和批量，满足不同场景需求</a:t>
            </a:r>
            <a:endParaRPr lang="zh-CN" altLang="en-US" sz="1600">
              <a:solidFill>
                <a:srgbClr val="1F232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统一框架：</a:t>
            </a:r>
            <a:r>
              <a:rPr lang="zh-CN" altLang="en-US" sz="1600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构建一个通用框架，支持多种数据集成工具的配置转换</a:t>
            </a:r>
            <a:endParaRPr lang="zh-CN" altLang="en-US" sz="1600">
              <a:solidFill>
                <a:srgbClr val="1F232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 b="1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可扩展性：</a:t>
            </a:r>
            <a:r>
              <a:rPr lang="zh-CN" altLang="en-US" sz="1600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采用插件式设计，新增数据类型转换只需修改配置文件，无需</a:t>
            </a:r>
            <a:r>
              <a:rPr lang="zh-CN" altLang="en-US" sz="1600">
                <a:solidFill>
                  <a:srgbClr val="1F232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编译代码</a:t>
            </a:r>
            <a:endParaRPr lang="zh-CN" altLang="en-US" sz="1600">
              <a:solidFill>
                <a:srgbClr val="1F232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995" y="1509077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设计目标：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通过明确边界和简化流程，可以比较好地实现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和标准化的平衡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63874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架构设计思路：转换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流程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960" y="2487295"/>
            <a:ext cx="3141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40" y="1287780"/>
            <a:ext cx="9161780" cy="484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90525"/>
            <a:ext cx="1047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654050" y="300058"/>
            <a:ext cx="70986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X2SeaTunnel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架构设计思路：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关键问题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  <a:sym typeface="+mn-ea"/>
              </a:rPr>
              <a:t>探讨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5960" y="2487295"/>
            <a:ext cx="3141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2755" y="1017905"/>
            <a:ext cx="560070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Python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还是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Java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Python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短平快，代码少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Java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跟项目匹配，可以作为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SDK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，更好分发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能否取代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X2SeaTunnel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？或调用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实现此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X2SeaTunnel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还是无法被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取代的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 fontAlgn="auto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幻觉问题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 fontAlgn="auto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成本高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0150" lvl="2" indent="-285750" fontAlgn="auto">
              <a:lnSpc>
                <a:spcPct val="100000"/>
              </a:lnSpc>
              <a:buFont typeface="Wingdings" panose="05000000000000000000" charset="0"/>
              <a:buChar char="p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批量场景下，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难以保证一致性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细节：以拉取式为核心的配置转换的实现思路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拉取式映射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为核心，确保目标配置的完整性；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推送式用于生成报告，人肉检查遗漏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字段。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如何满足不同用户各自特殊的转换需求？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模板系统：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兼容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Jinja2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风格模版语法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自定义配置：实现各自特殊场景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转换报告：方便人肉检查兜底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过滤器：支持通过配置实现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复杂功能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fontAlgn="auto">
              <a:lnSpc>
                <a:spcPct val="100000"/>
              </a:lnSpc>
              <a:buFont typeface="Wingdings" panose="05000000000000000000" charset="0"/>
              <a:buChar char="ü"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164580" y="1204595"/>
          <a:ext cx="5755005" cy="4804410"/>
        </p:xfrm>
        <a:graphic>
          <a:graphicData uri="http://schemas.openxmlformats.org/drawingml/2006/table">
            <a:tbl>
              <a:tblPr/>
              <a:tblGrid>
                <a:gridCol w="807085"/>
                <a:gridCol w="1680845"/>
                <a:gridCol w="1671320"/>
                <a:gridCol w="1595755"/>
              </a:tblGrid>
              <a:tr h="386715">
                <a:tc>
                  <a:txBody>
                    <a:bodyPr/>
                    <a:p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特点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对象映射路线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声明映射逻辑（推送式）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取用逻辑（拉取式）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505">
                <a:tc>
                  <a:txBody>
                    <a:bodyPr/>
                    <a:p>
                      <a:pPr>
                        <a:spcAft>
                          <a:spcPct val="0"/>
                        </a:spcAft>
                      </a:pPr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基本原理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DataX JSON → DataX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对象 </a:t>
                      </a:r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→ SeaTunnel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对象 </a:t>
                      </a:r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→ SeaTunnel JSON</a:t>
                      </a:r>
                      <a:endParaRPr lang="en-US" altLang="zh-CN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DataX JSON →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遍历源配置</a:t>
                      </a:r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key →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映射到目标</a:t>
                      </a:r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key → SeaTunnel JSON</a:t>
                      </a:r>
                      <a:endParaRPr lang="en-US" altLang="zh-CN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DataX JSON →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遍历目标需要的</a:t>
                      </a:r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key →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从源取值 </a:t>
                      </a:r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→ SeaTunnel JSON</a:t>
                      </a:r>
                      <a:endParaRPr lang="en-US" altLang="zh-CN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7360">
                <a:tc>
                  <a:txBody>
                    <a:bodyPr/>
                    <a:p>
                      <a:pPr>
                        <a:spcAft>
                          <a:spcPct val="0"/>
                        </a:spcAft>
                      </a:pPr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类型安全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✅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强类型，编译期检查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❌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弱类型，运行时检查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❌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弱类型，运行时检查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5505">
                <a:tc>
                  <a:txBody>
                    <a:bodyPr/>
                    <a:p>
                      <a:pPr>
                        <a:spcAft>
                          <a:spcPct val="0"/>
                        </a:spcAft>
                      </a:pPr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扩展难度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❌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高（需要为每种工具定义对象模型）</a:t>
                      </a:r>
                      <a:b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会导致代码量特别大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✅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低（只需添加映射配置）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✅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低（只需添加模板配置）</a:t>
                      </a:r>
                      <a:b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但对核心框架的抽象能力有要求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140">
                <a:tc>
                  <a:txBody>
                    <a:bodyPr/>
                    <a:p>
                      <a:pPr>
                        <a:spcAft>
                          <a:spcPct val="0"/>
                        </a:spcAft>
                      </a:pPr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复杂转换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✅ Java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代码处理复杂逻辑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❌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较难处理复杂逻辑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🟡 可通过转换器处理</a:t>
                      </a:r>
                      <a:b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</a:b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或者通过一些规则规范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7360">
                <a:tc>
                  <a:txBody>
                    <a:bodyPr/>
                    <a:p>
                      <a:pPr>
                        <a:spcAft>
                          <a:spcPct val="0"/>
                        </a:spcAft>
                      </a:pPr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配置完整性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🟡 取决于开发实现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❌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可能遗漏目标配置项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✅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天然确保目标配置完整性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090">
                <a:tc>
                  <a:txBody>
                    <a:bodyPr/>
                    <a:p>
                      <a:pPr>
                        <a:spcAft>
                          <a:spcPct val="0"/>
                        </a:spcAft>
                      </a:pPr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错误检测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✅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编译期可检查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❌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运行时才能检查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✅ 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可提前检查必填字段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735">
                <a:tc>
                  <a:txBody>
                    <a:bodyPr/>
                    <a:p>
                      <a:pPr>
                        <a:spcAft>
                          <a:spcPct val="0"/>
                        </a:spcAft>
                      </a:pPr>
                      <a:r>
                        <a:rPr lang="zh-CN" altLang="en-US" sz="1200" b="1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映射方向</a:t>
                      </a:r>
                      <a:endParaRPr lang="zh-CN" altLang="en-US" sz="1200" b="1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源</a:t>
                      </a:r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→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目标（间接）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源</a:t>
                      </a:r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→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目标（直接）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目标</a:t>
                      </a:r>
                      <a:r>
                        <a:rPr lang="en-US" altLang="zh-CN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→</a:t>
                      </a:r>
                      <a:r>
                        <a:rPr lang="zh-CN" altLang="en-US" sz="1200" b="0" i="0">
                          <a:solidFill>
                            <a:srgbClr val="1F2328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源（反向）</a:t>
                      </a:r>
                      <a:endParaRPr lang="zh-CN" altLang="en-US" sz="1200" b="0" i="0">
                        <a:solidFill>
                          <a:srgbClr val="1F2328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2230" marR="62230" marT="28892" marB="28892" anchor="ctr" anchorCtr="0">
                    <a:lnL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rgbClr val="D1D9E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11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12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13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14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15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16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17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18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19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2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20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3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4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5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6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7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ags/tag8.xml><?xml version="1.0" encoding="utf-8"?>
<p:tagLst xmlns:p="http://schemas.openxmlformats.org/presentationml/2006/main">
  <p:tag name="TABLE_ENDDRAG_ORIGIN_RECT" val="429*287"/>
  <p:tag name="TABLE_ENDDRAG_RECT" val="507*153*429*287"/>
</p:tagLst>
</file>

<file path=ppt/tags/tag9.xml><?xml version="1.0" encoding="utf-8"?>
<p:tagLst xmlns:p="http://schemas.openxmlformats.org/presentationml/2006/main">
  <p:tag name="KSO_WM_DIAGRAM_VIRTUALLY_FRAME" val="{&quot;height&quot;:404.4,&quot;left&quot;:152.8,&quot;top&quot;:64.95,&quot;width&quot;:623.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4497</Words>
  <Application>WPS 演示</Application>
  <PresentationFormat>Widescreen</PresentationFormat>
  <Paragraphs>363</Paragraphs>
  <Slides>21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等线 Light</vt:lpstr>
      <vt:lpstr>微软雅黑 Light</vt:lpstr>
      <vt:lpstr>等线</vt:lpstr>
      <vt:lpstr>Microsoft YaHei UI</vt:lpstr>
      <vt:lpstr>Wingdings</vt:lpstr>
      <vt:lpstr>Arial Unicode MS</vt:lpstr>
      <vt:lpstr>Arial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</dc:title>
  <dc:creator>Adam</dc:creator>
  <cp:lastModifiedBy>新一</cp:lastModifiedBy>
  <cp:revision>883</cp:revision>
  <dcterms:created xsi:type="dcterms:W3CDTF">2016-06-27T02:31:00Z</dcterms:created>
  <dcterms:modified xsi:type="dcterms:W3CDTF">2025-10-21T10:53:13Z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54660A404E1041BDAE9375A9DF51C3D2</vt:lpwstr>
  </property>
  <property fmtid="{D5CDD505-2E9C-101B-9397-08002B2CF9AE}" pid="3" name="KSOProductBuildVer">
    <vt:lpwstr>2052-12.1.0.22529</vt:lpwstr>
  </property>
</Properties>
</file>