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26" r:id="rId3"/>
    <p:sldId id="333" r:id="rId5"/>
    <p:sldId id="332" r:id="rId6"/>
    <p:sldId id="346" r:id="rId7"/>
    <p:sldId id="340" r:id="rId8"/>
    <p:sldId id="347" r:id="rId9"/>
    <p:sldId id="356" r:id="rId10"/>
    <p:sldId id="345" r:id="rId11"/>
    <p:sldId id="348" r:id="rId12"/>
    <p:sldId id="353" r:id="rId13"/>
    <p:sldId id="341" r:id="rId14"/>
    <p:sldId id="349" r:id="rId15"/>
    <p:sldId id="354" r:id="rId16"/>
    <p:sldId id="355" r:id="rId17"/>
    <p:sldId id="352" r:id="rId18"/>
    <p:sldId id="359" r:id="rId19"/>
    <p:sldId id="342" r:id="rId20"/>
    <p:sldId id="351" r:id="rId21"/>
    <p:sldId id="343" r:id="rId22"/>
    <p:sldId id="330" r:id="rId23"/>
    <p:sldId id="33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70F"/>
    <a:srgbClr val="0DC5BF"/>
    <a:srgbClr val="05C8C1"/>
    <a:srgbClr val="282F30"/>
    <a:srgbClr val="54646C"/>
    <a:srgbClr val="235260"/>
    <a:srgbClr val="272F32"/>
    <a:srgbClr val="283034"/>
    <a:srgbClr val="01C8C1"/>
    <a:srgbClr val="01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6182" autoAdjust="0"/>
  </p:normalViewPr>
  <p:slideViewPr>
    <p:cSldViewPr snapToGrid="0">
      <p:cViewPr varScale="1">
        <p:scale>
          <a:sx n="76" d="100"/>
          <a:sy n="76" d="100"/>
        </p:scale>
        <p:origin x="7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C003-F138-3441-95CC-29498EB9868A}" type="doc">
      <dgm:prSet loTypeId="" loCatId="" qsTypeId="urn:microsoft.com/office/officeart/2005/8/quickstyle/simple1" qsCatId="simple" csTypeId="urn:microsoft.com/office/officeart/2005/8/colors/accent1_2" csCatId="accent1" phldr="1"/>
      <dgm:spPr/>
    </dgm:pt>
    <dgm:pt modelId="{6D91A04C-1452-5D48-B08A-231CCABF8668}">
      <dgm:prSet phldrT="[Text]" custT="1"/>
      <dgm:spPr/>
      <dgm:t>
        <a:bodyPr/>
        <a:lstStyle/>
        <a:p>
          <a:pPr algn="l"/>
          <a:r>
            <a:rPr lang="en-US" sz="2000" dirty="0"/>
            <a:t>website</a:t>
          </a:r>
          <a:r>
            <a:rPr lang="en-US" altLang="zh-CN" sz="2000" dirty="0"/>
            <a:t>:</a:t>
          </a:r>
          <a:r>
            <a:rPr lang="zh-CN" altLang="en-US" sz="2000" dirty="0"/>
            <a:t>  </a:t>
          </a:r>
          <a:r>
            <a:rPr lang="en-US" altLang="zh-CN" sz="2000" dirty="0"/>
            <a:t>https://seatunnel.apache.org</a:t>
          </a:r>
          <a:endParaRPr lang="zh-CN" altLang="zh-CN" sz="2000" dirty="0"/>
        </a:p>
      </dgm:t>
    </dgm:pt>
    <dgm:pt modelId="{60365FF9-CB90-AF44-B4D3-16DCAD310626}" cxnId="{2A88160C-5913-AA45-A31B-2E82ACD9AD25}" type="parTrans">
      <dgm:prSet/>
      <dgm:spPr/>
      <dgm:t>
        <a:bodyPr/>
        <a:lstStyle/>
        <a:p>
          <a:pPr algn="l"/>
          <a:endParaRPr lang="en-US" sz="2400"/>
        </a:p>
      </dgm:t>
    </dgm:pt>
    <dgm:pt modelId="{9B12842A-B90B-FE46-8291-4147F2AB4969}" cxnId="{2A88160C-5913-AA45-A31B-2E82ACD9AD25}" type="sibTrans">
      <dgm:prSet/>
      <dgm:spPr/>
      <dgm:t>
        <a:bodyPr/>
        <a:lstStyle/>
        <a:p>
          <a:pPr algn="l"/>
          <a:endParaRPr lang="en-US" sz="2400"/>
        </a:p>
      </dgm:t>
    </dgm:pt>
    <dgm:pt modelId="{D268D0B6-2202-0349-9ED8-CDC00F165E8E}">
      <dgm:prSet phldrT="[Text]" custT="1"/>
      <dgm:spPr/>
      <dgm:t>
        <a:bodyPr/>
        <a:lstStyle/>
        <a:p>
          <a:pPr algn="l"/>
          <a:r>
            <a:rPr lang="en-US" sz="2000" dirty="0"/>
            <a:t>Slack:  </a:t>
          </a:r>
          <a:r>
            <a:rPr lang="en-US" altLang="zh-CN" sz="2000" dirty="0"/>
            <a:t>https://apacheseatunnel.slack.com</a:t>
          </a:r>
          <a:endParaRPr lang="zh-CN" altLang="zh-CN" sz="2000" dirty="0"/>
        </a:p>
      </dgm:t>
    </dgm:pt>
    <dgm:pt modelId="{577EC967-170C-9941-8E14-ABA7E6B74046}" cxnId="{42503B31-6981-2942-9769-D4123ACD6344}" type="parTrans">
      <dgm:prSet/>
      <dgm:spPr/>
      <dgm:t>
        <a:bodyPr/>
        <a:lstStyle/>
        <a:p>
          <a:pPr algn="l"/>
          <a:endParaRPr lang="en-US" sz="2400"/>
        </a:p>
      </dgm:t>
    </dgm:pt>
    <dgm:pt modelId="{73619E33-1254-5D45-A70A-7D206D28FD69}" cxnId="{42503B31-6981-2942-9769-D4123ACD6344}" type="sibTrans">
      <dgm:prSet/>
      <dgm:spPr/>
      <dgm:t>
        <a:bodyPr/>
        <a:lstStyle/>
        <a:p>
          <a:pPr algn="l"/>
          <a:endParaRPr lang="en-US" sz="2400"/>
        </a:p>
      </dgm:t>
    </dgm:pt>
    <dgm:pt modelId="{A5CD61B1-7A64-864D-BEF0-904C4548F883}">
      <dgm:prSet phldrT="[Text]" custT="1"/>
      <dgm:spPr/>
      <dgm:t>
        <a:bodyPr/>
        <a:lstStyle/>
        <a:p>
          <a:pPr algn="l"/>
          <a:r>
            <a:rPr lang="en-US" sz="2000" dirty="0"/>
            <a:t>Twitter :  </a:t>
          </a:r>
          <a:r>
            <a:rPr lang="en-US" altLang="zh-CN" sz="2000" dirty="0"/>
            <a:t>https://twitter.com/asfseatunnel</a:t>
          </a:r>
          <a:endParaRPr lang="zh-CN" altLang="zh-CN" sz="2000" dirty="0"/>
        </a:p>
      </dgm:t>
    </dgm:pt>
    <dgm:pt modelId="{FE1394E0-6692-B54B-B483-8E0431BEE1C5}" cxnId="{2CD2E98D-02D9-9547-8085-0060B1CA61B2}" type="parTrans">
      <dgm:prSet/>
      <dgm:spPr/>
      <dgm:t>
        <a:bodyPr/>
        <a:lstStyle/>
        <a:p>
          <a:pPr algn="l"/>
          <a:endParaRPr lang="en-US" sz="2400"/>
        </a:p>
      </dgm:t>
    </dgm:pt>
    <dgm:pt modelId="{545D3FD5-4E40-BD48-AFAA-627C350A3710}" cxnId="{2CD2E98D-02D9-9547-8085-0060B1CA61B2}" type="sibTrans">
      <dgm:prSet/>
      <dgm:spPr/>
      <dgm:t>
        <a:bodyPr/>
        <a:lstStyle/>
        <a:p>
          <a:pPr algn="l"/>
          <a:endParaRPr lang="en-US" sz="2400"/>
        </a:p>
      </dgm:t>
    </dgm:pt>
    <dgm:pt modelId="{3B2B21D5-7D18-F24C-B88F-F91F1058E236}">
      <dgm:prSet custT="1"/>
      <dgm:spPr/>
      <dgm:t>
        <a:bodyPr/>
        <a:lstStyle/>
        <a:p>
          <a:pPr algn="l"/>
          <a:r>
            <a:rPr lang="en-US" altLang="zh-CN" sz="2000" dirty="0"/>
            <a:t>Video</a:t>
          </a:r>
          <a:r>
            <a:rPr lang="zh-CN" altLang="en-US" sz="2000" dirty="0"/>
            <a:t>：</a:t>
          </a:r>
          <a:r>
            <a:rPr lang="en-US" altLang="zh-CN" sz="2000" dirty="0"/>
            <a:t>https://space.bilibili.com/1542095008</a:t>
          </a:r>
          <a:endParaRPr lang="zh-CN" altLang="zh-CN" sz="2000" dirty="0"/>
        </a:p>
      </dgm:t>
    </dgm:pt>
    <dgm:pt modelId="{AD4FD47E-F537-D441-AD95-F6F84C6C40D2}" cxnId="{42D2852E-EEF9-A644-9B22-DB3EB96F2CE6}" type="parTrans">
      <dgm:prSet/>
      <dgm:spPr/>
      <dgm:t>
        <a:bodyPr/>
        <a:lstStyle/>
        <a:p>
          <a:pPr algn="l"/>
          <a:endParaRPr lang="en-US" sz="2400"/>
        </a:p>
      </dgm:t>
    </dgm:pt>
    <dgm:pt modelId="{24FC2D4C-C329-604F-86BF-C440182CE301}" cxnId="{42D2852E-EEF9-A644-9B22-DB3EB96F2CE6}" type="sibTrans">
      <dgm:prSet/>
      <dgm:spPr/>
      <dgm:t>
        <a:bodyPr/>
        <a:lstStyle/>
        <a:p>
          <a:pPr algn="l"/>
          <a:endParaRPr lang="en-US" sz="2400"/>
        </a:p>
      </dgm:t>
    </dgm:pt>
    <dgm:pt modelId="{7BE90A9E-FB41-417D-94B4-1A313183EF59}">
      <dgm:prSet phldrT="[Text]" custT="1"/>
      <dgm:spPr/>
      <dgm:t>
        <a:bodyPr/>
        <a:lstStyle/>
        <a:p>
          <a:pPr algn="l"/>
          <a:r>
            <a:rPr lang="en-US" altLang="zh-CN" sz="2000" dirty="0"/>
            <a:t>GitHub</a:t>
          </a:r>
          <a:r>
            <a:rPr lang="zh-CN" altLang="en-US" sz="2000" dirty="0"/>
            <a:t>：</a:t>
          </a:r>
          <a:r>
            <a:rPr lang="en-US" altLang="en-US" sz="2000" dirty="0"/>
            <a:t>https://github.com/apache/incubator-seatunnel</a:t>
          </a:r>
          <a:endParaRPr lang="en-US" sz="2000" dirty="0"/>
        </a:p>
      </dgm:t>
    </dgm:pt>
    <dgm:pt modelId="{944297D6-24F3-4A6C-932F-CBFF91E12385}" cxnId="{F0660F36-9D0F-4E6E-B40F-D8995654CBA8}" type="parTrans">
      <dgm:prSet/>
      <dgm:spPr/>
      <dgm:t>
        <a:bodyPr/>
        <a:lstStyle/>
        <a:p>
          <a:pPr algn="l"/>
          <a:endParaRPr lang="zh-CN" altLang="en-US" sz="2400"/>
        </a:p>
      </dgm:t>
    </dgm:pt>
    <dgm:pt modelId="{15A22CD8-F633-474B-ADA4-8F81C70D5CDB}" cxnId="{F0660F36-9D0F-4E6E-B40F-D8995654CBA8}" type="sibTrans">
      <dgm:prSet/>
      <dgm:spPr/>
      <dgm:t>
        <a:bodyPr/>
        <a:lstStyle/>
        <a:p>
          <a:pPr algn="l"/>
          <a:endParaRPr lang="zh-CN" altLang="en-US" sz="2400"/>
        </a:p>
      </dgm:t>
    </dgm:pt>
    <dgm:pt modelId="{F6079F7F-847A-9C4B-8DF8-3AE4F81EEBEB}" type="pres">
      <dgm:prSet presAssocID="{50F5C003-F138-3441-95CC-29498EB9868A}" presName="linearFlow" presStyleCnt="0">
        <dgm:presLayoutVars>
          <dgm:dir/>
          <dgm:resizeHandles val="exact"/>
        </dgm:presLayoutVars>
      </dgm:prSet>
      <dgm:spPr/>
    </dgm:pt>
    <dgm:pt modelId="{A072D74A-D9F2-9347-845D-7BD2B50636E9}" type="pres">
      <dgm:prSet presAssocID="{6D91A04C-1452-5D48-B08A-231CCABF8668}" presName="composite" presStyleCnt="0"/>
      <dgm:spPr/>
    </dgm:pt>
    <dgm:pt modelId="{1A03DEB5-3DF7-5C48-A9D4-0F1676AAA3B2}" type="pres">
      <dgm:prSet presAssocID="{6D91A04C-1452-5D48-B08A-231CCABF8668}" presName="imgShp" presStyleLbl="fgImgPlace1" presStyleIdx="0" presStyleCnt="5" custLinFactNeighborX="-37002" custLinFactNeighborY="-141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AFF97271-BF8B-344A-818C-3E1A82DBCC51}" type="pres">
      <dgm:prSet presAssocID="{6D91A04C-1452-5D48-B08A-231CCABF8668}" presName="txShp" presStyleLbl="node1" presStyleIdx="0" presStyleCnt="5" custScaleX="107726">
        <dgm:presLayoutVars>
          <dgm:bulletEnabled val="1"/>
        </dgm:presLayoutVars>
      </dgm:prSet>
      <dgm:spPr/>
    </dgm:pt>
    <dgm:pt modelId="{1395C718-3256-C547-95A3-A0A7B5604158}" type="pres">
      <dgm:prSet presAssocID="{9B12842A-B90B-FE46-8291-4147F2AB4969}" presName="spacing" presStyleCnt="0"/>
      <dgm:spPr/>
    </dgm:pt>
    <dgm:pt modelId="{B5D7339B-01CD-45F0-8A1C-3C3565F23E67}" type="pres">
      <dgm:prSet presAssocID="{7BE90A9E-FB41-417D-94B4-1A313183EF59}" presName="composite" presStyleCnt="0"/>
      <dgm:spPr/>
    </dgm:pt>
    <dgm:pt modelId="{917AF6F2-0F17-4372-AFC3-011A74656337}" type="pres">
      <dgm:prSet presAssocID="{7BE90A9E-FB41-417D-94B4-1A313183EF59}" presName="imgShp" presStyleLbl="fgImgPlace1" presStyleIdx="1" presStyleCnt="5" custLinFactNeighborX="-37002" custLinFactNeighborY="-141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1E28999B-AEDB-487C-8B2B-83FBB4108F70}" type="pres">
      <dgm:prSet presAssocID="{7BE90A9E-FB41-417D-94B4-1A313183EF59}" presName="txShp" presStyleLbl="node1" presStyleIdx="1" presStyleCnt="5" custScaleX="107726">
        <dgm:presLayoutVars>
          <dgm:bulletEnabled val="1"/>
        </dgm:presLayoutVars>
      </dgm:prSet>
      <dgm:spPr/>
    </dgm:pt>
    <dgm:pt modelId="{2E57DCE2-EA38-4839-98B5-782B0B2F126B}" type="pres">
      <dgm:prSet presAssocID="{15A22CD8-F633-474B-ADA4-8F81C70D5CDB}" presName="spacing" presStyleCnt="0"/>
      <dgm:spPr/>
    </dgm:pt>
    <dgm:pt modelId="{AA527963-FC85-1548-9A8A-485A9427323B}" type="pres">
      <dgm:prSet presAssocID="{D268D0B6-2202-0349-9ED8-CDC00F165E8E}" presName="composite" presStyleCnt="0"/>
      <dgm:spPr/>
    </dgm:pt>
    <dgm:pt modelId="{85388ED3-7068-9E44-B9D9-B337FD2B3DD9}" type="pres">
      <dgm:prSet presAssocID="{D268D0B6-2202-0349-9ED8-CDC00F165E8E}" presName="imgShp" presStyleLbl="fgImgPlace1" presStyleIdx="2" presStyleCnt="5" custLinFactNeighborX="-37002" custLinFactNeighborY="-1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CCB339-7CCC-9042-8C6F-5F37228CE9B2}" type="pres">
      <dgm:prSet presAssocID="{D268D0B6-2202-0349-9ED8-CDC00F165E8E}" presName="txShp" presStyleLbl="node1" presStyleIdx="2" presStyleCnt="5" custScaleX="107726">
        <dgm:presLayoutVars>
          <dgm:bulletEnabled val="1"/>
        </dgm:presLayoutVars>
      </dgm:prSet>
      <dgm:spPr/>
    </dgm:pt>
    <dgm:pt modelId="{5ABB6C07-1565-ED45-8449-831668FBA920}" type="pres">
      <dgm:prSet presAssocID="{73619E33-1254-5D45-A70A-7D206D28FD69}" presName="spacing" presStyleCnt="0"/>
      <dgm:spPr/>
    </dgm:pt>
    <dgm:pt modelId="{B3A54A5A-69C7-B24C-8D54-5D7B16862D28}" type="pres">
      <dgm:prSet presAssocID="{A5CD61B1-7A64-864D-BEF0-904C4548F883}" presName="composite" presStyleCnt="0"/>
      <dgm:spPr/>
    </dgm:pt>
    <dgm:pt modelId="{2C4774EC-1DD5-164A-9EED-426839F660F9}" type="pres">
      <dgm:prSet presAssocID="{A5CD61B1-7A64-864D-BEF0-904C4548F883}" presName="imgShp" presStyleLbl="fgImgPlace1" presStyleIdx="3" presStyleCnt="5" custLinFactNeighborX="-37002" custLinFactNeighborY="-14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2A1EE08-0692-6A41-9D0C-9F9E2FB3B4E2}" type="pres">
      <dgm:prSet presAssocID="{A5CD61B1-7A64-864D-BEF0-904C4548F883}" presName="txShp" presStyleLbl="node1" presStyleIdx="3" presStyleCnt="5" custScaleX="107726">
        <dgm:presLayoutVars>
          <dgm:bulletEnabled val="1"/>
        </dgm:presLayoutVars>
      </dgm:prSet>
      <dgm:spPr/>
    </dgm:pt>
    <dgm:pt modelId="{093DCD18-E838-4340-9427-09402CE5EF59}" type="pres">
      <dgm:prSet presAssocID="{545D3FD5-4E40-BD48-AFAA-627C350A3710}" presName="spacing" presStyleCnt="0"/>
      <dgm:spPr/>
    </dgm:pt>
    <dgm:pt modelId="{45CA8AFB-D4B2-9A4F-939E-7F2D98A70BD6}" type="pres">
      <dgm:prSet presAssocID="{3B2B21D5-7D18-F24C-B88F-F91F1058E236}" presName="composite" presStyleCnt="0"/>
      <dgm:spPr/>
    </dgm:pt>
    <dgm:pt modelId="{27EB50FB-A6C7-A04E-918B-3A46BFE5660F}" type="pres">
      <dgm:prSet presAssocID="{3B2B21D5-7D18-F24C-B88F-F91F1058E236}" presName="imgShp" presStyleLbl="fgImgPlace1" presStyleIdx="4" presStyleCnt="5" custLinFactNeighborX="-37002" custLinFactNeighborY="-14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A337866-94DC-184E-9080-52BEBF8702B1}" type="pres">
      <dgm:prSet presAssocID="{3B2B21D5-7D18-F24C-B88F-F91F1058E236}" presName="txShp" presStyleLbl="node1" presStyleIdx="4" presStyleCnt="5" custScaleX="107726">
        <dgm:presLayoutVars>
          <dgm:bulletEnabled val="1"/>
        </dgm:presLayoutVars>
      </dgm:prSet>
      <dgm:spPr/>
    </dgm:pt>
  </dgm:ptLst>
  <dgm:cxnLst>
    <dgm:cxn modelId="{0EC99807-03C5-FB4D-AC28-2B36BABABF70}" type="presOf" srcId="{50F5C003-F138-3441-95CC-29498EB9868A}" destId="{F6079F7F-847A-9C4B-8DF8-3AE4F81EEBEB}" srcOrd="0" destOrd="0" presId="urn:microsoft.com/office/officeart/2005/8/layout/vList3"/>
    <dgm:cxn modelId="{2A88160C-5913-AA45-A31B-2E82ACD9AD25}" srcId="{50F5C003-F138-3441-95CC-29498EB9868A}" destId="{6D91A04C-1452-5D48-B08A-231CCABF8668}" srcOrd="0" destOrd="0" parTransId="{60365FF9-CB90-AF44-B4D3-16DCAD310626}" sibTransId="{9B12842A-B90B-FE46-8291-4147F2AB4969}"/>
    <dgm:cxn modelId="{8206A40C-AF85-AE4F-923C-D89536739A99}" type="presOf" srcId="{D268D0B6-2202-0349-9ED8-CDC00F165E8E}" destId="{F7CCB339-7CCC-9042-8C6F-5F37228CE9B2}" srcOrd="0" destOrd="0" presId="urn:microsoft.com/office/officeart/2005/8/layout/vList3"/>
    <dgm:cxn modelId="{5087E30D-7715-4550-82BB-F61B5DA4911E}" type="presOf" srcId="{7BE90A9E-FB41-417D-94B4-1A313183EF59}" destId="{1E28999B-AEDB-487C-8B2B-83FBB4108F70}" srcOrd="0" destOrd="0" presId="urn:microsoft.com/office/officeart/2005/8/layout/vList3"/>
    <dgm:cxn modelId="{42D2852E-EEF9-A644-9B22-DB3EB96F2CE6}" srcId="{50F5C003-F138-3441-95CC-29498EB9868A}" destId="{3B2B21D5-7D18-F24C-B88F-F91F1058E236}" srcOrd="4" destOrd="0" parTransId="{AD4FD47E-F537-D441-AD95-F6F84C6C40D2}" sibTransId="{24FC2D4C-C329-604F-86BF-C440182CE301}"/>
    <dgm:cxn modelId="{42503B31-6981-2942-9769-D4123ACD6344}" srcId="{50F5C003-F138-3441-95CC-29498EB9868A}" destId="{D268D0B6-2202-0349-9ED8-CDC00F165E8E}" srcOrd="2" destOrd="0" parTransId="{577EC967-170C-9941-8E14-ABA7E6B74046}" sibTransId="{73619E33-1254-5D45-A70A-7D206D28FD69}"/>
    <dgm:cxn modelId="{F0660F36-9D0F-4E6E-B40F-D8995654CBA8}" srcId="{50F5C003-F138-3441-95CC-29498EB9868A}" destId="{7BE90A9E-FB41-417D-94B4-1A313183EF59}" srcOrd="1" destOrd="0" parTransId="{944297D6-24F3-4A6C-932F-CBFF91E12385}" sibTransId="{15A22CD8-F633-474B-ADA4-8F81C70D5CDB}"/>
    <dgm:cxn modelId="{07D79E6C-38F7-004A-BDAA-4B178A3127F8}" type="presOf" srcId="{3B2B21D5-7D18-F24C-B88F-F91F1058E236}" destId="{2A337866-94DC-184E-9080-52BEBF8702B1}" srcOrd="0" destOrd="0" presId="urn:microsoft.com/office/officeart/2005/8/layout/vList3"/>
    <dgm:cxn modelId="{FA96904D-23EF-B549-B9B0-F0B4A3DFFB46}" type="presOf" srcId="{A5CD61B1-7A64-864D-BEF0-904C4548F883}" destId="{72A1EE08-0692-6A41-9D0C-9F9E2FB3B4E2}" srcOrd="0" destOrd="0" presId="urn:microsoft.com/office/officeart/2005/8/layout/vList3"/>
    <dgm:cxn modelId="{6FC65676-7EDD-1742-87D2-F06A5B6A05C4}" type="presOf" srcId="{6D91A04C-1452-5D48-B08A-231CCABF8668}" destId="{AFF97271-BF8B-344A-818C-3E1A82DBCC51}" srcOrd="0" destOrd="0" presId="urn:microsoft.com/office/officeart/2005/8/layout/vList3"/>
    <dgm:cxn modelId="{2CD2E98D-02D9-9547-8085-0060B1CA61B2}" srcId="{50F5C003-F138-3441-95CC-29498EB9868A}" destId="{A5CD61B1-7A64-864D-BEF0-904C4548F883}" srcOrd="3" destOrd="0" parTransId="{FE1394E0-6692-B54B-B483-8E0431BEE1C5}" sibTransId="{545D3FD5-4E40-BD48-AFAA-627C350A3710}"/>
    <dgm:cxn modelId="{804A9EF8-5995-5F41-9699-D7E29458AB44}" type="presParOf" srcId="{F6079F7F-847A-9C4B-8DF8-3AE4F81EEBEB}" destId="{A072D74A-D9F2-9347-845D-7BD2B50636E9}" srcOrd="0" destOrd="0" presId="urn:microsoft.com/office/officeart/2005/8/layout/vList3"/>
    <dgm:cxn modelId="{8A5614DC-5F62-2145-A543-57812DFC507D}" type="presParOf" srcId="{A072D74A-D9F2-9347-845D-7BD2B50636E9}" destId="{1A03DEB5-3DF7-5C48-A9D4-0F1676AAA3B2}" srcOrd="0" destOrd="0" presId="urn:microsoft.com/office/officeart/2005/8/layout/vList3"/>
    <dgm:cxn modelId="{ACBF7D8C-718A-5643-AAEC-482A9BCA0697}" type="presParOf" srcId="{A072D74A-D9F2-9347-845D-7BD2B50636E9}" destId="{AFF97271-BF8B-344A-818C-3E1A82DBCC51}" srcOrd="1" destOrd="0" presId="urn:microsoft.com/office/officeart/2005/8/layout/vList3"/>
    <dgm:cxn modelId="{3C45CA21-9EBB-394C-9B37-75BB4FB53C5B}" type="presParOf" srcId="{F6079F7F-847A-9C4B-8DF8-3AE4F81EEBEB}" destId="{1395C718-3256-C547-95A3-A0A7B5604158}" srcOrd="1" destOrd="0" presId="urn:microsoft.com/office/officeart/2005/8/layout/vList3"/>
    <dgm:cxn modelId="{8D39E4E4-479B-4075-8716-A569ABF474BE}" type="presParOf" srcId="{F6079F7F-847A-9C4B-8DF8-3AE4F81EEBEB}" destId="{B5D7339B-01CD-45F0-8A1C-3C3565F23E67}" srcOrd="2" destOrd="0" presId="urn:microsoft.com/office/officeart/2005/8/layout/vList3"/>
    <dgm:cxn modelId="{4536F794-8CA1-4BC1-89B4-2E3DE2B196D8}" type="presParOf" srcId="{B5D7339B-01CD-45F0-8A1C-3C3565F23E67}" destId="{917AF6F2-0F17-4372-AFC3-011A74656337}" srcOrd="0" destOrd="0" presId="urn:microsoft.com/office/officeart/2005/8/layout/vList3"/>
    <dgm:cxn modelId="{1C7E0F94-999A-4D19-BA81-E7967800D40C}" type="presParOf" srcId="{B5D7339B-01CD-45F0-8A1C-3C3565F23E67}" destId="{1E28999B-AEDB-487C-8B2B-83FBB4108F70}" srcOrd="1" destOrd="0" presId="urn:microsoft.com/office/officeart/2005/8/layout/vList3"/>
    <dgm:cxn modelId="{807DD2CC-1528-4660-9024-0256396854B1}" type="presParOf" srcId="{F6079F7F-847A-9C4B-8DF8-3AE4F81EEBEB}" destId="{2E57DCE2-EA38-4839-98B5-782B0B2F126B}" srcOrd="3" destOrd="0" presId="urn:microsoft.com/office/officeart/2005/8/layout/vList3"/>
    <dgm:cxn modelId="{373BAC17-C99C-154B-B81F-E09A93C8B5F0}" type="presParOf" srcId="{F6079F7F-847A-9C4B-8DF8-3AE4F81EEBEB}" destId="{AA527963-FC85-1548-9A8A-485A9427323B}" srcOrd="4" destOrd="0" presId="urn:microsoft.com/office/officeart/2005/8/layout/vList3"/>
    <dgm:cxn modelId="{DB458D5A-2CFD-3B41-A0AE-B4590DB6F4AA}" type="presParOf" srcId="{AA527963-FC85-1548-9A8A-485A9427323B}" destId="{85388ED3-7068-9E44-B9D9-B337FD2B3DD9}" srcOrd="0" destOrd="0" presId="urn:microsoft.com/office/officeart/2005/8/layout/vList3"/>
    <dgm:cxn modelId="{1C485B02-7FF8-BA4E-B231-EC23BD310A72}" type="presParOf" srcId="{AA527963-FC85-1548-9A8A-485A9427323B}" destId="{F7CCB339-7CCC-9042-8C6F-5F37228CE9B2}" srcOrd="1" destOrd="0" presId="urn:microsoft.com/office/officeart/2005/8/layout/vList3"/>
    <dgm:cxn modelId="{0D962D5F-5422-B546-9A5B-0CCA9E5FC03C}" type="presParOf" srcId="{F6079F7F-847A-9C4B-8DF8-3AE4F81EEBEB}" destId="{5ABB6C07-1565-ED45-8449-831668FBA920}" srcOrd="5" destOrd="0" presId="urn:microsoft.com/office/officeart/2005/8/layout/vList3"/>
    <dgm:cxn modelId="{43380319-8E3E-0949-BD9B-734C8DF4D288}" type="presParOf" srcId="{F6079F7F-847A-9C4B-8DF8-3AE4F81EEBEB}" destId="{B3A54A5A-69C7-B24C-8D54-5D7B16862D28}" srcOrd="6" destOrd="0" presId="urn:microsoft.com/office/officeart/2005/8/layout/vList3"/>
    <dgm:cxn modelId="{A321628F-C943-754F-BB95-0E821BA8856C}" type="presParOf" srcId="{B3A54A5A-69C7-B24C-8D54-5D7B16862D28}" destId="{2C4774EC-1DD5-164A-9EED-426839F660F9}" srcOrd="0" destOrd="0" presId="urn:microsoft.com/office/officeart/2005/8/layout/vList3"/>
    <dgm:cxn modelId="{6486E3A0-A202-AB4E-A504-95379D093015}" type="presParOf" srcId="{B3A54A5A-69C7-B24C-8D54-5D7B16862D28}" destId="{72A1EE08-0692-6A41-9D0C-9F9E2FB3B4E2}" srcOrd="1" destOrd="0" presId="urn:microsoft.com/office/officeart/2005/8/layout/vList3"/>
    <dgm:cxn modelId="{091B875C-DDDB-E84A-B81E-B7007C364885}" type="presParOf" srcId="{F6079F7F-847A-9C4B-8DF8-3AE4F81EEBEB}" destId="{093DCD18-E838-4340-9427-09402CE5EF59}" srcOrd="7" destOrd="0" presId="urn:microsoft.com/office/officeart/2005/8/layout/vList3"/>
    <dgm:cxn modelId="{E9B2B528-B4A2-8E42-863D-EAE11D03757F}" type="presParOf" srcId="{F6079F7F-847A-9C4B-8DF8-3AE4F81EEBEB}" destId="{45CA8AFB-D4B2-9A4F-939E-7F2D98A70BD6}" srcOrd="8" destOrd="0" presId="urn:microsoft.com/office/officeart/2005/8/layout/vList3"/>
    <dgm:cxn modelId="{660DBF2C-34EA-AE48-97FD-8122CF0AA687}" type="presParOf" srcId="{45CA8AFB-D4B2-9A4F-939E-7F2D98A70BD6}" destId="{27EB50FB-A6C7-A04E-918B-3A46BFE5660F}" srcOrd="0" destOrd="0" presId="urn:microsoft.com/office/officeart/2005/8/layout/vList3"/>
    <dgm:cxn modelId="{B6D1B6C3-63EB-4C43-8AC0-556D89821BCB}" type="presParOf" srcId="{45CA8AFB-D4B2-9A4F-939E-7F2D98A70BD6}" destId="{2A337866-94DC-184E-9080-52BEBF870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758805" cy="2987675"/>
        <a:chOff x="0" y="0"/>
        <a:chExt cx="10758805" cy="2987675"/>
      </a:xfrm>
    </dsp:grpSpPr>
    <dsp:sp modelId="{AFF97271-BF8B-344A-818C-3E1A82DBCC51}">
      <dsp:nvSpPr>
        <dsp:cNvPr id="4" name="五边形 3"/>
        <dsp:cNvSpPr/>
      </dsp:nvSpPr>
      <dsp:spPr bwMode="white">
        <a:xfrm rot="10800000">
          <a:off x="1926586" y="0"/>
          <a:ext cx="7154605" cy="497946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19580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website</a:t>
          </a:r>
          <a:r>
            <a:rPr lang="en-US" altLang="zh-CN" sz="2000" dirty="0"/>
            <a:t>:</a:t>
          </a:r>
          <a:r>
            <a:rPr lang="zh-CN" altLang="en-US" sz="2000" dirty="0"/>
            <a:t>  </a:t>
          </a:r>
          <a:r>
            <a:rPr lang="en-US" altLang="zh-CN" sz="2000" dirty="0"/>
            <a:t>https://seatunnel.apache.org</a:t>
          </a:r>
          <a:endParaRPr lang="zh-CN" altLang="zh-CN" sz="2000" dirty="0"/>
        </a:p>
      </dsp:txBody>
      <dsp:txXfrm rot="10800000">
        <a:off x="1926586" y="0"/>
        <a:ext cx="7154605" cy="497946"/>
      </dsp:txXfrm>
    </dsp:sp>
    <dsp:sp modelId="{1A03DEB5-3DF7-5C48-A9D4-0F1676AAA3B2}">
      <dsp:nvSpPr>
        <dsp:cNvPr id="3" name="椭圆 2"/>
        <dsp:cNvSpPr/>
      </dsp:nvSpPr>
      <dsp:spPr bwMode="white">
        <a:xfrm>
          <a:off x="1493363" y="0"/>
          <a:ext cx="497946" cy="497946"/>
        </a:xfrm>
        <a:prstGeom prst="ellipse">
          <a:avLst/>
        </a:prstGeom>
        <a:blipFill>
          <a:blip r:embed="rId1"/>
          <a:srcRect/>
          <a:stretch>
            <a:fillRect l="-1000" r="-1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493363" y="0"/>
        <a:ext cx="497946" cy="497946"/>
      </dsp:txXfrm>
    </dsp:sp>
    <dsp:sp modelId="{1E28999B-AEDB-487C-8B2B-83FBB4108F70}">
      <dsp:nvSpPr>
        <dsp:cNvPr id="6" name="五边形 5"/>
        <dsp:cNvSpPr/>
      </dsp:nvSpPr>
      <dsp:spPr bwMode="white">
        <a:xfrm rot="10800000">
          <a:off x="1926586" y="622432"/>
          <a:ext cx="7154605" cy="497946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19580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/>
            <a:t>GitHub</a:t>
          </a:r>
          <a:r>
            <a:rPr lang="zh-CN" altLang="en-US" sz="2000" dirty="0"/>
            <a:t>：</a:t>
          </a:r>
          <a:r>
            <a:rPr lang="en-US" altLang="en-US" sz="2000" dirty="0"/>
            <a:t>https://github.com/apache/incubator-seatunnel</a:t>
          </a:r>
          <a:endParaRPr lang="en-US" sz="2000" dirty="0"/>
        </a:p>
      </dsp:txBody>
      <dsp:txXfrm rot="10800000">
        <a:off x="1926586" y="622432"/>
        <a:ext cx="7154605" cy="497946"/>
      </dsp:txXfrm>
    </dsp:sp>
    <dsp:sp modelId="{917AF6F2-0F17-4372-AFC3-011A74656337}">
      <dsp:nvSpPr>
        <dsp:cNvPr id="5" name="椭圆 4"/>
        <dsp:cNvSpPr/>
      </dsp:nvSpPr>
      <dsp:spPr bwMode="white">
        <a:xfrm>
          <a:off x="1493363" y="621730"/>
          <a:ext cx="497946" cy="497946"/>
        </a:xfrm>
        <a:prstGeom prst="ellipse">
          <a:avLst/>
        </a:prstGeom>
        <a:blipFill>
          <a:blip r:embed="rId2"/>
          <a:srcRect/>
          <a:stretch>
            <a:fillRect t="-7000" b="-7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493363" y="621730"/>
        <a:ext cx="497946" cy="497946"/>
      </dsp:txXfrm>
    </dsp:sp>
    <dsp:sp modelId="{F7CCB339-7CCC-9042-8C6F-5F37228CE9B2}">
      <dsp:nvSpPr>
        <dsp:cNvPr id="8" name="五边形 7"/>
        <dsp:cNvSpPr/>
      </dsp:nvSpPr>
      <dsp:spPr bwMode="white">
        <a:xfrm rot="10800000">
          <a:off x="1926586" y="1244865"/>
          <a:ext cx="7154605" cy="497946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19580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Slack:  </a:t>
          </a:r>
          <a:r>
            <a:rPr lang="en-US" altLang="zh-CN" sz="2000" dirty="0"/>
            <a:t>https://apacheseatunnel.slack.com</a:t>
          </a:r>
          <a:endParaRPr lang="zh-CN" altLang="zh-CN" sz="2000" dirty="0"/>
        </a:p>
      </dsp:txBody>
      <dsp:txXfrm rot="10800000">
        <a:off x="1926586" y="1244865"/>
        <a:ext cx="7154605" cy="497946"/>
      </dsp:txXfrm>
    </dsp:sp>
    <dsp:sp modelId="{85388ED3-7068-9E44-B9D9-B337FD2B3DD9}">
      <dsp:nvSpPr>
        <dsp:cNvPr id="7" name="椭圆 6"/>
        <dsp:cNvSpPr/>
      </dsp:nvSpPr>
      <dsp:spPr bwMode="white">
        <a:xfrm>
          <a:off x="1493363" y="1244162"/>
          <a:ext cx="497946" cy="497946"/>
        </a:xfrm>
        <a:prstGeom prst="ellipse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493363" y="1244162"/>
        <a:ext cx="497946" cy="497946"/>
      </dsp:txXfrm>
    </dsp:sp>
    <dsp:sp modelId="{72A1EE08-0692-6A41-9D0C-9F9E2FB3B4E2}">
      <dsp:nvSpPr>
        <dsp:cNvPr id="10" name="五边形 9"/>
        <dsp:cNvSpPr/>
      </dsp:nvSpPr>
      <dsp:spPr bwMode="white">
        <a:xfrm rot="10800000">
          <a:off x="1926586" y="1867297"/>
          <a:ext cx="7154605" cy="497946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19580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Twitter :  </a:t>
          </a:r>
          <a:r>
            <a:rPr lang="en-US" altLang="zh-CN" sz="2000" dirty="0"/>
            <a:t>https://twitter.com/asfseatunnel</a:t>
          </a:r>
          <a:endParaRPr lang="zh-CN" altLang="zh-CN" sz="2000" dirty="0"/>
        </a:p>
      </dsp:txBody>
      <dsp:txXfrm rot="10800000">
        <a:off x="1926586" y="1867297"/>
        <a:ext cx="7154605" cy="497946"/>
      </dsp:txXfrm>
    </dsp:sp>
    <dsp:sp modelId="{2C4774EC-1DD5-164A-9EED-426839F660F9}">
      <dsp:nvSpPr>
        <dsp:cNvPr id="9" name="椭圆 8"/>
        <dsp:cNvSpPr/>
      </dsp:nvSpPr>
      <dsp:spPr bwMode="white">
        <a:xfrm>
          <a:off x="1493363" y="1866595"/>
          <a:ext cx="497946" cy="497946"/>
        </a:xfrm>
        <a:prstGeom prst="ellipse">
          <a:avLst/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493363" y="1866595"/>
        <a:ext cx="497946" cy="497946"/>
      </dsp:txXfrm>
    </dsp:sp>
    <dsp:sp modelId="{2A337866-94DC-184E-9080-52BEBF8702B1}">
      <dsp:nvSpPr>
        <dsp:cNvPr id="12" name="五边形 11"/>
        <dsp:cNvSpPr/>
      </dsp:nvSpPr>
      <dsp:spPr bwMode="white">
        <a:xfrm rot="10800000">
          <a:off x="1926586" y="2489729"/>
          <a:ext cx="7154605" cy="497946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19580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/>
            <a:t>Video</a:t>
          </a:r>
          <a:r>
            <a:rPr lang="zh-CN" altLang="en-US" sz="2000" dirty="0"/>
            <a:t>：</a:t>
          </a:r>
          <a:r>
            <a:rPr lang="en-US" altLang="zh-CN" sz="2000" dirty="0"/>
            <a:t>https://space.bilibili.com/1542095008</a:t>
          </a:r>
          <a:endParaRPr lang="zh-CN" altLang="zh-CN" sz="2000" dirty="0"/>
        </a:p>
      </dsp:txBody>
      <dsp:txXfrm rot="10800000">
        <a:off x="1926586" y="2489729"/>
        <a:ext cx="7154605" cy="497946"/>
      </dsp:txXfrm>
    </dsp:sp>
    <dsp:sp modelId="{27EB50FB-A6C7-A04E-918B-3A46BFE5660F}">
      <dsp:nvSpPr>
        <dsp:cNvPr id="11" name="椭圆 10"/>
        <dsp:cNvSpPr/>
      </dsp:nvSpPr>
      <dsp:spPr bwMode="white">
        <a:xfrm>
          <a:off x="1493363" y="2489027"/>
          <a:ext cx="497946" cy="497946"/>
        </a:xfrm>
        <a:prstGeom prst="ellipse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493363" y="2489027"/>
        <a:ext cx="497946" cy="497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kumimoji="1" lang="en-US" altLang="zh-CN" dirty="0"/>
              <a:t>dump </a:t>
            </a:r>
            <a:r>
              <a:rPr kumimoji="1" lang="zh-CN" altLang="en-US" dirty="0"/>
              <a:t>系统难点：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核心在线系统，对数据  的及时性和稳定性极端高。搜索推荐系统属于核心系统，电商 </a:t>
            </a:r>
            <a:r>
              <a:rPr kumimoji="1" lang="en-US" altLang="zh-CN" dirty="0"/>
              <a:t>app</a:t>
            </a:r>
            <a:r>
              <a:rPr kumimoji="1" lang="zh-CN" altLang="en-US" dirty="0"/>
              <a:t>，所见图墙皆是出自搜索推荐系统，搜索推荐不稳，全世界立刻都会知道。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业务复杂，大宽表设计。因为直接提供 </a:t>
            </a:r>
            <a:r>
              <a:rPr kumimoji="1" lang="en-US" altLang="zh-CN" dirty="0"/>
              <a:t>C </a:t>
            </a:r>
            <a:r>
              <a:rPr kumimoji="1" lang="zh-CN" altLang="en-US" dirty="0"/>
              <a:t>端服务，业务的复杂性和多变会直接侵入 </a:t>
            </a:r>
            <a:r>
              <a:rPr kumimoji="1" lang="en-US" altLang="zh-CN" dirty="0"/>
              <a:t>dump </a:t>
            </a:r>
            <a:r>
              <a:rPr kumimoji="1" lang="zh-CN" altLang="en-US" dirty="0"/>
              <a:t>系统。类目，品牌，店铺，商品，营销，库存，标签数据，数仓实时数据，离线数据，模型数据，预处理复杂，涉及的业务广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全量索引</a:t>
            </a:r>
            <a:r>
              <a:rPr kumimoji="1" lang="en-US" altLang="zh-CN" dirty="0"/>
              <a:t>+</a:t>
            </a:r>
            <a:r>
              <a:rPr kumimoji="1" lang="zh-CN" altLang="en-US" dirty="0"/>
              <a:t>实时索引，注定了 </a:t>
            </a:r>
            <a:r>
              <a:rPr kumimoji="1" lang="en-US" altLang="zh-CN" dirty="0"/>
              <a:t>dump </a:t>
            </a:r>
            <a:r>
              <a:rPr kumimoji="1" lang="zh-CN" altLang="en-US" dirty="0"/>
              <a:t>系统难以直接使用数仓中的 </a:t>
            </a:r>
            <a:r>
              <a:rPr kumimoji="1" lang="en-US" altLang="zh-CN" dirty="0"/>
              <a:t>ETL </a:t>
            </a:r>
            <a:r>
              <a:rPr kumimoji="1" lang="zh-CN" altLang="en-US" dirty="0"/>
              <a:t>和数据同步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多样的数据来源（消息队列，数据库，</a:t>
            </a:r>
            <a:r>
              <a:rPr kumimoji="1" lang="en-US" altLang="zh-CN" dirty="0"/>
              <a:t>  </a:t>
            </a:r>
            <a:r>
              <a:rPr kumimoji="1" lang="zh-CN" altLang="en-US" dirty="0"/>
              <a:t>接口）</a:t>
            </a:r>
            <a:r>
              <a:rPr kumimoji="1" lang="en-US" altLang="zh-CN" dirty="0"/>
              <a:t>+</a:t>
            </a:r>
            <a:r>
              <a:rPr kumimoji="1" lang="zh-CN" altLang="en-US" dirty="0"/>
              <a:t> 数据联动更新（一对一，一对多，多对一）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kumimoji="1" lang="en-US" altLang="zh-CN" dirty="0"/>
              <a:t>dump </a:t>
            </a:r>
            <a:r>
              <a:rPr kumimoji="1" lang="zh-CN" altLang="en-US" dirty="0"/>
              <a:t>系统难点：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核心在线系统，对数据  的及时性和稳定性极端高。搜索推荐系统属于核心系统，电商 </a:t>
            </a:r>
            <a:r>
              <a:rPr kumimoji="1" lang="en-US" altLang="zh-CN" dirty="0"/>
              <a:t>app</a:t>
            </a:r>
            <a:r>
              <a:rPr kumimoji="1" lang="zh-CN" altLang="en-US" dirty="0"/>
              <a:t>，所见图墙皆是出自搜索推荐系统，搜索推荐不稳，全世界立刻都会知道。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业务复杂，大宽表设计。因为直接提供 </a:t>
            </a:r>
            <a:r>
              <a:rPr kumimoji="1" lang="en-US" altLang="zh-CN" dirty="0"/>
              <a:t>C </a:t>
            </a:r>
            <a:r>
              <a:rPr kumimoji="1" lang="zh-CN" altLang="en-US" dirty="0"/>
              <a:t>端服务，业务的复杂性和多变会直接侵入 </a:t>
            </a:r>
            <a:r>
              <a:rPr kumimoji="1" lang="en-US" altLang="zh-CN" dirty="0"/>
              <a:t>dump </a:t>
            </a:r>
            <a:r>
              <a:rPr kumimoji="1" lang="zh-CN" altLang="en-US" dirty="0"/>
              <a:t>系统。类目，品牌，店铺，商品，营销，库存，标签数据，数仓实时数据，离线数据，模型数据，预处理复杂，涉及的业务广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全量索引</a:t>
            </a:r>
            <a:r>
              <a:rPr kumimoji="1" lang="en-US" altLang="zh-CN" dirty="0"/>
              <a:t>+</a:t>
            </a:r>
            <a:r>
              <a:rPr kumimoji="1" lang="zh-CN" altLang="en-US" dirty="0"/>
              <a:t>实时索引，注定了 </a:t>
            </a:r>
            <a:r>
              <a:rPr kumimoji="1" lang="en-US" altLang="zh-CN" dirty="0"/>
              <a:t>dump </a:t>
            </a:r>
            <a:r>
              <a:rPr kumimoji="1" lang="zh-CN" altLang="en-US" dirty="0"/>
              <a:t>系统难以直接使用数仓中的 </a:t>
            </a:r>
            <a:r>
              <a:rPr kumimoji="1" lang="en-US" altLang="zh-CN" dirty="0"/>
              <a:t>ETL </a:t>
            </a:r>
            <a:r>
              <a:rPr kumimoji="1" lang="zh-CN" altLang="en-US" dirty="0"/>
              <a:t>和数据同步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多样的数据来源（消息队列，数据库，</a:t>
            </a:r>
            <a:r>
              <a:rPr kumimoji="1" lang="en-US" altLang="zh-CN" dirty="0"/>
              <a:t>  </a:t>
            </a:r>
            <a:r>
              <a:rPr kumimoji="1" lang="zh-CN" altLang="en-US" dirty="0"/>
              <a:t>接口）</a:t>
            </a:r>
            <a:r>
              <a:rPr kumimoji="1" lang="en-US" altLang="zh-CN" dirty="0"/>
              <a:t>+</a:t>
            </a:r>
            <a:r>
              <a:rPr kumimoji="1" lang="zh-CN" altLang="en-US" dirty="0"/>
              <a:t> 数据联动更新（一对一，一对多，多对一）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735981"/>
            <a:ext cx="10578954" cy="6123144"/>
            <a:chOff x="-942" y="-1080061"/>
            <a:chExt cx="13717917" cy="7939991"/>
          </a:xfrm>
        </p:grpSpPr>
        <p:sp>
          <p:nvSpPr>
            <p:cNvPr id="16" name="Freeform 5"/>
            <p:cNvSpPr/>
            <p:nvPr userDrawn="1"/>
          </p:nvSpPr>
          <p:spPr bwMode="auto">
            <a:xfrm>
              <a:off x="3176" y="1143000"/>
              <a:ext cx="7939088" cy="5713413"/>
            </a:xfrm>
            <a:custGeom>
              <a:avLst/>
              <a:gdLst>
                <a:gd name="T0" fmla="*/ 3533 w 5001"/>
                <a:gd name="T1" fmla="*/ 712 h 3599"/>
                <a:gd name="T2" fmla="*/ 2821 w 5001"/>
                <a:gd name="T3" fmla="*/ 0 h 3599"/>
                <a:gd name="T4" fmla="*/ 0 w 5001"/>
                <a:gd name="T5" fmla="*/ 2326 h 3599"/>
                <a:gd name="T6" fmla="*/ 0 w 5001"/>
                <a:gd name="T7" fmla="*/ 3599 h 3599"/>
                <a:gd name="T8" fmla="*/ 5001 w 5001"/>
                <a:gd name="T9" fmla="*/ 3599 h 3599"/>
                <a:gd name="T10" fmla="*/ 2719 w 5001"/>
                <a:gd name="T11" fmla="*/ 2405 h 3599"/>
                <a:gd name="T12" fmla="*/ 4263 w 5001"/>
                <a:gd name="T13" fmla="*/ 1455 h 3599"/>
                <a:gd name="T14" fmla="*/ 3533 w 5001"/>
                <a:gd name="T15" fmla="*/ 712 h 3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3599">
                  <a:moveTo>
                    <a:pt x="3533" y="712"/>
                  </a:moveTo>
                  <a:lnTo>
                    <a:pt x="2821" y="0"/>
                  </a:lnTo>
                  <a:lnTo>
                    <a:pt x="0" y="2326"/>
                  </a:lnTo>
                  <a:lnTo>
                    <a:pt x="0" y="3599"/>
                  </a:lnTo>
                  <a:lnTo>
                    <a:pt x="5001" y="3599"/>
                  </a:lnTo>
                  <a:lnTo>
                    <a:pt x="2719" y="2405"/>
                  </a:lnTo>
                  <a:lnTo>
                    <a:pt x="4263" y="1455"/>
                  </a:lnTo>
                  <a:lnTo>
                    <a:pt x="3533" y="712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7420" r="29428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" name="Freeform 6"/>
            <p:cNvSpPr/>
            <p:nvPr userDrawn="1"/>
          </p:nvSpPr>
          <p:spPr bwMode="auto">
            <a:xfrm>
              <a:off x="3176" y="-1588"/>
              <a:ext cx="3348038" cy="5622925"/>
            </a:xfrm>
            <a:custGeom>
              <a:avLst/>
              <a:gdLst>
                <a:gd name="T0" fmla="*/ 0 w 2109"/>
                <a:gd name="T1" fmla="*/ 3542 h 3542"/>
                <a:gd name="T2" fmla="*/ 2109 w 2109"/>
                <a:gd name="T3" fmla="*/ 1433 h 3542"/>
                <a:gd name="T4" fmla="*/ 677 w 2109"/>
                <a:gd name="T5" fmla="*/ 0 h 3542"/>
                <a:gd name="T6" fmla="*/ 0 w 2109"/>
                <a:gd name="T7" fmla="*/ 0 h 3542"/>
                <a:gd name="T8" fmla="*/ 0 w 2109"/>
                <a:gd name="T9" fmla="*/ 3542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3542">
                  <a:moveTo>
                    <a:pt x="0" y="3542"/>
                  </a:moveTo>
                  <a:lnTo>
                    <a:pt x="2109" y="1433"/>
                  </a:lnTo>
                  <a:lnTo>
                    <a:pt x="677" y="0"/>
                  </a:lnTo>
                  <a:lnTo>
                    <a:pt x="0" y="0"/>
                  </a:lnTo>
                  <a:lnTo>
                    <a:pt x="0" y="35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" name="Freeform 7"/>
            <p:cNvSpPr/>
            <p:nvPr userDrawn="1"/>
          </p:nvSpPr>
          <p:spPr bwMode="auto">
            <a:xfrm>
              <a:off x="2208213" y="12700"/>
              <a:ext cx="2260600" cy="2260600"/>
            </a:xfrm>
            <a:custGeom>
              <a:avLst/>
              <a:gdLst>
                <a:gd name="T0" fmla="*/ 712 w 1424"/>
                <a:gd name="T1" fmla="*/ 1424 h 1424"/>
                <a:gd name="T2" fmla="*/ 0 w 1424"/>
                <a:gd name="T3" fmla="*/ 712 h 1424"/>
                <a:gd name="T4" fmla="*/ 712 w 1424"/>
                <a:gd name="T5" fmla="*/ 0 h 1424"/>
                <a:gd name="T6" fmla="*/ 1424 w 1424"/>
                <a:gd name="T7" fmla="*/ 712 h 1424"/>
                <a:gd name="T8" fmla="*/ 712 w 1424"/>
                <a:gd name="T9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" h="1424">
                  <a:moveTo>
                    <a:pt x="712" y="1424"/>
                  </a:moveTo>
                  <a:lnTo>
                    <a:pt x="0" y="712"/>
                  </a:lnTo>
                  <a:lnTo>
                    <a:pt x="712" y="0"/>
                  </a:lnTo>
                  <a:lnTo>
                    <a:pt x="1424" y="712"/>
                  </a:lnTo>
                  <a:lnTo>
                    <a:pt x="712" y="1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 userDrawn="1"/>
          </p:nvSpPr>
          <p:spPr bwMode="auto">
            <a:xfrm>
              <a:off x="3289473" y="1141413"/>
              <a:ext cx="1193802" cy="2311400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 userDrawn="1"/>
          </p:nvSpPr>
          <p:spPr bwMode="auto">
            <a:xfrm>
              <a:off x="4442558" y="3452812"/>
              <a:ext cx="2333625" cy="1166813"/>
            </a:xfrm>
            <a:custGeom>
              <a:avLst/>
              <a:gdLst>
                <a:gd name="T0" fmla="*/ 1470 w 1470"/>
                <a:gd name="T1" fmla="*/ 0 h 735"/>
                <a:gd name="T2" fmla="*/ 735 w 1470"/>
                <a:gd name="T3" fmla="*/ 735 h 735"/>
                <a:gd name="T4" fmla="*/ 0 w 1470"/>
                <a:gd name="T5" fmla="*/ 0 h 735"/>
                <a:gd name="T6" fmla="*/ 1470 w 1470"/>
                <a:gd name="T7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0"/>
                  </a:moveTo>
                  <a:lnTo>
                    <a:pt x="735" y="735"/>
                  </a:lnTo>
                  <a:lnTo>
                    <a:pt x="0" y="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 userDrawn="1"/>
          </p:nvSpPr>
          <p:spPr bwMode="auto">
            <a:xfrm>
              <a:off x="3289473" y="3452812"/>
              <a:ext cx="2332038" cy="1166813"/>
            </a:xfrm>
            <a:custGeom>
              <a:avLst/>
              <a:gdLst>
                <a:gd name="T0" fmla="*/ 0 w 1469"/>
                <a:gd name="T1" fmla="*/ 735 h 735"/>
                <a:gd name="T2" fmla="*/ 734 w 1469"/>
                <a:gd name="T3" fmla="*/ 0 h 735"/>
                <a:gd name="T4" fmla="*/ 1469 w 1469"/>
                <a:gd name="T5" fmla="*/ 735 h 735"/>
                <a:gd name="T6" fmla="*/ 0 w 1469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5">
                  <a:moveTo>
                    <a:pt x="0" y="735"/>
                  </a:moveTo>
                  <a:lnTo>
                    <a:pt x="734" y="0"/>
                  </a:lnTo>
                  <a:lnTo>
                    <a:pt x="1469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 userDrawn="1"/>
          </p:nvSpPr>
          <p:spPr bwMode="auto">
            <a:xfrm>
              <a:off x="3289473" y="4618038"/>
              <a:ext cx="2332038" cy="1168400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 userDrawn="1"/>
          </p:nvSpPr>
          <p:spPr bwMode="auto">
            <a:xfrm>
              <a:off x="4442558" y="5786438"/>
              <a:ext cx="7124485" cy="1069975"/>
            </a:xfrm>
            <a:custGeom>
              <a:avLst/>
              <a:gdLst>
                <a:gd name="T0" fmla="*/ 4133 w 4133"/>
                <a:gd name="T1" fmla="*/ 0 h 674"/>
                <a:gd name="T2" fmla="*/ 0 w 4133"/>
                <a:gd name="T3" fmla="*/ 0 h 674"/>
                <a:gd name="T4" fmla="*/ 674 w 4133"/>
                <a:gd name="T5" fmla="*/ 674 h 674"/>
                <a:gd name="T6" fmla="*/ 4133 w 4133"/>
                <a:gd name="T7" fmla="*/ 674 h 674"/>
                <a:gd name="T8" fmla="*/ 4133 w 413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3" h="674">
                  <a:moveTo>
                    <a:pt x="4133" y="0"/>
                  </a:moveTo>
                  <a:lnTo>
                    <a:pt x="0" y="0"/>
                  </a:lnTo>
                  <a:lnTo>
                    <a:pt x="674" y="674"/>
                  </a:lnTo>
                  <a:lnTo>
                    <a:pt x="4133" y="674"/>
                  </a:lnTo>
                  <a:lnTo>
                    <a:pt x="4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" name="Freeform 13"/>
            <p:cNvSpPr/>
            <p:nvPr userDrawn="1"/>
          </p:nvSpPr>
          <p:spPr bwMode="auto">
            <a:xfrm>
              <a:off x="4442558" y="4618038"/>
              <a:ext cx="2333625" cy="116681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 userDrawn="1"/>
          </p:nvSpPr>
          <p:spPr bwMode="auto">
            <a:xfrm rot="10800000">
              <a:off x="-942" y="-1080061"/>
              <a:ext cx="1193802" cy="2385897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 userDrawn="1"/>
          </p:nvSpPr>
          <p:spPr bwMode="auto">
            <a:xfrm>
              <a:off x="10230264" y="5786438"/>
              <a:ext cx="2332038" cy="1073492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 userDrawn="1"/>
          </p:nvSpPr>
          <p:spPr bwMode="auto">
            <a:xfrm>
              <a:off x="11383350" y="5786438"/>
              <a:ext cx="2333625" cy="107203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7121525" y="3177584"/>
            <a:ext cx="439896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7121525" y="1905001"/>
            <a:ext cx="4398964" cy="12725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21525" y="4940892"/>
            <a:ext cx="43989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21525" y="5237163"/>
            <a:ext cx="43989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0032100" y="153966"/>
            <a:ext cx="679261" cy="679261"/>
            <a:chOff x="10032100" y="153966"/>
            <a:chExt cx="679261" cy="679261"/>
          </a:xfrm>
        </p:grpSpPr>
        <p:sp>
          <p:nvSpPr>
            <p:cNvPr id="21" name="椭圆 20"/>
            <p:cNvSpPr/>
            <p:nvPr userDrawn="1"/>
          </p:nvSpPr>
          <p:spPr>
            <a:xfrm>
              <a:off x="10032100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746" y="177163"/>
              <a:ext cx="435751" cy="62748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 userDrawn="1"/>
        </p:nvGrpSpPr>
        <p:grpSpPr>
          <a:xfrm>
            <a:off x="10841225" y="134917"/>
            <a:ext cx="679261" cy="777896"/>
            <a:chOff x="10841225" y="134917"/>
            <a:chExt cx="679261" cy="777896"/>
          </a:xfrm>
        </p:grpSpPr>
        <p:sp>
          <p:nvSpPr>
            <p:cNvPr id="24" name="椭圆 23"/>
            <p:cNvSpPr/>
            <p:nvPr userDrawn="1"/>
          </p:nvSpPr>
          <p:spPr>
            <a:xfrm>
              <a:off x="10841225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800" y="134917"/>
              <a:ext cx="622654" cy="777896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auto">
          <a:xfrm>
            <a:off x="0" y="1588"/>
            <a:ext cx="3433763" cy="6858000"/>
          </a:xfrm>
          <a:custGeom>
            <a:avLst/>
            <a:gdLst>
              <a:gd name="T0" fmla="*/ 0 w 2163"/>
              <a:gd name="T1" fmla="*/ 4320 h 4320"/>
              <a:gd name="T2" fmla="*/ 2163 w 2163"/>
              <a:gd name="T3" fmla="*/ 2160 h 4320"/>
              <a:gd name="T4" fmla="*/ 0 w 2163"/>
              <a:gd name="T5" fmla="*/ 0 h 4320"/>
              <a:gd name="T6" fmla="*/ 0 w 2163"/>
              <a:gd name="T7" fmla="*/ 406 h 4320"/>
              <a:gd name="T8" fmla="*/ 1757 w 2163"/>
              <a:gd name="T9" fmla="*/ 2160 h 4320"/>
              <a:gd name="T10" fmla="*/ 0 w 2163"/>
              <a:gd name="T11" fmla="*/ 3915 h 4320"/>
              <a:gd name="T12" fmla="*/ 0 w 2163"/>
              <a:gd name="T1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3" h="4320">
                <a:moveTo>
                  <a:pt x="0" y="4320"/>
                </a:moveTo>
                <a:lnTo>
                  <a:pt x="2163" y="2160"/>
                </a:lnTo>
                <a:lnTo>
                  <a:pt x="0" y="0"/>
                </a:lnTo>
                <a:lnTo>
                  <a:pt x="0" y="406"/>
                </a:lnTo>
                <a:lnTo>
                  <a:pt x="1757" y="2160"/>
                </a:lnTo>
                <a:lnTo>
                  <a:pt x="0" y="3915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622098" y="23531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23214" y="32484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032100" y="153966"/>
            <a:ext cx="679261" cy="679261"/>
            <a:chOff x="10032100" y="153966"/>
            <a:chExt cx="679261" cy="679261"/>
          </a:xfrm>
        </p:grpSpPr>
        <p:sp>
          <p:nvSpPr>
            <p:cNvPr id="7" name="椭圆 6"/>
            <p:cNvSpPr/>
            <p:nvPr userDrawn="1"/>
          </p:nvSpPr>
          <p:spPr>
            <a:xfrm>
              <a:off x="10032100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746" y="177163"/>
              <a:ext cx="435751" cy="627489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 userDrawn="1"/>
        </p:nvGrpSpPr>
        <p:grpSpPr>
          <a:xfrm>
            <a:off x="10841225" y="134917"/>
            <a:ext cx="679261" cy="777896"/>
            <a:chOff x="10841225" y="134917"/>
            <a:chExt cx="679261" cy="777896"/>
          </a:xfrm>
        </p:grpSpPr>
        <p:sp>
          <p:nvSpPr>
            <p:cNvPr id="10" name="椭圆 9"/>
            <p:cNvSpPr/>
            <p:nvPr userDrawn="1"/>
          </p:nvSpPr>
          <p:spPr>
            <a:xfrm>
              <a:off x="10841225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800" y="134917"/>
              <a:ext cx="622654" cy="777896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4" name="íşḻîdè"/>
          <p:cNvSpPr/>
          <p:nvPr userDrawn="1"/>
        </p:nvSpPr>
        <p:spPr>
          <a:xfrm>
            <a:off x="436729" y="278446"/>
            <a:ext cx="7724632" cy="765663"/>
          </a:xfrm>
          <a:prstGeom prst="roundRect">
            <a:avLst>
              <a:gd name="adj" fmla="val 20564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8" name="梯形 27"/>
          <p:cNvSpPr/>
          <p:nvPr userDrawn="1"/>
        </p:nvSpPr>
        <p:spPr>
          <a:xfrm flipV="1">
            <a:off x="6810408" y="272944"/>
            <a:ext cx="1255419" cy="115378"/>
          </a:xfrm>
          <a:prstGeom prst="trapezoid">
            <a:avLst>
              <a:gd name="adj" fmla="val 114338"/>
            </a:avLst>
          </a:prstGeom>
          <a:solidFill>
            <a:srgbClr val="01C8C1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 fontScale="40000" lnSpcReduction="20000"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平行四边形 28"/>
          <p:cNvSpPr/>
          <p:nvPr userDrawn="1"/>
        </p:nvSpPr>
        <p:spPr>
          <a:xfrm flipH="1">
            <a:off x="8357867" y="170046"/>
            <a:ext cx="636007" cy="469554"/>
          </a:xfrm>
          <a:prstGeom prst="parallelogram">
            <a:avLst>
              <a:gd name="adj" fmla="val 87515"/>
            </a:avLst>
          </a:prstGeom>
          <a:solidFill>
            <a:srgbClr val="01C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24"/>
          <p:cNvSpPr/>
          <p:nvPr userDrawn="1"/>
        </p:nvSpPr>
        <p:spPr>
          <a:xfrm>
            <a:off x="7328848" y="278446"/>
            <a:ext cx="1665027" cy="765663"/>
          </a:xfrm>
          <a:prstGeom prst="trapezoid">
            <a:avLst>
              <a:gd name="adj" fmla="val 82039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平行四边形 29"/>
          <p:cNvSpPr/>
          <p:nvPr userDrawn="1"/>
        </p:nvSpPr>
        <p:spPr>
          <a:xfrm flipH="1">
            <a:off x="8538898" y="827988"/>
            <a:ext cx="388010" cy="286462"/>
          </a:xfrm>
          <a:prstGeom prst="parallelogram">
            <a:avLst>
              <a:gd name="adj" fmla="val 87515"/>
            </a:avLst>
          </a:prstGeom>
          <a:solidFill>
            <a:srgbClr val="01C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: 圆角 36"/>
          <p:cNvSpPr/>
          <p:nvPr userDrawn="1"/>
        </p:nvSpPr>
        <p:spPr>
          <a:xfrm>
            <a:off x="0" y="-32945"/>
            <a:ext cx="12192000" cy="689094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72F32"/>
              </a:gs>
              <a:gs pos="53000">
                <a:srgbClr val="282F30"/>
              </a:gs>
              <a:gs pos="100000">
                <a:srgbClr val="54646C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 dirty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735981"/>
            <a:ext cx="10578954" cy="6123144"/>
            <a:chOff x="-942" y="-1080061"/>
            <a:chExt cx="13717917" cy="7939991"/>
          </a:xfrm>
        </p:grpSpPr>
        <p:sp>
          <p:nvSpPr>
            <p:cNvPr id="25" name="Freeform 5"/>
            <p:cNvSpPr/>
            <p:nvPr userDrawn="1"/>
          </p:nvSpPr>
          <p:spPr bwMode="auto">
            <a:xfrm>
              <a:off x="3176" y="1143000"/>
              <a:ext cx="7939088" cy="5713413"/>
            </a:xfrm>
            <a:custGeom>
              <a:avLst/>
              <a:gdLst>
                <a:gd name="T0" fmla="*/ 3533 w 5001"/>
                <a:gd name="T1" fmla="*/ 712 h 3599"/>
                <a:gd name="T2" fmla="*/ 2821 w 5001"/>
                <a:gd name="T3" fmla="*/ 0 h 3599"/>
                <a:gd name="T4" fmla="*/ 0 w 5001"/>
                <a:gd name="T5" fmla="*/ 2326 h 3599"/>
                <a:gd name="T6" fmla="*/ 0 w 5001"/>
                <a:gd name="T7" fmla="*/ 3599 h 3599"/>
                <a:gd name="T8" fmla="*/ 5001 w 5001"/>
                <a:gd name="T9" fmla="*/ 3599 h 3599"/>
                <a:gd name="T10" fmla="*/ 2719 w 5001"/>
                <a:gd name="T11" fmla="*/ 2405 h 3599"/>
                <a:gd name="T12" fmla="*/ 4263 w 5001"/>
                <a:gd name="T13" fmla="*/ 1455 h 3599"/>
                <a:gd name="T14" fmla="*/ 3533 w 5001"/>
                <a:gd name="T15" fmla="*/ 712 h 3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3599">
                  <a:moveTo>
                    <a:pt x="3533" y="712"/>
                  </a:moveTo>
                  <a:lnTo>
                    <a:pt x="2821" y="0"/>
                  </a:lnTo>
                  <a:lnTo>
                    <a:pt x="0" y="2326"/>
                  </a:lnTo>
                  <a:lnTo>
                    <a:pt x="0" y="3599"/>
                  </a:lnTo>
                  <a:lnTo>
                    <a:pt x="5001" y="3599"/>
                  </a:lnTo>
                  <a:lnTo>
                    <a:pt x="2719" y="2405"/>
                  </a:lnTo>
                  <a:lnTo>
                    <a:pt x="4263" y="1455"/>
                  </a:lnTo>
                  <a:lnTo>
                    <a:pt x="3533" y="712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7420" r="29428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6"/>
            <p:cNvSpPr/>
            <p:nvPr userDrawn="1"/>
          </p:nvSpPr>
          <p:spPr bwMode="auto">
            <a:xfrm>
              <a:off x="3176" y="-1588"/>
              <a:ext cx="3348038" cy="5622925"/>
            </a:xfrm>
            <a:custGeom>
              <a:avLst/>
              <a:gdLst>
                <a:gd name="T0" fmla="*/ 0 w 2109"/>
                <a:gd name="T1" fmla="*/ 3542 h 3542"/>
                <a:gd name="T2" fmla="*/ 2109 w 2109"/>
                <a:gd name="T3" fmla="*/ 1433 h 3542"/>
                <a:gd name="T4" fmla="*/ 677 w 2109"/>
                <a:gd name="T5" fmla="*/ 0 h 3542"/>
                <a:gd name="T6" fmla="*/ 0 w 2109"/>
                <a:gd name="T7" fmla="*/ 0 h 3542"/>
                <a:gd name="T8" fmla="*/ 0 w 2109"/>
                <a:gd name="T9" fmla="*/ 3542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3542">
                  <a:moveTo>
                    <a:pt x="0" y="3542"/>
                  </a:moveTo>
                  <a:lnTo>
                    <a:pt x="2109" y="1433"/>
                  </a:lnTo>
                  <a:lnTo>
                    <a:pt x="677" y="0"/>
                  </a:lnTo>
                  <a:lnTo>
                    <a:pt x="0" y="0"/>
                  </a:lnTo>
                  <a:lnTo>
                    <a:pt x="0" y="35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7" name="Freeform 7"/>
            <p:cNvSpPr/>
            <p:nvPr userDrawn="1"/>
          </p:nvSpPr>
          <p:spPr bwMode="auto">
            <a:xfrm>
              <a:off x="2208213" y="12700"/>
              <a:ext cx="2260600" cy="2260600"/>
            </a:xfrm>
            <a:custGeom>
              <a:avLst/>
              <a:gdLst>
                <a:gd name="T0" fmla="*/ 712 w 1424"/>
                <a:gd name="T1" fmla="*/ 1424 h 1424"/>
                <a:gd name="T2" fmla="*/ 0 w 1424"/>
                <a:gd name="T3" fmla="*/ 712 h 1424"/>
                <a:gd name="T4" fmla="*/ 712 w 1424"/>
                <a:gd name="T5" fmla="*/ 0 h 1424"/>
                <a:gd name="T6" fmla="*/ 1424 w 1424"/>
                <a:gd name="T7" fmla="*/ 712 h 1424"/>
                <a:gd name="T8" fmla="*/ 712 w 1424"/>
                <a:gd name="T9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" h="1424">
                  <a:moveTo>
                    <a:pt x="712" y="1424"/>
                  </a:moveTo>
                  <a:lnTo>
                    <a:pt x="0" y="712"/>
                  </a:lnTo>
                  <a:lnTo>
                    <a:pt x="712" y="0"/>
                  </a:lnTo>
                  <a:lnTo>
                    <a:pt x="1424" y="712"/>
                  </a:lnTo>
                  <a:lnTo>
                    <a:pt x="712" y="1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 userDrawn="1"/>
          </p:nvSpPr>
          <p:spPr bwMode="auto">
            <a:xfrm>
              <a:off x="3289473" y="1141413"/>
              <a:ext cx="1193802" cy="2311400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 userDrawn="1"/>
          </p:nvSpPr>
          <p:spPr bwMode="auto">
            <a:xfrm>
              <a:off x="4442558" y="3452812"/>
              <a:ext cx="2333625" cy="1166813"/>
            </a:xfrm>
            <a:custGeom>
              <a:avLst/>
              <a:gdLst>
                <a:gd name="T0" fmla="*/ 1470 w 1470"/>
                <a:gd name="T1" fmla="*/ 0 h 735"/>
                <a:gd name="T2" fmla="*/ 735 w 1470"/>
                <a:gd name="T3" fmla="*/ 735 h 735"/>
                <a:gd name="T4" fmla="*/ 0 w 1470"/>
                <a:gd name="T5" fmla="*/ 0 h 735"/>
                <a:gd name="T6" fmla="*/ 1470 w 1470"/>
                <a:gd name="T7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0"/>
                  </a:moveTo>
                  <a:lnTo>
                    <a:pt x="735" y="735"/>
                  </a:lnTo>
                  <a:lnTo>
                    <a:pt x="0" y="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 userDrawn="1"/>
          </p:nvSpPr>
          <p:spPr bwMode="auto">
            <a:xfrm>
              <a:off x="3289473" y="3452812"/>
              <a:ext cx="2332038" cy="1166813"/>
            </a:xfrm>
            <a:custGeom>
              <a:avLst/>
              <a:gdLst>
                <a:gd name="T0" fmla="*/ 0 w 1469"/>
                <a:gd name="T1" fmla="*/ 735 h 735"/>
                <a:gd name="T2" fmla="*/ 734 w 1469"/>
                <a:gd name="T3" fmla="*/ 0 h 735"/>
                <a:gd name="T4" fmla="*/ 1469 w 1469"/>
                <a:gd name="T5" fmla="*/ 735 h 735"/>
                <a:gd name="T6" fmla="*/ 0 w 1469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5">
                  <a:moveTo>
                    <a:pt x="0" y="735"/>
                  </a:moveTo>
                  <a:lnTo>
                    <a:pt x="734" y="0"/>
                  </a:lnTo>
                  <a:lnTo>
                    <a:pt x="1469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"/>
            <p:cNvSpPr/>
            <p:nvPr userDrawn="1"/>
          </p:nvSpPr>
          <p:spPr bwMode="auto">
            <a:xfrm>
              <a:off x="3289473" y="4618038"/>
              <a:ext cx="2332038" cy="1168400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 userDrawn="1"/>
          </p:nvSpPr>
          <p:spPr bwMode="auto">
            <a:xfrm>
              <a:off x="4442558" y="5786438"/>
              <a:ext cx="7124485" cy="1069975"/>
            </a:xfrm>
            <a:custGeom>
              <a:avLst/>
              <a:gdLst>
                <a:gd name="T0" fmla="*/ 4133 w 4133"/>
                <a:gd name="T1" fmla="*/ 0 h 674"/>
                <a:gd name="T2" fmla="*/ 0 w 4133"/>
                <a:gd name="T3" fmla="*/ 0 h 674"/>
                <a:gd name="T4" fmla="*/ 674 w 4133"/>
                <a:gd name="T5" fmla="*/ 674 h 674"/>
                <a:gd name="T6" fmla="*/ 4133 w 4133"/>
                <a:gd name="T7" fmla="*/ 674 h 674"/>
                <a:gd name="T8" fmla="*/ 4133 w 413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3" h="674">
                  <a:moveTo>
                    <a:pt x="4133" y="0"/>
                  </a:moveTo>
                  <a:lnTo>
                    <a:pt x="0" y="0"/>
                  </a:lnTo>
                  <a:lnTo>
                    <a:pt x="674" y="674"/>
                  </a:lnTo>
                  <a:lnTo>
                    <a:pt x="4133" y="674"/>
                  </a:lnTo>
                  <a:lnTo>
                    <a:pt x="4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3" name="Freeform 13"/>
            <p:cNvSpPr/>
            <p:nvPr userDrawn="1"/>
          </p:nvSpPr>
          <p:spPr bwMode="auto">
            <a:xfrm>
              <a:off x="4442558" y="4618038"/>
              <a:ext cx="2333625" cy="116681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 userDrawn="1"/>
          </p:nvSpPr>
          <p:spPr bwMode="auto">
            <a:xfrm rot="10800000">
              <a:off x="-942" y="-1080061"/>
              <a:ext cx="1193802" cy="2385897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 userDrawn="1"/>
          </p:nvSpPr>
          <p:spPr bwMode="auto">
            <a:xfrm>
              <a:off x="10230264" y="5786438"/>
              <a:ext cx="2332038" cy="1073492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 userDrawn="1"/>
          </p:nvSpPr>
          <p:spPr bwMode="auto">
            <a:xfrm>
              <a:off x="11383350" y="5786438"/>
              <a:ext cx="2333625" cy="107203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584943" y="-34070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39" name="平行四边形 38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直角三角形 43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直角三角形 44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F0ED"/>
            </a:gs>
            <a:gs pos="53000">
              <a:srgbClr val="DADFE2"/>
            </a:gs>
            <a:gs pos="100000">
              <a:srgbClr val="B7C8CF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9525">
            <a:solidFill>
              <a:srgbClr val="01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0032100" y="190062"/>
            <a:ext cx="679261" cy="679261"/>
            <a:chOff x="10032100" y="153966"/>
            <a:chExt cx="679261" cy="679261"/>
          </a:xfrm>
        </p:grpSpPr>
        <p:sp>
          <p:nvSpPr>
            <p:cNvPr id="14" name="椭圆 13"/>
            <p:cNvSpPr/>
            <p:nvPr userDrawn="1"/>
          </p:nvSpPr>
          <p:spPr>
            <a:xfrm>
              <a:off x="10032100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746" y="177163"/>
              <a:ext cx="435751" cy="62748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 userDrawn="1"/>
        </p:nvGrpSpPr>
        <p:grpSpPr>
          <a:xfrm>
            <a:off x="10841225" y="171013"/>
            <a:ext cx="679261" cy="777896"/>
            <a:chOff x="10841225" y="134917"/>
            <a:chExt cx="679261" cy="777896"/>
          </a:xfrm>
        </p:grpSpPr>
        <p:sp>
          <p:nvSpPr>
            <p:cNvPr id="16" name="椭圆 15"/>
            <p:cNvSpPr/>
            <p:nvPr userDrawn="1"/>
          </p:nvSpPr>
          <p:spPr>
            <a:xfrm>
              <a:off x="10841225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800" y="134917"/>
              <a:ext cx="622654" cy="77789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6" Type="http://schemas.openxmlformats.org/officeDocument/2006/relationships/image" Target="../media/image20.png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19.png"/><Relationship Id="rId1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.png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8" Type="http://schemas.openxmlformats.org/officeDocument/2006/relationships/notesSlide" Target="../notesSlides/notesSlide13.x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4.xml"/><Relationship Id="rId13" Type="http://schemas.openxmlformats.org/officeDocument/2006/relationships/themeOverride" Target="../theme/themeOverrid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6" Type="http://schemas.openxmlformats.org/officeDocument/2006/relationships/notesSlide" Target="../notesSlides/notesSlide6.xml"/><Relationship Id="rId35" Type="http://schemas.openxmlformats.org/officeDocument/2006/relationships/slideLayout" Target="../slideLayouts/slideLayout3.xml"/><Relationship Id="rId34" Type="http://schemas.openxmlformats.org/officeDocument/2006/relationships/image" Target="../media/image5.png"/><Relationship Id="rId33" Type="http://schemas.openxmlformats.org/officeDocument/2006/relationships/tags" Target="../tags/tag48.xml"/><Relationship Id="rId32" Type="http://schemas.openxmlformats.org/officeDocument/2006/relationships/tags" Target="../tags/tag47.xml"/><Relationship Id="rId31" Type="http://schemas.openxmlformats.org/officeDocument/2006/relationships/tags" Target="../tags/tag46.xml"/><Relationship Id="rId30" Type="http://schemas.openxmlformats.org/officeDocument/2006/relationships/tags" Target="../tags/tag45.xml"/><Relationship Id="rId3" Type="http://schemas.openxmlformats.org/officeDocument/2006/relationships/tags" Target="../tags/tag20.xml"/><Relationship Id="rId29" Type="http://schemas.openxmlformats.org/officeDocument/2006/relationships/tags" Target="../tags/tag44.xml"/><Relationship Id="rId28" Type="http://schemas.openxmlformats.org/officeDocument/2006/relationships/tags" Target="../tags/tag43.xml"/><Relationship Id="rId27" Type="http://schemas.openxmlformats.org/officeDocument/2006/relationships/image" Target="../media/image17.jpeg"/><Relationship Id="rId26" Type="http://schemas.openxmlformats.org/officeDocument/2006/relationships/image" Target="../media/image16.png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096635" y="1905000"/>
            <a:ext cx="5854700" cy="127254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中控技术利用</a:t>
            </a:r>
            <a:r>
              <a:rPr lang="en-US" altLang="zh-CN"/>
              <a:t>SeaTunnel</a:t>
            </a:r>
            <a:br>
              <a:rPr lang="en-US" altLang="zh-CN"/>
            </a:br>
            <a:r>
              <a:rPr lang="zh-CN" altLang="en-US"/>
              <a:t>构建高效数据采集框架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崔俊乐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2025-11-11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9755" y="458470"/>
            <a:ext cx="1648460" cy="146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8972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整体</a:t>
            </a:r>
            <a:r>
              <a:rPr lang="zh-CN" altLang="en-US" sz="2400" b="1" dirty="0">
                <a:solidFill>
                  <a:srgbClr val="2CCDC7"/>
                </a:solidFill>
              </a:rPr>
              <a:t>框架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195" y="1442085"/>
            <a:ext cx="10153650" cy="4744085"/>
          </a:xfrm>
          <a:prstGeom prst="rect">
            <a:avLst/>
          </a:prstGeom>
        </p:spPr>
      </p:pic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39" y="2683042"/>
            <a:ext cx="615748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04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237686" y="2973353"/>
              <a:ext cx="3657600" cy="4921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实践：核心实施细节</a:t>
              </a:r>
              <a:endParaRPr lang="zh-CN" altLang="en-US" sz="3200" b="1" dirty="0" err="1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500516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关键</a:t>
            </a:r>
            <a:r>
              <a:rPr lang="zh-CN" altLang="en-US" sz="2400" b="1" dirty="0">
                <a:solidFill>
                  <a:srgbClr val="2CCDC7"/>
                </a:solidFill>
              </a:rPr>
              <a:t>优化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0215" y="1716405"/>
            <a:ext cx="5080000" cy="4934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468120" y="130079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/>
              <a:t>jvm_master_options</a:t>
            </a:r>
            <a:endParaRPr lang="en-US" altLang="zh-CN" sz="1600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057515" y="130079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/>
              <a:t>hazelcast-master.yaml</a:t>
            </a:r>
            <a:endParaRPr lang="en-US" altLang="zh-CN" sz="1600"/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65950" y="1715135"/>
            <a:ext cx="4932045" cy="4935855"/>
          </a:xfrm>
          <a:prstGeom prst="rect">
            <a:avLst/>
          </a:prstGeom>
        </p:spPr>
      </p:pic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3899" y="46305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延迟</a:t>
            </a:r>
            <a:r>
              <a:rPr lang="zh-CN" altLang="en-US" sz="2400" b="1" dirty="0">
                <a:solidFill>
                  <a:srgbClr val="2CCDC7"/>
                </a:solidFill>
              </a:rPr>
              <a:t>处理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7164070" y="1044575"/>
            <a:ext cx="5027930" cy="5760720"/>
          </a:xfrm>
          <a:prstGeom prst="rect">
            <a:avLst/>
          </a:prstGeom>
        </p:spPr>
      </p:pic>
      <p:sp>
        <p:nvSpPr>
          <p:cNvPr id="27" name="箭头3"/>
          <p:cNvSpPr/>
          <p:nvPr/>
        </p:nvSpPr>
        <p:spPr bwMode="gray">
          <a:xfrm flipV="1">
            <a:off x="599670" y="3945037"/>
            <a:ext cx="819764" cy="114053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箭头2"/>
          <p:cNvSpPr/>
          <p:nvPr/>
        </p:nvSpPr>
        <p:spPr bwMode="gray">
          <a:xfrm rot="16200000">
            <a:off x="905216" y="3470382"/>
            <a:ext cx="243647" cy="97440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箭头1"/>
          <p:cNvSpPr/>
          <p:nvPr/>
        </p:nvSpPr>
        <p:spPr bwMode="gray">
          <a:xfrm>
            <a:off x="594399" y="2699129"/>
            <a:ext cx="819764" cy="13211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46087" y="2407575"/>
            <a:ext cx="4434093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Logminer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日志切换的次数是否很频繁，建议控制在每小时在十次左右，太频繁的切换会导致发生长时间延迟情况的可能。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514133" y="2402984"/>
            <a:ext cx="931954" cy="901585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4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46087" y="3497608"/>
            <a:ext cx="4434093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考虑把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QPS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值极高的表拆分到新的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SeaTunel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任务中。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标题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514133" y="3497608"/>
            <a:ext cx="931955" cy="894027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4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3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2446087" y="4578412"/>
            <a:ext cx="4434093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参数优化，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connection.pool.size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log.mining.strategy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log.mining.batch.size.*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log.mining.sleep.time.*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标题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514133" y="4578412"/>
            <a:ext cx="931954" cy="886051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4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-635" y="3497580"/>
            <a:ext cx="1231900" cy="89408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</a:ln>
          <a:effectLst/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Oracle-CDC</a:t>
            </a:r>
            <a:r>
              <a:rPr lang="zh-CN" altLang="en-US" sz="1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延迟</a:t>
            </a:r>
            <a:endParaRPr lang="zh-CN" altLang="en-US" sz="1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8083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任务示例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" y="1195705"/>
            <a:ext cx="5598160" cy="5400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1195705"/>
            <a:ext cx="6182360" cy="5400040"/>
          </a:xfrm>
          <a:prstGeom prst="rect">
            <a:avLst/>
          </a:prstGeom>
        </p:spPr>
      </p:pic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1834" y="49861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运维</a:t>
            </a:r>
            <a:r>
              <a:rPr lang="zh-CN" altLang="en-US" sz="2400" b="1" dirty="0">
                <a:solidFill>
                  <a:srgbClr val="2CCDC7"/>
                </a:solidFill>
              </a:rPr>
              <a:t>体系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pic>
        <p:nvPicPr>
          <p:cNvPr id="6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701675" y="4264025"/>
            <a:ext cx="3395345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28515" y="4264025"/>
            <a:ext cx="3394800" cy="21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413115" y="4264025"/>
            <a:ext cx="3394800" cy="21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0065" y="1463993"/>
            <a:ext cx="5080000" cy="2799715"/>
          </a:xfrm>
          <a:prstGeom prst="rect">
            <a:avLst/>
          </a:prstGeom>
        </p:spPr>
        <p:txBody>
          <a:bodyPr>
            <a:spAutoFit/>
          </a:bodyPr>
          <a:p>
            <a:pPr marL="0" indent="26670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集群监控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节点状态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：实时监控集群节点个数与存活状态，确保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Worker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节点无异常下线，保障集群处理能力。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集群吞吐：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监控集群整体的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SourceReceivedQPS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SinkWriteQPS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，掌控全局数据流入与流出速率，评估集群负载。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资源状态：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监控集群节点的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、内存，为资源扩容或优化提供依据。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网络健康度：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通过监控内部心跳与通信延迟，确保集群网络状况良好。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9855" y="1586230"/>
            <a:ext cx="5080000" cy="2553335"/>
          </a:xfrm>
          <a:prstGeom prst="rect">
            <a:avLst/>
          </a:prstGeom>
        </p:spPr>
        <p:txBody>
          <a:bodyPr>
            <a:spAutoFit/>
          </a:bodyPr>
          <a:p>
            <a:pPr marL="0" indent="26670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任务监控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任务运行状况：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实时检查所有任务的运行状态（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Running/Failed/Finished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），是监控的最基本要求。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数据同步量：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监控任务的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SourceReceivedCount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SinkWriteCount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，实时掌握每条数据流水线的吞吐量。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指标之一，当采集端发生持续发生延迟时发送告警。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延迟时间：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这是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CDC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任务最关键的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6124" y="472576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产品集成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sp>
        <p:nvSpPr>
          <p:cNvPr id="13" name="显眼包PPT1-22"/>
          <p:cNvSpPr/>
          <p:nvPr/>
        </p:nvSpPr>
        <p:spPr>
          <a:xfrm flipH="1">
            <a:off x="10123170" y="2587625"/>
            <a:ext cx="280035" cy="264160"/>
          </a:xfrm>
          <a:custGeom>
            <a:avLst/>
            <a:gdLst>
              <a:gd name="connsiteX0" fmla="*/ 0 w 608909"/>
              <a:gd name="connsiteY0" fmla="*/ 237594 h 574614"/>
              <a:gd name="connsiteX1" fmla="*/ 309923 w 608909"/>
              <a:gd name="connsiteY1" fmla="*/ 237594 h 574614"/>
              <a:gd name="connsiteX2" fmla="*/ 309923 w 608909"/>
              <a:gd name="connsiteY2" fmla="*/ 270691 h 574614"/>
              <a:gd name="connsiteX3" fmla="*/ 245580 w 608909"/>
              <a:gd name="connsiteY3" fmla="*/ 270691 h 574614"/>
              <a:gd name="connsiteX4" fmla="*/ 245580 w 608909"/>
              <a:gd name="connsiteY4" fmla="*/ 571721 h 574614"/>
              <a:gd name="connsiteX5" fmla="*/ 26461 w 608909"/>
              <a:gd name="connsiteY5" fmla="*/ 571721 h 574614"/>
              <a:gd name="connsiteX6" fmla="*/ 26461 w 608909"/>
              <a:gd name="connsiteY6" fmla="*/ 270691 h 574614"/>
              <a:gd name="connsiteX7" fmla="*/ 0 w 608909"/>
              <a:gd name="connsiteY7" fmla="*/ 270691 h 574614"/>
              <a:gd name="connsiteX8" fmla="*/ 569722 w 608909"/>
              <a:gd name="connsiteY8" fmla="*/ 204710 h 574614"/>
              <a:gd name="connsiteX9" fmla="*/ 606495 w 608909"/>
              <a:gd name="connsiteY9" fmla="*/ 204710 h 574614"/>
              <a:gd name="connsiteX10" fmla="*/ 608259 w 608909"/>
              <a:gd name="connsiteY10" fmla="*/ 205452 h 574614"/>
              <a:gd name="connsiteX11" fmla="*/ 608909 w 608909"/>
              <a:gd name="connsiteY11" fmla="*/ 207213 h 574614"/>
              <a:gd name="connsiteX12" fmla="*/ 599995 w 608909"/>
              <a:gd name="connsiteY12" fmla="*/ 322820 h 574614"/>
              <a:gd name="connsiteX13" fmla="*/ 521899 w 608909"/>
              <a:gd name="connsiteY13" fmla="*/ 438241 h 574614"/>
              <a:gd name="connsiteX14" fmla="*/ 521899 w 608909"/>
              <a:gd name="connsiteY14" fmla="*/ 524830 h 574614"/>
              <a:gd name="connsiteX15" fmla="*/ 540843 w 608909"/>
              <a:gd name="connsiteY15" fmla="*/ 524830 h 574614"/>
              <a:gd name="connsiteX16" fmla="*/ 586437 w 608909"/>
              <a:gd name="connsiteY16" fmla="*/ 572204 h 574614"/>
              <a:gd name="connsiteX17" fmla="*/ 584023 w 608909"/>
              <a:gd name="connsiteY17" fmla="*/ 574614 h 574614"/>
              <a:gd name="connsiteX18" fmla="*/ 560158 w 608909"/>
              <a:gd name="connsiteY18" fmla="*/ 574614 h 574614"/>
              <a:gd name="connsiteX19" fmla="*/ 557743 w 608909"/>
              <a:gd name="connsiteY19" fmla="*/ 572204 h 574614"/>
              <a:gd name="connsiteX20" fmla="*/ 540843 w 608909"/>
              <a:gd name="connsiteY20" fmla="*/ 554775 h 574614"/>
              <a:gd name="connsiteX21" fmla="*/ 462376 w 608909"/>
              <a:gd name="connsiteY21" fmla="*/ 554775 h 574614"/>
              <a:gd name="connsiteX22" fmla="*/ 445383 w 608909"/>
              <a:gd name="connsiteY22" fmla="*/ 572204 h 574614"/>
              <a:gd name="connsiteX23" fmla="*/ 442968 w 608909"/>
              <a:gd name="connsiteY23" fmla="*/ 574614 h 574614"/>
              <a:gd name="connsiteX24" fmla="*/ 419103 w 608909"/>
              <a:gd name="connsiteY24" fmla="*/ 574614 h 574614"/>
              <a:gd name="connsiteX25" fmla="*/ 416689 w 608909"/>
              <a:gd name="connsiteY25" fmla="*/ 572204 h 574614"/>
              <a:gd name="connsiteX26" fmla="*/ 462376 w 608909"/>
              <a:gd name="connsiteY26" fmla="*/ 524830 h 574614"/>
              <a:gd name="connsiteX27" fmla="*/ 481320 w 608909"/>
              <a:gd name="connsiteY27" fmla="*/ 524830 h 574614"/>
              <a:gd name="connsiteX28" fmla="*/ 481320 w 608909"/>
              <a:gd name="connsiteY28" fmla="*/ 442691 h 574614"/>
              <a:gd name="connsiteX29" fmla="*/ 421054 w 608909"/>
              <a:gd name="connsiteY29" fmla="*/ 442691 h 574614"/>
              <a:gd name="connsiteX30" fmla="*/ 418639 w 608909"/>
              <a:gd name="connsiteY30" fmla="*/ 440280 h 574614"/>
              <a:gd name="connsiteX31" fmla="*/ 418639 w 608909"/>
              <a:gd name="connsiteY31" fmla="*/ 404495 h 574614"/>
              <a:gd name="connsiteX32" fmla="*/ 419382 w 608909"/>
              <a:gd name="connsiteY32" fmla="*/ 402826 h 574614"/>
              <a:gd name="connsiteX33" fmla="*/ 421054 w 608909"/>
              <a:gd name="connsiteY33" fmla="*/ 402085 h 574614"/>
              <a:gd name="connsiteX34" fmla="*/ 487448 w 608909"/>
              <a:gd name="connsiteY34" fmla="*/ 402270 h 574614"/>
              <a:gd name="connsiteX35" fmla="*/ 559043 w 608909"/>
              <a:gd name="connsiteY35" fmla="*/ 322727 h 574614"/>
              <a:gd name="connsiteX36" fmla="*/ 567308 w 608909"/>
              <a:gd name="connsiteY36" fmla="*/ 207028 h 574614"/>
              <a:gd name="connsiteX37" fmla="*/ 569722 w 608909"/>
              <a:gd name="connsiteY37" fmla="*/ 204710 h 574614"/>
              <a:gd name="connsiteX38" fmla="*/ 487853 w 608909"/>
              <a:gd name="connsiteY38" fmla="*/ 137803 h 574614"/>
              <a:gd name="connsiteX39" fmla="*/ 498019 w 608909"/>
              <a:gd name="connsiteY39" fmla="*/ 137965 h 574614"/>
              <a:gd name="connsiteX40" fmla="*/ 512966 w 608909"/>
              <a:gd name="connsiteY40" fmla="*/ 141488 h 574614"/>
              <a:gd name="connsiteX41" fmla="*/ 513152 w 608909"/>
              <a:gd name="connsiteY41" fmla="*/ 141580 h 574614"/>
              <a:gd name="connsiteX42" fmla="*/ 553909 w 608909"/>
              <a:gd name="connsiteY42" fmla="*/ 197944 h 574614"/>
              <a:gd name="connsiteX43" fmla="*/ 537476 w 608909"/>
              <a:gd name="connsiteY43" fmla="*/ 345157 h 574614"/>
              <a:gd name="connsiteX44" fmla="*/ 470445 w 608909"/>
              <a:gd name="connsiteY44" fmla="*/ 387986 h 574614"/>
              <a:gd name="connsiteX45" fmla="*/ 470166 w 608909"/>
              <a:gd name="connsiteY45" fmla="*/ 387894 h 574614"/>
              <a:gd name="connsiteX46" fmla="*/ 366834 w 608909"/>
              <a:gd name="connsiteY46" fmla="*/ 403746 h 574614"/>
              <a:gd name="connsiteX47" fmla="*/ 320877 w 608909"/>
              <a:gd name="connsiteY47" fmla="*/ 546973 h 574614"/>
              <a:gd name="connsiteX48" fmla="*/ 288661 w 608909"/>
              <a:gd name="connsiteY48" fmla="*/ 572003 h 574614"/>
              <a:gd name="connsiteX49" fmla="*/ 280584 w 608909"/>
              <a:gd name="connsiteY49" fmla="*/ 570983 h 574614"/>
              <a:gd name="connsiteX50" fmla="*/ 256446 w 608909"/>
              <a:gd name="connsiteY50" fmla="*/ 530750 h 574614"/>
              <a:gd name="connsiteX51" fmla="*/ 313079 w 608909"/>
              <a:gd name="connsiteY51" fmla="*/ 356560 h 574614"/>
              <a:gd name="connsiteX52" fmla="*/ 415854 w 608909"/>
              <a:gd name="connsiteY52" fmla="*/ 322909 h 574614"/>
              <a:gd name="connsiteX53" fmla="*/ 426252 w 608909"/>
              <a:gd name="connsiteY53" fmla="*/ 229093 h 574614"/>
              <a:gd name="connsiteX54" fmla="*/ 426438 w 608909"/>
              <a:gd name="connsiteY54" fmla="*/ 226960 h 574614"/>
              <a:gd name="connsiteX55" fmla="*/ 368319 w 608909"/>
              <a:gd name="connsiteY55" fmla="*/ 233728 h 574614"/>
              <a:gd name="connsiteX56" fmla="*/ 292654 w 608909"/>
              <a:gd name="connsiteY56" fmla="*/ 225663 h 574614"/>
              <a:gd name="connsiteX57" fmla="*/ 268979 w 608909"/>
              <a:gd name="connsiteY57" fmla="*/ 190343 h 574614"/>
              <a:gd name="connsiteX58" fmla="*/ 304352 w 608909"/>
              <a:gd name="connsiteY58" fmla="*/ 166796 h 574614"/>
              <a:gd name="connsiteX59" fmla="*/ 449277 w 608909"/>
              <a:gd name="connsiteY59" fmla="*/ 152427 h 574614"/>
              <a:gd name="connsiteX60" fmla="*/ 483257 w 608909"/>
              <a:gd name="connsiteY60" fmla="*/ 138336 h 574614"/>
              <a:gd name="connsiteX61" fmla="*/ 487853 w 608909"/>
              <a:gd name="connsiteY61" fmla="*/ 137803 h 574614"/>
              <a:gd name="connsiteX62" fmla="*/ 97694 w 608909"/>
              <a:gd name="connsiteY62" fmla="*/ 60400 h 574614"/>
              <a:gd name="connsiteX63" fmla="*/ 100014 w 608909"/>
              <a:gd name="connsiteY63" fmla="*/ 61698 h 574614"/>
              <a:gd name="connsiteX64" fmla="*/ 138444 w 608909"/>
              <a:gd name="connsiteY64" fmla="*/ 202291 h 574614"/>
              <a:gd name="connsiteX65" fmla="*/ 251968 w 608909"/>
              <a:gd name="connsiteY65" fmla="*/ 202291 h 574614"/>
              <a:gd name="connsiteX66" fmla="*/ 253824 w 608909"/>
              <a:gd name="connsiteY66" fmla="*/ 204144 h 574614"/>
              <a:gd name="connsiteX67" fmla="*/ 253824 w 608909"/>
              <a:gd name="connsiteY67" fmla="*/ 225367 h 574614"/>
              <a:gd name="connsiteX68" fmla="*/ 251968 w 608909"/>
              <a:gd name="connsiteY68" fmla="*/ 227221 h 574614"/>
              <a:gd name="connsiteX69" fmla="*/ 120807 w 608909"/>
              <a:gd name="connsiteY69" fmla="*/ 227221 h 574614"/>
              <a:gd name="connsiteX70" fmla="*/ 119043 w 608909"/>
              <a:gd name="connsiteY70" fmla="*/ 225831 h 574614"/>
              <a:gd name="connsiteX71" fmla="*/ 75973 w 608909"/>
              <a:gd name="connsiteY71" fmla="*/ 68278 h 574614"/>
              <a:gd name="connsiteX72" fmla="*/ 76158 w 608909"/>
              <a:gd name="connsiteY72" fmla="*/ 66888 h 574614"/>
              <a:gd name="connsiteX73" fmla="*/ 77272 w 608909"/>
              <a:gd name="connsiteY73" fmla="*/ 66053 h 574614"/>
              <a:gd name="connsiteX74" fmla="*/ 490077 w 608909"/>
              <a:gd name="connsiteY74" fmla="*/ 0 h 574614"/>
              <a:gd name="connsiteX75" fmla="*/ 557326 w 608909"/>
              <a:gd name="connsiteY75" fmla="*/ 67143 h 574614"/>
              <a:gd name="connsiteX76" fmla="*/ 490077 w 608909"/>
              <a:gd name="connsiteY76" fmla="*/ 134286 h 574614"/>
              <a:gd name="connsiteX77" fmla="*/ 422828 w 608909"/>
              <a:gd name="connsiteY77" fmla="*/ 67143 h 574614"/>
              <a:gd name="connsiteX78" fmla="*/ 490077 w 608909"/>
              <a:gd name="connsiteY78" fmla="*/ 0 h 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8909" h="574614">
                <a:moveTo>
                  <a:pt x="0" y="237594"/>
                </a:moveTo>
                <a:lnTo>
                  <a:pt x="309923" y="237594"/>
                </a:lnTo>
                <a:lnTo>
                  <a:pt x="309923" y="270691"/>
                </a:lnTo>
                <a:lnTo>
                  <a:pt x="245580" y="270691"/>
                </a:lnTo>
                <a:lnTo>
                  <a:pt x="245580" y="571721"/>
                </a:lnTo>
                <a:lnTo>
                  <a:pt x="26461" y="571721"/>
                </a:lnTo>
                <a:lnTo>
                  <a:pt x="26461" y="270691"/>
                </a:lnTo>
                <a:lnTo>
                  <a:pt x="0" y="270691"/>
                </a:lnTo>
                <a:close/>
                <a:moveTo>
                  <a:pt x="569722" y="204710"/>
                </a:moveTo>
                <a:lnTo>
                  <a:pt x="606495" y="204710"/>
                </a:lnTo>
                <a:cubicBezTo>
                  <a:pt x="607145" y="204710"/>
                  <a:pt x="607795" y="204988"/>
                  <a:pt x="608259" y="205452"/>
                </a:cubicBezTo>
                <a:cubicBezTo>
                  <a:pt x="608723" y="205915"/>
                  <a:pt x="608909" y="206564"/>
                  <a:pt x="608909" y="207213"/>
                </a:cubicBezTo>
                <a:lnTo>
                  <a:pt x="599995" y="322820"/>
                </a:lnTo>
                <a:cubicBezTo>
                  <a:pt x="594794" y="378166"/>
                  <a:pt x="581051" y="436665"/>
                  <a:pt x="521899" y="438241"/>
                </a:cubicBezTo>
                <a:lnTo>
                  <a:pt x="521899" y="524830"/>
                </a:lnTo>
                <a:lnTo>
                  <a:pt x="540843" y="524830"/>
                </a:lnTo>
                <a:cubicBezTo>
                  <a:pt x="565544" y="524830"/>
                  <a:pt x="586437" y="546524"/>
                  <a:pt x="586437" y="572204"/>
                </a:cubicBezTo>
                <a:cubicBezTo>
                  <a:pt x="586437" y="573502"/>
                  <a:pt x="585416" y="574614"/>
                  <a:pt x="584023" y="574614"/>
                </a:cubicBezTo>
                <a:lnTo>
                  <a:pt x="560158" y="574614"/>
                </a:lnTo>
                <a:cubicBezTo>
                  <a:pt x="558858" y="574614"/>
                  <a:pt x="557743" y="573502"/>
                  <a:pt x="557743" y="572204"/>
                </a:cubicBezTo>
                <a:cubicBezTo>
                  <a:pt x="557743" y="562747"/>
                  <a:pt x="550036" y="554775"/>
                  <a:pt x="540843" y="554775"/>
                </a:cubicBezTo>
                <a:lnTo>
                  <a:pt x="462376" y="554775"/>
                </a:lnTo>
                <a:cubicBezTo>
                  <a:pt x="453183" y="554775"/>
                  <a:pt x="445383" y="562747"/>
                  <a:pt x="445383" y="572204"/>
                </a:cubicBezTo>
                <a:cubicBezTo>
                  <a:pt x="445383" y="573502"/>
                  <a:pt x="444361" y="574614"/>
                  <a:pt x="442968" y="574614"/>
                </a:cubicBezTo>
                <a:lnTo>
                  <a:pt x="419103" y="574614"/>
                </a:lnTo>
                <a:cubicBezTo>
                  <a:pt x="417803" y="574614"/>
                  <a:pt x="416689" y="573502"/>
                  <a:pt x="416689" y="572204"/>
                </a:cubicBezTo>
                <a:cubicBezTo>
                  <a:pt x="416689" y="546524"/>
                  <a:pt x="437675" y="524830"/>
                  <a:pt x="462376" y="524830"/>
                </a:cubicBezTo>
                <a:lnTo>
                  <a:pt x="481320" y="524830"/>
                </a:lnTo>
                <a:lnTo>
                  <a:pt x="481320" y="442691"/>
                </a:lnTo>
                <a:lnTo>
                  <a:pt x="421054" y="442691"/>
                </a:lnTo>
                <a:cubicBezTo>
                  <a:pt x="419754" y="442691"/>
                  <a:pt x="418639" y="441578"/>
                  <a:pt x="418639" y="440280"/>
                </a:cubicBezTo>
                <a:lnTo>
                  <a:pt x="418639" y="404495"/>
                </a:lnTo>
                <a:cubicBezTo>
                  <a:pt x="418639" y="403846"/>
                  <a:pt x="418918" y="403290"/>
                  <a:pt x="419382" y="402826"/>
                </a:cubicBezTo>
                <a:cubicBezTo>
                  <a:pt x="419846" y="402363"/>
                  <a:pt x="420404" y="402085"/>
                  <a:pt x="421054" y="402085"/>
                </a:cubicBezTo>
                <a:cubicBezTo>
                  <a:pt x="421054" y="402085"/>
                  <a:pt x="486520" y="402270"/>
                  <a:pt x="487448" y="402270"/>
                </a:cubicBezTo>
                <a:cubicBezTo>
                  <a:pt x="547436" y="402270"/>
                  <a:pt x="557929" y="358419"/>
                  <a:pt x="559043" y="322727"/>
                </a:cubicBezTo>
                <a:lnTo>
                  <a:pt x="567308" y="207028"/>
                </a:lnTo>
                <a:cubicBezTo>
                  <a:pt x="567401" y="205730"/>
                  <a:pt x="568422" y="204710"/>
                  <a:pt x="569722" y="204710"/>
                </a:cubicBezTo>
                <a:close/>
                <a:moveTo>
                  <a:pt x="487853" y="137803"/>
                </a:moveTo>
                <a:cubicBezTo>
                  <a:pt x="490615" y="137594"/>
                  <a:pt x="494305" y="137502"/>
                  <a:pt x="498019" y="137965"/>
                </a:cubicBezTo>
                <a:cubicBezTo>
                  <a:pt x="505168" y="138985"/>
                  <a:pt x="512966" y="141488"/>
                  <a:pt x="512966" y="141488"/>
                </a:cubicBezTo>
                <a:lnTo>
                  <a:pt x="513152" y="141580"/>
                </a:lnTo>
                <a:cubicBezTo>
                  <a:pt x="535063" y="149553"/>
                  <a:pt x="556973" y="170504"/>
                  <a:pt x="553909" y="197944"/>
                </a:cubicBezTo>
                <a:lnTo>
                  <a:pt x="537476" y="345157"/>
                </a:lnTo>
                <a:cubicBezTo>
                  <a:pt x="533856" y="377140"/>
                  <a:pt x="510831" y="389099"/>
                  <a:pt x="470445" y="387986"/>
                </a:cubicBezTo>
                <a:cubicBezTo>
                  <a:pt x="470352" y="387986"/>
                  <a:pt x="470259" y="387894"/>
                  <a:pt x="470166" y="387894"/>
                </a:cubicBezTo>
                <a:cubicBezTo>
                  <a:pt x="427645" y="385576"/>
                  <a:pt x="374818" y="386503"/>
                  <a:pt x="366834" y="403746"/>
                </a:cubicBezTo>
                <a:cubicBezTo>
                  <a:pt x="357271" y="423677"/>
                  <a:pt x="336196" y="486438"/>
                  <a:pt x="320877" y="546973"/>
                </a:cubicBezTo>
                <a:cubicBezTo>
                  <a:pt x="317164" y="561991"/>
                  <a:pt x="303609" y="572003"/>
                  <a:pt x="288661" y="572003"/>
                </a:cubicBezTo>
                <a:cubicBezTo>
                  <a:pt x="286062" y="572003"/>
                  <a:pt x="283277" y="571632"/>
                  <a:pt x="280584" y="570983"/>
                </a:cubicBezTo>
                <a:cubicBezTo>
                  <a:pt x="262759" y="566534"/>
                  <a:pt x="251989" y="548549"/>
                  <a:pt x="256446" y="530750"/>
                </a:cubicBezTo>
                <a:cubicBezTo>
                  <a:pt x="265173" y="496357"/>
                  <a:pt x="294789" y="384371"/>
                  <a:pt x="313079" y="356560"/>
                </a:cubicBezTo>
                <a:cubicBezTo>
                  <a:pt x="326634" y="336072"/>
                  <a:pt x="361078" y="324855"/>
                  <a:pt x="415854" y="322909"/>
                </a:cubicBezTo>
                <a:lnTo>
                  <a:pt x="426252" y="229093"/>
                </a:lnTo>
                <a:lnTo>
                  <a:pt x="426438" y="226960"/>
                </a:lnTo>
                <a:cubicBezTo>
                  <a:pt x="408520" y="231410"/>
                  <a:pt x="389487" y="233728"/>
                  <a:pt x="368319" y="233728"/>
                </a:cubicBezTo>
                <a:cubicBezTo>
                  <a:pt x="345016" y="233728"/>
                  <a:pt x="319763" y="231132"/>
                  <a:pt x="292654" y="225663"/>
                </a:cubicBezTo>
                <a:cubicBezTo>
                  <a:pt x="276314" y="222418"/>
                  <a:pt x="265730" y="206658"/>
                  <a:pt x="268979" y="190343"/>
                </a:cubicBezTo>
                <a:cubicBezTo>
                  <a:pt x="272229" y="174119"/>
                  <a:pt x="288012" y="163459"/>
                  <a:pt x="304352" y="166796"/>
                </a:cubicBezTo>
                <a:cubicBezTo>
                  <a:pt x="369155" y="179589"/>
                  <a:pt x="417897" y="174768"/>
                  <a:pt x="449277" y="152427"/>
                </a:cubicBezTo>
                <a:cubicBezTo>
                  <a:pt x="449277" y="152427"/>
                  <a:pt x="466174" y="140375"/>
                  <a:pt x="483257" y="138336"/>
                </a:cubicBezTo>
                <a:cubicBezTo>
                  <a:pt x="483257" y="138336"/>
                  <a:pt x="485091" y="138012"/>
                  <a:pt x="487853" y="137803"/>
                </a:cubicBezTo>
                <a:close/>
                <a:moveTo>
                  <a:pt x="97694" y="60400"/>
                </a:moveTo>
                <a:cubicBezTo>
                  <a:pt x="98715" y="60122"/>
                  <a:pt x="99736" y="60771"/>
                  <a:pt x="100014" y="61698"/>
                </a:cubicBezTo>
                <a:lnTo>
                  <a:pt x="138444" y="202291"/>
                </a:lnTo>
                <a:lnTo>
                  <a:pt x="251968" y="202291"/>
                </a:lnTo>
                <a:cubicBezTo>
                  <a:pt x="252989" y="202291"/>
                  <a:pt x="253824" y="203125"/>
                  <a:pt x="253824" y="204144"/>
                </a:cubicBezTo>
                <a:lnTo>
                  <a:pt x="253824" y="225367"/>
                </a:lnTo>
                <a:cubicBezTo>
                  <a:pt x="253824" y="226387"/>
                  <a:pt x="252989" y="227221"/>
                  <a:pt x="251968" y="227221"/>
                </a:cubicBezTo>
                <a:lnTo>
                  <a:pt x="120807" y="227221"/>
                </a:lnTo>
                <a:cubicBezTo>
                  <a:pt x="119971" y="227221"/>
                  <a:pt x="119229" y="226665"/>
                  <a:pt x="119043" y="225831"/>
                </a:cubicBezTo>
                <a:lnTo>
                  <a:pt x="75973" y="68278"/>
                </a:lnTo>
                <a:cubicBezTo>
                  <a:pt x="75787" y="67814"/>
                  <a:pt x="75880" y="67258"/>
                  <a:pt x="76158" y="66888"/>
                </a:cubicBezTo>
                <a:cubicBezTo>
                  <a:pt x="76344" y="66424"/>
                  <a:pt x="76808" y="66146"/>
                  <a:pt x="77272" y="66053"/>
                </a:cubicBezTo>
                <a:close/>
                <a:moveTo>
                  <a:pt x="490077" y="0"/>
                </a:moveTo>
                <a:cubicBezTo>
                  <a:pt x="527218" y="0"/>
                  <a:pt x="557326" y="30061"/>
                  <a:pt x="557326" y="67143"/>
                </a:cubicBezTo>
                <a:cubicBezTo>
                  <a:pt x="557326" y="104225"/>
                  <a:pt x="527218" y="134286"/>
                  <a:pt x="490077" y="134286"/>
                </a:cubicBezTo>
                <a:cubicBezTo>
                  <a:pt x="452936" y="134286"/>
                  <a:pt x="422828" y="104225"/>
                  <a:pt x="422828" y="67143"/>
                </a:cubicBezTo>
                <a:cubicBezTo>
                  <a:pt x="422828" y="30061"/>
                  <a:pt x="452936" y="0"/>
                  <a:pt x="490077" y="0"/>
                </a:cubicBezTo>
                <a:close/>
              </a:path>
            </a:pathLst>
          </a:custGeom>
          <a:gradFill>
            <a:gsLst>
              <a:gs pos="51744">
                <a:srgbClr val="2D64EB">
                  <a:lumMod val="20000"/>
                  <a:lumOff val="80000"/>
                </a:srgbClr>
              </a:gs>
              <a:gs pos="0">
                <a:srgbClr val="2D64EB">
                  <a:lumMod val="60000"/>
                  <a:lumOff val="40000"/>
                </a:srgbClr>
              </a:gs>
              <a:gs pos="96000">
                <a:srgbClr val="2D64EB">
                  <a:lumMod val="20000"/>
                  <a:lumOff val="80000"/>
                  <a:alpha val="0"/>
                </a:srgbClr>
              </a:gs>
            </a:gsLst>
            <a:lin ang="5400000" scaled="1"/>
          </a:gradFill>
          <a:ln w="33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92D37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dirty="0"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419" name="©显眼包PPT23-2"/>
          <p:cNvSpPr/>
          <p:nvPr/>
        </p:nvSpPr>
        <p:spPr>
          <a:xfrm>
            <a:off x="1121410" y="3654425"/>
            <a:ext cx="9918700" cy="1598930"/>
          </a:xfrm>
          <a:prstGeom prst="trapezoid">
            <a:avLst>
              <a:gd name="adj" fmla="val 98589"/>
            </a:avLst>
          </a:prstGeom>
          <a:gradFill flip="none" rotWithShape="1">
            <a:gsLst>
              <a:gs pos="0">
                <a:srgbClr val="1039D9">
                  <a:alpha val="40000"/>
                </a:srgbClr>
              </a:gs>
              <a:gs pos="24000">
                <a:srgbClr val="2D64EB">
                  <a:lumMod val="60000"/>
                  <a:lumOff val="4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</a:endParaRPr>
          </a:p>
        </p:txBody>
      </p:sp>
      <p:sp>
        <p:nvSpPr>
          <p:cNvPr id="349" name="显眼包PPT1"/>
          <p:cNvSpPr/>
          <p:nvPr/>
        </p:nvSpPr>
        <p:spPr>
          <a:xfrm>
            <a:off x="1348423" y="2908300"/>
            <a:ext cx="9495155" cy="612140"/>
          </a:xfrm>
          <a:prstGeom prst="ellipse">
            <a:avLst/>
          </a:prstGeom>
          <a:gradFill>
            <a:gsLst>
              <a:gs pos="99000">
                <a:srgbClr val="113AD9">
                  <a:alpha val="46000"/>
                </a:srgbClr>
              </a:gs>
              <a:gs pos="13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</a:gradFill>
          <a:ln w="53975">
            <a:gradFill>
              <a:gsLst>
                <a:gs pos="19000">
                  <a:srgbClr val="2D64EB">
                    <a:lumMod val="60000"/>
                    <a:lumOff val="40000"/>
                    <a:alpha val="0"/>
                  </a:srgbClr>
                </a:gs>
                <a:gs pos="96855">
                  <a:srgbClr val="1F49EE">
                    <a:alpha val="70000"/>
                    <a:lumMod val="72000"/>
                    <a:lumOff val="28000"/>
                  </a:srgbClr>
                </a:gs>
                <a:gs pos="82000">
                  <a:srgbClr val="2D64EB">
                    <a:lumMod val="60000"/>
                    <a:lumOff val="40000"/>
                  </a:srgbClr>
                </a:gs>
              </a:gsLst>
              <a:lin ang="5400000" scaled="1"/>
            </a:gradFill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65" name="显眼包PPT-1"/>
          <p:cNvSpPr/>
          <p:nvPr/>
        </p:nvSpPr>
        <p:spPr>
          <a:xfrm>
            <a:off x="4847590" y="2037080"/>
            <a:ext cx="2496820" cy="2496820"/>
          </a:xfrm>
          <a:prstGeom prst="ellipse">
            <a:avLst/>
          </a:prstGeom>
          <a:gradFill flip="none" rotWithShape="1">
            <a:gsLst>
              <a:gs pos="24000">
                <a:srgbClr val="2D64EB">
                  <a:lumMod val="60000"/>
                  <a:lumOff val="40000"/>
                  <a:alpha val="16000"/>
                </a:srgbClr>
              </a:gs>
              <a:gs pos="100000">
                <a:srgbClr val="2D64EB">
                  <a:lumMod val="60000"/>
                  <a:lumOff val="40000"/>
                  <a:alpha val="0"/>
                </a:srgbClr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rgbClr val="2D64EB">
                    <a:lumMod val="20000"/>
                    <a:lumOff val="80000"/>
                  </a:srgbClr>
                </a:gs>
                <a:gs pos="100000">
                  <a:srgbClr val="2D64EB">
                    <a:lumMod val="30000"/>
                    <a:lumOff val="70000"/>
                    <a:alpha val="0"/>
                  </a:srgbClr>
                </a:gs>
              </a:gsLst>
              <a:lin ang="5400000" scaled="1"/>
              <a:tileRect/>
            </a:gradFill>
          </a:ln>
          <a:effectLst>
            <a:softEdge rad="635000"/>
          </a:effectLst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H" panose="00020600040101010101" charset="-122"/>
              <a:ea typeface="OPPOSans H" panose="00020600040101010101" charset="-122"/>
              <a:cs typeface="OPPOSans R" panose="00020600040101010101" pitchFamily="18" charset="-122"/>
            </a:endParaRPr>
          </a:p>
        </p:txBody>
      </p:sp>
      <p:sp>
        <p:nvSpPr>
          <p:cNvPr id="476" name="显眼包PPT9"/>
          <p:cNvSpPr/>
          <p:nvPr/>
        </p:nvSpPr>
        <p:spPr>
          <a:xfrm>
            <a:off x="5135563" y="1440815"/>
            <a:ext cx="1920875" cy="1921510"/>
          </a:xfrm>
          <a:custGeom>
            <a:avLst/>
            <a:gdLst>
              <a:gd name="connsiteX0" fmla="*/ 0 w 3025"/>
              <a:gd name="connsiteY0" fmla="*/ 1089 h 3026"/>
              <a:gd name="connsiteX1" fmla="*/ 1513 w 3025"/>
              <a:gd name="connsiteY1" fmla="*/ 0 h 3026"/>
              <a:gd name="connsiteX2" fmla="*/ 3025 w 3025"/>
              <a:gd name="connsiteY2" fmla="*/ 1089 h 3026"/>
              <a:gd name="connsiteX3" fmla="*/ 2187 w 3025"/>
              <a:gd name="connsiteY3" fmla="*/ 1089 h 3026"/>
              <a:gd name="connsiteX4" fmla="*/ 2920 w 3025"/>
              <a:gd name="connsiteY4" fmla="*/ 3026 h 3026"/>
              <a:gd name="connsiteX5" fmla="*/ 184 w 3025"/>
              <a:gd name="connsiteY5" fmla="*/ 3014 h 3026"/>
              <a:gd name="connsiteX6" fmla="*/ 838 w 3025"/>
              <a:gd name="connsiteY6" fmla="*/ 1089 h 3026"/>
              <a:gd name="connsiteX7" fmla="*/ 0 w 3025"/>
              <a:gd name="connsiteY7" fmla="*/ 1089 h 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5" h="3026">
                <a:moveTo>
                  <a:pt x="0" y="1089"/>
                </a:moveTo>
                <a:lnTo>
                  <a:pt x="1513" y="0"/>
                </a:lnTo>
                <a:lnTo>
                  <a:pt x="3025" y="1089"/>
                </a:lnTo>
                <a:lnTo>
                  <a:pt x="2187" y="1089"/>
                </a:lnTo>
                <a:cubicBezTo>
                  <a:pt x="2279" y="1790"/>
                  <a:pt x="2547" y="2462"/>
                  <a:pt x="2920" y="3026"/>
                </a:cubicBezTo>
                <a:lnTo>
                  <a:pt x="184" y="3014"/>
                </a:lnTo>
                <a:cubicBezTo>
                  <a:pt x="426" y="2450"/>
                  <a:pt x="807" y="1982"/>
                  <a:pt x="838" y="1089"/>
                </a:cubicBezTo>
                <a:lnTo>
                  <a:pt x="0" y="108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50000"/>
                </a:schemeClr>
              </a:gs>
              <a:gs pos="31000">
                <a:srgbClr val="3A8BFF">
                  <a:lumMod val="60000"/>
                  <a:lumOff val="40000"/>
                  <a:alpha val="0"/>
                </a:srgbClr>
              </a:gs>
            </a:gsLst>
            <a:lin ang="16200000" scaled="0"/>
          </a:gradFill>
          <a:ln w="1916" cap="flat">
            <a:noFill/>
            <a:prstDash val="solid"/>
            <a:miter/>
          </a:ln>
          <a:effectLst>
            <a:innerShdw blurRad="63500">
              <a:srgbClr val="3A8BFF">
                <a:lumMod val="60000"/>
                <a:lumOff val="40000"/>
              </a:srgbClr>
            </a:innerShdw>
            <a:reflection blurRad="6350" stA="15000" endPos="18000" dist="38100" dir="5400000" sy="-100000" algn="bl" rotWithShape="0"/>
          </a:effectLst>
        </p:spPr>
        <p:txBody>
          <a:bodyPr wrap="square" rtlCol="0" anchor="ctr">
            <a:noAutofit/>
          </a:bodyPr>
          <a:p>
            <a:endParaRPr lang="zh-CN" altLang="en-US">
              <a:solidFill>
                <a:srgbClr val="292D37"/>
              </a:solidFill>
              <a:cs typeface="OPPOSans R" panose="00020600040101010101" pitchFamily="18" charset="-122"/>
            </a:endParaRPr>
          </a:p>
        </p:txBody>
      </p:sp>
      <p:sp>
        <p:nvSpPr>
          <p:cNvPr id="264" name="显眼包PPT-11"/>
          <p:cNvSpPr/>
          <p:nvPr/>
        </p:nvSpPr>
        <p:spPr bwMode="auto">
          <a:xfrm rot="16113149">
            <a:off x="5176520" y="2306955"/>
            <a:ext cx="1880235" cy="1880235"/>
          </a:xfrm>
          <a:prstGeom prst="ellipse">
            <a:avLst/>
          </a:prstGeom>
          <a:gradFill>
            <a:gsLst>
              <a:gs pos="21000">
                <a:srgbClr val="7997EB">
                  <a:alpha val="83000"/>
                </a:srgbClr>
              </a:gs>
              <a:gs pos="0">
                <a:srgbClr val="81A2F3">
                  <a:lumMod val="60000"/>
                  <a:lumOff val="40000"/>
                  <a:alpha val="0"/>
                </a:srgbClr>
              </a:gs>
              <a:gs pos="41000">
                <a:srgbClr val="3F67DD"/>
              </a:gs>
            </a:gsLst>
            <a:lin ang="2700000" scaled="0"/>
          </a:gradFill>
          <a:ln>
            <a:gradFill>
              <a:gsLst>
                <a:gs pos="25000">
                  <a:srgbClr val="81A2F3">
                    <a:lumMod val="60000"/>
                    <a:lumOff val="40000"/>
                    <a:alpha val="0"/>
                  </a:srgbClr>
                </a:gs>
                <a:gs pos="6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glow rad="76200">
              <a:srgbClr val="1F49EE">
                <a:alpha val="28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25400" stA="46000" endA="300" endPos="30000" dist="165100" dir="5400000" sy="-100000" algn="bl" rotWithShape="0"/>
          </a:effectLst>
        </p:spPr>
        <p:txBody>
          <a:bodyPr vert="horz" wrap="square" lIns="91440" tIns="45720" rIns="91440" bIns="45720" numCol="1" spcCol="0" rtlCol="0" fromWordArt="0" anchor="b" anchorCtr="0" forceAA="0" compatLnSpc="0">
            <a:noAutofit/>
          </a:bodyPr>
          <a:lstStyle>
            <a:defPPr>
              <a:defRPr lang="en-US"/>
            </a:defPPr>
            <a:lvl1pPr algn="ctr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00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0" name="显眼包PPT3"/>
          <p:cNvSpPr/>
          <p:nvPr/>
        </p:nvSpPr>
        <p:spPr>
          <a:xfrm>
            <a:off x="2729865" y="4433570"/>
            <a:ext cx="6732270" cy="526415"/>
          </a:xfrm>
          <a:custGeom>
            <a:avLst/>
            <a:gdLst>
              <a:gd name="connsiteX0" fmla="*/ 2618636 w 5237272"/>
              <a:gd name="connsiteY0" fmla="*/ 299802 h 1716388"/>
              <a:gd name="connsiteX1" fmla="*/ 1091041 w 5237272"/>
              <a:gd name="connsiteY1" fmla="*/ 800434 h 1716388"/>
              <a:gd name="connsiteX2" fmla="*/ 2618636 w 5237272"/>
              <a:gd name="connsiteY2" fmla="*/ 1301066 h 1716388"/>
              <a:gd name="connsiteX3" fmla="*/ 4146231 w 5237272"/>
              <a:gd name="connsiteY3" fmla="*/ 800434 h 1716388"/>
              <a:gd name="connsiteX4" fmla="*/ 2618636 w 5237272"/>
              <a:gd name="connsiteY4" fmla="*/ 299802 h 1716388"/>
              <a:gd name="connsiteX5" fmla="*/ 2618636 w 5237272"/>
              <a:gd name="connsiteY5" fmla="*/ 0 h 1716388"/>
              <a:gd name="connsiteX6" fmla="*/ 5237272 w 5237272"/>
              <a:gd name="connsiteY6" fmla="*/ 858194 h 1716388"/>
              <a:gd name="connsiteX7" fmla="*/ 2618636 w 5237272"/>
              <a:gd name="connsiteY7" fmla="*/ 1716388 h 1716388"/>
              <a:gd name="connsiteX8" fmla="*/ 0 w 5237272"/>
              <a:gd name="connsiteY8" fmla="*/ 858194 h 1716388"/>
              <a:gd name="connsiteX9" fmla="*/ 2618636 w 5237272"/>
              <a:gd name="connsiteY9" fmla="*/ 0 h 17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7272" h="1716388">
                <a:moveTo>
                  <a:pt x="2618636" y="299802"/>
                </a:moveTo>
                <a:cubicBezTo>
                  <a:pt x="1774969" y="299802"/>
                  <a:pt x="1091041" y="523943"/>
                  <a:pt x="1091041" y="800434"/>
                </a:cubicBezTo>
                <a:cubicBezTo>
                  <a:pt x="1091041" y="1076925"/>
                  <a:pt x="1774969" y="1301066"/>
                  <a:pt x="2618636" y="1301066"/>
                </a:cubicBezTo>
                <a:cubicBezTo>
                  <a:pt x="3462303" y="1301066"/>
                  <a:pt x="4146231" y="1076925"/>
                  <a:pt x="4146231" y="800434"/>
                </a:cubicBezTo>
                <a:cubicBezTo>
                  <a:pt x="4146231" y="523943"/>
                  <a:pt x="3462303" y="299802"/>
                  <a:pt x="2618636" y="299802"/>
                </a:cubicBezTo>
                <a:close/>
                <a:moveTo>
                  <a:pt x="2618636" y="0"/>
                </a:moveTo>
                <a:cubicBezTo>
                  <a:pt x="4064869" y="0"/>
                  <a:pt x="5237272" y="384227"/>
                  <a:pt x="5237272" y="858194"/>
                </a:cubicBezTo>
                <a:cubicBezTo>
                  <a:pt x="5237272" y="1332161"/>
                  <a:pt x="4064869" y="1716388"/>
                  <a:pt x="2618636" y="1716388"/>
                </a:cubicBezTo>
                <a:cubicBezTo>
                  <a:pt x="1172403" y="1716388"/>
                  <a:pt x="0" y="1332161"/>
                  <a:pt x="0" y="858194"/>
                </a:cubicBezTo>
                <a:cubicBezTo>
                  <a:pt x="0" y="384227"/>
                  <a:pt x="1172403" y="0"/>
                  <a:pt x="2618636" y="0"/>
                </a:cubicBezTo>
                <a:close/>
              </a:path>
            </a:pathLst>
          </a:custGeom>
          <a:gradFill>
            <a:gsLst>
              <a:gs pos="58000">
                <a:srgbClr val="1F49EE">
                  <a:alpha val="39000"/>
                </a:srgbClr>
              </a:gs>
              <a:gs pos="0">
                <a:srgbClr val="2D64EB">
                  <a:lumMod val="20000"/>
                  <a:lumOff val="80000"/>
                  <a:alpha val="0"/>
                </a:srgbClr>
              </a:gs>
              <a:gs pos="100000">
                <a:srgbClr val="1039D9">
                  <a:alpha val="81000"/>
                  <a:lumMod val="87000"/>
                  <a:lumOff val="13000"/>
                </a:srgbClr>
              </a:gs>
            </a:gsLst>
            <a:lin ang="5400000" scaled="1"/>
          </a:gradFill>
          <a:ln>
            <a:gradFill>
              <a:gsLst>
                <a:gs pos="31000">
                  <a:srgbClr val="2D64EB">
                    <a:lumMod val="40000"/>
                    <a:lumOff val="60000"/>
                    <a:alpha val="0"/>
                  </a:srgbClr>
                </a:gs>
                <a:gs pos="100000">
                  <a:srgbClr val="2D64EB"/>
                </a:gs>
              </a:gsLst>
              <a:lin ang="5400000" scaled="1"/>
            </a:gradFill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H" panose="00020600040101010101" charset="-122"/>
              <a:ea typeface="OPPOSans H" panose="00020600040101010101" charset="-122"/>
              <a:cs typeface="OPPOSans R" panose="00020600040101010101" pitchFamily="18" charset="-122"/>
            </a:endParaRPr>
          </a:p>
        </p:txBody>
      </p:sp>
      <p:sp>
        <p:nvSpPr>
          <p:cNvPr id="2672" name="显眼包PPT2-1"/>
          <p:cNvSpPr/>
          <p:nvPr/>
        </p:nvSpPr>
        <p:spPr>
          <a:xfrm flipH="1">
            <a:off x="2994025" y="1522730"/>
            <a:ext cx="189230" cy="735965"/>
          </a:xfrm>
          <a:prstGeom prst="rect">
            <a:avLst/>
          </a:prstGeom>
          <a:gradFill>
            <a:gsLst>
              <a:gs pos="1000">
                <a:srgbClr val="2D64EB">
                  <a:lumMod val="60000"/>
                  <a:lumOff val="40000"/>
                  <a:alpha val="100000"/>
                </a:srgbClr>
              </a:gs>
              <a:gs pos="100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76200"/>
          </a:effectLst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600">
              <a:cs typeface="OPPOSans R" panose="00020600040101010101" pitchFamily="18" charset="-122"/>
            </a:endParaRPr>
          </a:p>
        </p:txBody>
      </p:sp>
      <p:cxnSp>
        <p:nvCxnSpPr>
          <p:cNvPr id="2671" name="显眼包PPT2-2"/>
          <p:cNvCxnSpPr/>
          <p:nvPr/>
        </p:nvCxnSpPr>
        <p:spPr>
          <a:xfrm>
            <a:off x="1494155" y="2368550"/>
            <a:ext cx="0" cy="987425"/>
          </a:xfrm>
          <a:prstGeom prst="line">
            <a:avLst/>
          </a:prstGeom>
          <a:ln w="19050">
            <a:gradFill>
              <a:gsLst>
                <a:gs pos="0">
                  <a:srgbClr val="2D64EB">
                    <a:lumMod val="60000"/>
                    <a:lumOff val="40000"/>
                  </a:srgbClr>
                </a:gs>
                <a:gs pos="54000">
                  <a:srgbClr val="2D64EB">
                    <a:lumMod val="60000"/>
                    <a:lumOff val="40000"/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rgbClr val="2D64EB"/>
          </a:lnRef>
          <a:fillRef idx="0">
            <a:srgbClr val="2D64EB"/>
          </a:fillRef>
          <a:effectRef idx="0">
            <a:srgbClr val="2D64EB"/>
          </a:effectRef>
          <a:fontRef idx="minor">
            <a:srgbClr val="292D37"/>
          </a:fontRef>
        </p:style>
      </p:cxnSp>
      <p:sp>
        <p:nvSpPr>
          <p:cNvPr id="2673" name="显眼包PPT2-3"/>
          <p:cNvSpPr/>
          <p:nvPr/>
        </p:nvSpPr>
        <p:spPr>
          <a:xfrm flipH="1">
            <a:off x="855345" y="3145155"/>
            <a:ext cx="179070" cy="1823085"/>
          </a:xfrm>
          <a:prstGeom prst="rect">
            <a:avLst/>
          </a:prstGeom>
          <a:gradFill>
            <a:gsLst>
              <a:gs pos="0">
                <a:srgbClr val="2D64EB">
                  <a:lumMod val="60000"/>
                  <a:lumOff val="40000"/>
                  <a:alpha val="100000"/>
                </a:srgbClr>
              </a:gs>
              <a:gs pos="69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76200"/>
          </a:effectLst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600">
              <a:cs typeface="OPPOSans R" panose="00020600040101010101" pitchFamily="18" charset="-122"/>
            </a:endParaRPr>
          </a:p>
        </p:txBody>
      </p:sp>
      <p:sp>
        <p:nvSpPr>
          <p:cNvPr id="2677" name="显眼包PPT1-1"/>
          <p:cNvSpPr/>
          <p:nvPr/>
        </p:nvSpPr>
        <p:spPr>
          <a:xfrm>
            <a:off x="9058910" y="1522730"/>
            <a:ext cx="187325" cy="773430"/>
          </a:xfrm>
          <a:prstGeom prst="rect">
            <a:avLst/>
          </a:prstGeom>
          <a:gradFill>
            <a:gsLst>
              <a:gs pos="0">
                <a:srgbClr val="2D64EB">
                  <a:lumMod val="60000"/>
                  <a:lumOff val="40000"/>
                  <a:alpha val="100000"/>
                </a:srgbClr>
              </a:gs>
              <a:gs pos="100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76200"/>
          </a:effectLst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600">
              <a:cs typeface="OPPOSans R" panose="00020600040101010101" pitchFamily="18" charset="-122"/>
            </a:endParaRPr>
          </a:p>
        </p:txBody>
      </p:sp>
      <p:cxnSp>
        <p:nvCxnSpPr>
          <p:cNvPr id="2678" name="显眼包PPT1-2"/>
          <p:cNvCxnSpPr/>
          <p:nvPr/>
        </p:nvCxnSpPr>
        <p:spPr>
          <a:xfrm flipH="1">
            <a:off x="10902315" y="2368550"/>
            <a:ext cx="0" cy="987425"/>
          </a:xfrm>
          <a:prstGeom prst="line">
            <a:avLst/>
          </a:prstGeom>
          <a:ln w="19050">
            <a:gradFill>
              <a:gsLst>
                <a:gs pos="0">
                  <a:srgbClr val="2D64EB">
                    <a:lumMod val="60000"/>
                    <a:lumOff val="40000"/>
                  </a:srgbClr>
                </a:gs>
                <a:gs pos="56000">
                  <a:srgbClr val="2D64EB">
                    <a:lumMod val="60000"/>
                    <a:lumOff val="40000"/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rgbClr val="2D64EB"/>
          </a:lnRef>
          <a:fillRef idx="0">
            <a:srgbClr val="2D64EB"/>
          </a:fillRef>
          <a:effectRef idx="0">
            <a:srgbClr val="2D64EB"/>
          </a:effectRef>
          <a:fontRef idx="minor">
            <a:srgbClr val="292D37"/>
          </a:fontRef>
        </p:style>
      </p:cxnSp>
      <p:sp>
        <p:nvSpPr>
          <p:cNvPr id="2679" name="显眼包PPT1-3"/>
          <p:cNvSpPr/>
          <p:nvPr/>
        </p:nvSpPr>
        <p:spPr>
          <a:xfrm>
            <a:off x="11196955" y="3145155"/>
            <a:ext cx="179070" cy="1823085"/>
          </a:xfrm>
          <a:prstGeom prst="rect">
            <a:avLst/>
          </a:prstGeom>
          <a:gradFill>
            <a:gsLst>
              <a:gs pos="0">
                <a:srgbClr val="2D64EB">
                  <a:lumMod val="60000"/>
                  <a:lumOff val="40000"/>
                  <a:alpha val="100000"/>
                </a:srgbClr>
              </a:gs>
              <a:gs pos="70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76200"/>
          </a:effectLst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600">
              <a:cs typeface="OPPOSans R" panose="00020600040101010101" pitchFamily="18" charset="-122"/>
            </a:endParaRPr>
          </a:p>
        </p:txBody>
      </p:sp>
      <p:sp>
        <p:nvSpPr>
          <p:cNvPr id="421" name="©显眼包PPT-1"/>
          <p:cNvSpPr/>
          <p:nvPr/>
        </p:nvSpPr>
        <p:spPr>
          <a:xfrm flipV="1">
            <a:off x="1305560" y="5308600"/>
            <a:ext cx="9573895" cy="1081405"/>
          </a:xfrm>
          <a:prstGeom prst="roundRect">
            <a:avLst>
              <a:gd name="adj" fmla="val 6225"/>
            </a:avLst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5400000" scaled="0"/>
          </a:gradFill>
          <a:ln w="9525">
            <a:gradFill>
              <a:gsLst>
                <a:gs pos="0">
                  <a:srgbClr val="113AD9">
                    <a:lumMod val="75000"/>
                    <a:lumOff val="25000"/>
                    <a:alpha val="46000"/>
                  </a:srgbClr>
                </a:gs>
                <a:gs pos="87000">
                  <a:srgbClr val="2D64EB">
                    <a:lumMod val="60000"/>
                    <a:lumOff val="40000"/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wrap="none" rtlCol="0" anchor="ctr"/>
          <a:p>
            <a:pPr algn="ctr"/>
            <a:endParaRPr lang="zh-CN" alt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</a:endParaRPr>
          </a:p>
        </p:txBody>
      </p:sp>
      <p:sp>
        <p:nvSpPr>
          <p:cNvPr id="422" name="©显眼包PPT-2"/>
          <p:cNvSpPr/>
          <p:nvPr/>
        </p:nvSpPr>
        <p:spPr>
          <a:xfrm rot="16200000">
            <a:off x="1432560" y="5380038"/>
            <a:ext cx="919480" cy="956945"/>
          </a:xfrm>
          <a:prstGeom prst="roundRect">
            <a:avLst>
              <a:gd name="adj" fmla="val 6190"/>
            </a:avLst>
          </a:prstGeom>
          <a:gradFill flip="none" rotWithShape="1">
            <a:gsLst>
              <a:gs pos="0">
                <a:srgbClr val="436BDD">
                  <a:alpha val="29000"/>
                </a:srgbClr>
              </a:gs>
              <a:gs pos="89000">
                <a:srgbClr val="1039D9">
                  <a:alpha val="100000"/>
                </a:srgbClr>
              </a:gs>
            </a:gsLst>
            <a:lin ang="8280000" scaled="1"/>
          </a:gradFill>
          <a:ln>
            <a:noFill/>
          </a:ln>
          <a:effectLst/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wrap="none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</a:endParaRPr>
          </a:p>
        </p:txBody>
      </p:sp>
      <p:sp>
        <p:nvSpPr>
          <p:cNvPr id="471" name="©显眼包PPT1-3"/>
          <p:cNvSpPr/>
          <p:nvPr/>
        </p:nvSpPr>
        <p:spPr>
          <a:xfrm>
            <a:off x="2592705" y="5750560"/>
            <a:ext cx="4942840" cy="21590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数据开发平台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472" name="©显眼包PPT1-4"/>
          <p:cNvSpPr/>
          <p:nvPr/>
        </p:nvSpPr>
        <p:spPr>
          <a:xfrm>
            <a:off x="2592705" y="6102350"/>
            <a:ext cx="4942840" cy="21590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数据离线</a:t>
            </a: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思源黑体 CN Regular" panose="020B0500000000000000" charset="-122"/>
              </a:rPr>
              <a:t>/</a:t>
            </a: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实时入湖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478" name="©显眼包PPT3-3"/>
          <p:cNvSpPr/>
          <p:nvPr/>
        </p:nvSpPr>
        <p:spPr>
          <a:xfrm>
            <a:off x="8599805" y="5888990"/>
            <a:ext cx="2206625" cy="18415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主数据管理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479" name="©显眼包PPT3-4"/>
          <p:cNvSpPr/>
          <p:nvPr/>
        </p:nvSpPr>
        <p:spPr>
          <a:xfrm>
            <a:off x="8599805" y="6134100"/>
            <a:ext cx="2206625" cy="18415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元数据管理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42" name="©显眼包PPT-2"/>
          <p:cNvSpPr/>
          <p:nvPr/>
        </p:nvSpPr>
        <p:spPr>
          <a:xfrm>
            <a:off x="1305560" y="6428740"/>
            <a:ext cx="4694555" cy="257810"/>
          </a:xfrm>
          <a:prstGeom prst="roundRect">
            <a:avLst>
              <a:gd name="adj" fmla="val 13023"/>
            </a:avLst>
          </a:prstGeom>
          <a:gradFill flip="none" rotWithShape="1">
            <a:gsLst>
              <a:gs pos="0">
                <a:srgbClr val="436BDD">
                  <a:alpha val="29000"/>
                </a:srgbClr>
              </a:gs>
              <a:gs pos="89000">
                <a:srgbClr val="1039D9">
                  <a:alpha val="100000"/>
                </a:srgbClr>
              </a:gs>
            </a:gsLst>
            <a:lin ang="8280000" scaled="1"/>
          </a:gradFill>
          <a:ln>
            <a:noFill/>
          </a:ln>
          <a:effectLst/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+mn-ea"/>
              </a:rPr>
              <a:t>大数据计算引擎</a:t>
            </a:r>
            <a:endParaRPr lang="zh-CN" altLang="en-US" sz="1200" b="1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10" name="显眼包PPT-1"/>
          <p:cNvSpPr/>
          <p:nvPr/>
        </p:nvSpPr>
        <p:spPr>
          <a:xfrm>
            <a:off x="5162849" y="2290514"/>
            <a:ext cx="1908000" cy="1908000"/>
          </a:xfrm>
          <a:prstGeom prst="ellipse">
            <a:avLst/>
          </a:prstGeom>
          <a:gradFill flip="none" rotWithShape="1">
            <a:gsLst>
              <a:gs pos="59000">
                <a:srgbClr val="3A8BFF">
                  <a:lumMod val="20000"/>
                  <a:lumOff val="80000"/>
                  <a:alpha val="0"/>
                </a:srgbClr>
              </a:gs>
              <a:gs pos="100000">
                <a:srgbClr val="1039D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5C8C1">
                <a:alpha val="9000"/>
              </a:srgbClr>
            </a:solidFill>
          </a:ln>
          <a:effectLst/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9" name="©显眼包PPT-2"/>
          <p:cNvSpPr/>
          <p:nvPr/>
        </p:nvSpPr>
        <p:spPr>
          <a:xfrm>
            <a:off x="6184900" y="6428740"/>
            <a:ext cx="4694555" cy="257810"/>
          </a:xfrm>
          <a:prstGeom prst="roundRect">
            <a:avLst>
              <a:gd name="adj" fmla="val 13023"/>
            </a:avLst>
          </a:prstGeom>
          <a:gradFill flip="none" rotWithShape="1">
            <a:gsLst>
              <a:gs pos="0">
                <a:srgbClr val="436BDD">
                  <a:alpha val="29000"/>
                </a:srgbClr>
              </a:gs>
              <a:gs pos="89000">
                <a:srgbClr val="1039D9">
                  <a:alpha val="100000"/>
                </a:srgbClr>
              </a:gs>
            </a:gsLst>
            <a:lin ang="8280000" scaled="1"/>
          </a:gradFill>
          <a:ln>
            <a:noFill/>
          </a:ln>
          <a:effectLst/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+mn-ea"/>
              </a:rPr>
              <a:t>分布式存储</a:t>
            </a:r>
            <a:endParaRPr lang="zh-CN" altLang="en-US" sz="1200" b="1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05560" y="5558790"/>
            <a:ext cx="1188085" cy="467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数据中台</a:t>
            </a:r>
            <a:endParaRPr lang="zh-CN" altLang="en-US" sz="1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en-US" altLang="zh-CN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InPlant</a:t>
            </a:r>
            <a:endParaRPr lang="en-US" altLang="zh-CN" sz="1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ED-DMP</a:t>
            </a:r>
            <a:endParaRPr lang="zh-CN" altLang="en-US" sz="1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1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3" name="©显眼包PPT3-3"/>
          <p:cNvSpPr/>
          <p:nvPr/>
        </p:nvSpPr>
        <p:spPr>
          <a:xfrm>
            <a:off x="2592705" y="5398770"/>
            <a:ext cx="2294255" cy="21590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数据调度任务管理中心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54" name="©显眼包PPT3-3"/>
          <p:cNvSpPr/>
          <p:nvPr/>
        </p:nvSpPr>
        <p:spPr>
          <a:xfrm>
            <a:off x="5241290" y="5398770"/>
            <a:ext cx="2294255" cy="21590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流计算服务管理中心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58" name="©显眼包PPT3-3"/>
          <p:cNvSpPr/>
          <p:nvPr/>
        </p:nvSpPr>
        <p:spPr>
          <a:xfrm>
            <a:off x="8599805" y="5643880"/>
            <a:ext cx="2206625" cy="18415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数据资产管理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59" name="©显眼包PPT3-3"/>
          <p:cNvSpPr/>
          <p:nvPr/>
        </p:nvSpPr>
        <p:spPr>
          <a:xfrm>
            <a:off x="8599805" y="5398770"/>
            <a:ext cx="2206625" cy="184150"/>
          </a:xfrm>
          <a:prstGeom prst="roundRect">
            <a:avLst/>
          </a:prstGeom>
          <a:gradFill flip="none" rotWithShape="1">
            <a:gsLst>
              <a:gs pos="0">
                <a:srgbClr val="436BDD">
                  <a:lumMod val="82000"/>
                  <a:lumOff val="18000"/>
                  <a:alpha val="0"/>
                </a:srgbClr>
              </a:gs>
              <a:gs pos="75000">
                <a:srgbClr val="1039D9">
                  <a:alpha val="100000"/>
                  <a:lumMod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等线" panose="02010600030101010101" charset="-122"/>
              </a:rPr>
              <a:t>数据标准与质量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等线" panose="02010600030101010101" charset="-122"/>
            </a:endParaRPr>
          </a:p>
        </p:txBody>
      </p:sp>
      <p:sp>
        <p:nvSpPr>
          <p:cNvPr id="78" name="显眼包PPT3"/>
          <p:cNvSpPr/>
          <p:nvPr/>
        </p:nvSpPr>
        <p:spPr>
          <a:xfrm rot="5400000" flipH="1" flipV="1">
            <a:off x="3578225" y="5617845"/>
            <a:ext cx="179070" cy="129540"/>
          </a:xfrm>
          <a:custGeom>
            <a:avLst/>
            <a:gdLst>
              <a:gd name="connsiteX0" fmla="*/ 335544 w 556593"/>
              <a:gd name="connsiteY0" fmla="*/ -84 h 464599"/>
              <a:gd name="connsiteX1" fmla="*/ 335544 w 556593"/>
              <a:gd name="connsiteY1" fmla="*/ 102172 h 464599"/>
              <a:gd name="connsiteX2" fmla="*/ -87 w 556593"/>
              <a:gd name="connsiteY2" fmla="*/ 102172 h 464599"/>
              <a:gd name="connsiteX3" fmla="*/ -87 w 556593"/>
              <a:gd name="connsiteY3" fmla="*/ 362259 h 464599"/>
              <a:gd name="connsiteX4" fmla="*/ 335544 w 556593"/>
              <a:gd name="connsiteY4" fmla="*/ 362259 h 464599"/>
              <a:gd name="connsiteX5" fmla="*/ 335544 w 556593"/>
              <a:gd name="connsiteY5" fmla="*/ 464515 h 464599"/>
              <a:gd name="connsiteX6" fmla="*/ 556506 w 556593"/>
              <a:gd name="connsiteY6" fmla="*/ 232222 h 464599"/>
              <a:gd name="connsiteX7" fmla="*/ 335544 w 556593"/>
              <a:gd name="connsiteY7" fmla="*/ -84 h 4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593" h="464599">
                <a:moveTo>
                  <a:pt x="335544" y="-84"/>
                </a:moveTo>
                <a:lnTo>
                  <a:pt x="335544" y="102172"/>
                </a:lnTo>
                <a:lnTo>
                  <a:pt x="-87" y="102172"/>
                </a:lnTo>
                <a:lnTo>
                  <a:pt x="-87" y="362259"/>
                </a:lnTo>
                <a:lnTo>
                  <a:pt x="335544" y="362259"/>
                </a:lnTo>
                <a:lnTo>
                  <a:pt x="335544" y="464515"/>
                </a:lnTo>
                <a:cubicBezTo>
                  <a:pt x="335544" y="464515"/>
                  <a:pt x="399342" y="299945"/>
                  <a:pt x="556506" y="232222"/>
                </a:cubicBezTo>
                <a:cubicBezTo>
                  <a:pt x="399314" y="164486"/>
                  <a:pt x="335544" y="-84"/>
                  <a:pt x="335544" y="-84"/>
                </a:cubicBezTo>
                <a:close/>
              </a:path>
            </a:pathLst>
          </a:custGeom>
          <a:gradFill flip="none" rotWithShape="1">
            <a:gsLst>
              <a:gs pos="34000">
                <a:srgbClr val="2D64EB">
                  <a:lumMod val="60000"/>
                  <a:lumOff val="40000"/>
                </a:srgbClr>
              </a:gs>
              <a:gs pos="3182">
                <a:srgbClr val="1039D9"/>
              </a:gs>
              <a:gs pos="87000">
                <a:srgbClr val="2D64EB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8944" cap="flat">
            <a:gradFill flip="none" rotWithShape="1">
              <a:gsLst>
                <a:gs pos="2400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prstDash val="solid"/>
            <a:miter/>
          </a:ln>
          <a:effectLst>
            <a:outerShdw blurRad="406400" dist="12700" dir="5400000" algn="t" rotWithShape="0">
              <a:srgbClr val="2D64EB">
                <a:alpha val="31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cs typeface="OPPOSans R" panose="00020600040101010101" pitchFamily="18" charset="-122"/>
            </a:endParaRPr>
          </a:p>
        </p:txBody>
      </p:sp>
      <p:sp>
        <p:nvSpPr>
          <p:cNvPr id="84" name="显眼包PPT3"/>
          <p:cNvSpPr/>
          <p:nvPr/>
        </p:nvSpPr>
        <p:spPr>
          <a:xfrm rot="5400000" flipH="1" flipV="1">
            <a:off x="4917440" y="5964555"/>
            <a:ext cx="179070" cy="129540"/>
          </a:xfrm>
          <a:custGeom>
            <a:avLst/>
            <a:gdLst>
              <a:gd name="connsiteX0" fmla="*/ 335544 w 556593"/>
              <a:gd name="connsiteY0" fmla="*/ -84 h 464599"/>
              <a:gd name="connsiteX1" fmla="*/ 335544 w 556593"/>
              <a:gd name="connsiteY1" fmla="*/ 102172 h 464599"/>
              <a:gd name="connsiteX2" fmla="*/ -87 w 556593"/>
              <a:gd name="connsiteY2" fmla="*/ 102172 h 464599"/>
              <a:gd name="connsiteX3" fmla="*/ -87 w 556593"/>
              <a:gd name="connsiteY3" fmla="*/ 362259 h 464599"/>
              <a:gd name="connsiteX4" fmla="*/ 335544 w 556593"/>
              <a:gd name="connsiteY4" fmla="*/ 362259 h 464599"/>
              <a:gd name="connsiteX5" fmla="*/ 335544 w 556593"/>
              <a:gd name="connsiteY5" fmla="*/ 464515 h 464599"/>
              <a:gd name="connsiteX6" fmla="*/ 556506 w 556593"/>
              <a:gd name="connsiteY6" fmla="*/ 232222 h 464599"/>
              <a:gd name="connsiteX7" fmla="*/ 335544 w 556593"/>
              <a:gd name="connsiteY7" fmla="*/ -84 h 4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593" h="464599">
                <a:moveTo>
                  <a:pt x="335544" y="-84"/>
                </a:moveTo>
                <a:lnTo>
                  <a:pt x="335544" y="102172"/>
                </a:lnTo>
                <a:lnTo>
                  <a:pt x="-87" y="102172"/>
                </a:lnTo>
                <a:lnTo>
                  <a:pt x="-87" y="362259"/>
                </a:lnTo>
                <a:lnTo>
                  <a:pt x="335544" y="362259"/>
                </a:lnTo>
                <a:lnTo>
                  <a:pt x="335544" y="464515"/>
                </a:lnTo>
                <a:cubicBezTo>
                  <a:pt x="335544" y="464515"/>
                  <a:pt x="399342" y="299945"/>
                  <a:pt x="556506" y="232222"/>
                </a:cubicBezTo>
                <a:cubicBezTo>
                  <a:pt x="399314" y="164486"/>
                  <a:pt x="335544" y="-84"/>
                  <a:pt x="335544" y="-84"/>
                </a:cubicBezTo>
                <a:close/>
              </a:path>
            </a:pathLst>
          </a:custGeom>
          <a:gradFill flip="none" rotWithShape="1">
            <a:gsLst>
              <a:gs pos="34000">
                <a:srgbClr val="2D64EB">
                  <a:lumMod val="60000"/>
                  <a:lumOff val="40000"/>
                </a:srgbClr>
              </a:gs>
              <a:gs pos="3182">
                <a:srgbClr val="1039D9"/>
              </a:gs>
              <a:gs pos="87000">
                <a:srgbClr val="2D64EB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8944" cap="flat">
            <a:gradFill flip="none" rotWithShape="1">
              <a:gsLst>
                <a:gs pos="2400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prstDash val="solid"/>
            <a:miter/>
          </a:ln>
          <a:effectLst>
            <a:outerShdw blurRad="406400" dist="12700" dir="5400000" algn="t" rotWithShape="0">
              <a:srgbClr val="2D64EB">
                <a:alpha val="31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cs typeface="OPPOSans R" panose="00020600040101010101" pitchFamily="18" charset="-122"/>
            </a:endParaRPr>
          </a:p>
        </p:txBody>
      </p:sp>
      <p:sp>
        <p:nvSpPr>
          <p:cNvPr id="102" name="显眼包PPT3"/>
          <p:cNvSpPr/>
          <p:nvPr/>
        </p:nvSpPr>
        <p:spPr>
          <a:xfrm rot="5400000" flipH="1" flipV="1">
            <a:off x="6287135" y="5617845"/>
            <a:ext cx="179070" cy="129540"/>
          </a:xfrm>
          <a:custGeom>
            <a:avLst/>
            <a:gdLst>
              <a:gd name="connsiteX0" fmla="*/ 335544 w 556593"/>
              <a:gd name="connsiteY0" fmla="*/ -84 h 464599"/>
              <a:gd name="connsiteX1" fmla="*/ 335544 w 556593"/>
              <a:gd name="connsiteY1" fmla="*/ 102172 h 464599"/>
              <a:gd name="connsiteX2" fmla="*/ -87 w 556593"/>
              <a:gd name="connsiteY2" fmla="*/ 102172 h 464599"/>
              <a:gd name="connsiteX3" fmla="*/ -87 w 556593"/>
              <a:gd name="connsiteY3" fmla="*/ 362259 h 464599"/>
              <a:gd name="connsiteX4" fmla="*/ 335544 w 556593"/>
              <a:gd name="connsiteY4" fmla="*/ 362259 h 464599"/>
              <a:gd name="connsiteX5" fmla="*/ 335544 w 556593"/>
              <a:gd name="connsiteY5" fmla="*/ 464515 h 464599"/>
              <a:gd name="connsiteX6" fmla="*/ 556506 w 556593"/>
              <a:gd name="connsiteY6" fmla="*/ 232222 h 464599"/>
              <a:gd name="connsiteX7" fmla="*/ 335544 w 556593"/>
              <a:gd name="connsiteY7" fmla="*/ -84 h 4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593" h="464599">
                <a:moveTo>
                  <a:pt x="335544" y="-84"/>
                </a:moveTo>
                <a:lnTo>
                  <a:pt x="335544" y="102172"/>
                </a:lnTo>
                <a:lnTo>
                  <a:pt x="-87" y="102172"/>
                </a:lnTo>
                <a:lnTo>
                  <a:pt x="-87" y="362259"/>
                </a:lnTo>
                <a:lnTo>
                  <a:pt x="335544" y="362259"/>
                </a:lnTo>
                <a:lnTo>
                  <a:pt x="335544" y="464515"/>
                </a:lnTo>
                <a:cubicBezTo>
                  <a:pt x="335544" y="464515"/>
                  <a:pt x="399342" y="299945"/>
                  <a:pt x="556506" y="232222"/>
                </a:cubicBezTo>
                <a:cubicBezTo>
                  <a:pt x="399314" y="164486"/>
                  <a:pt x="335544" y="-84"/>
                  <a:pt x="335544" y="-84"/>
                </a:cubicBezTo>
                <a:close/>
              </a:path>
            </a:pathLst>
          </a:custGeom>
          <a:gradFill flip="none" rotWithShape="1">
            <a:gsLst>
              <a:gs pos="34000">
                <a:srgbClr val="2D64EB">
                  <a:lumMod val="60000"/>
                  <a:lumOff val="40000"/>
                </a:srgbClr>
              </a:gs>
              <a:gs pos="3182">
                <a:srgbClr val="1039D9"/>
              </a:gs>
              <a:gs pos="87000">
                <a:srgbClr val="2D64EB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8944" cap="flat">
            <a:gradFill flip="none" rotWithShape="1">
              <a:gsLst>
                <a:gs pos="2400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prstDash val="solid"/>
            <a:miter/>
          </a:ln>
          <a:effectLst>
            <a:outerShdw blurRad="406400" dist="12700" dir="5400000" algn="t" rotWithShape="0">
              <a:srgbClr val="2D64EB">
                <a:alpha val="31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cs typeface="OPPOSans R" panose="00020600040101010101" pitchFamily="18" charset="-122"/>
            </a:endParaRPr>
          </a:p>
        </p:txBody>
      </p:sp>
      <p:sp>
        <p:nvSpPr>
          <p:cNvPr id="103" name="显眼包PPT3"/>
          <p:cNvSpPr/>
          <p:nvPr/>
        </p:nvSpPr>
        <p:spPr>
          <a:xfrm flipV="1">
            <a:off x="7916545" y="5720080"/>
            <a:ext cx="337185" cy="277495"/>
          </a:xfrm>
          <a:custGeom>
            <a:avLst/>
            <a:gdLst>
              <a:gd name="connsiteX0" fmla="*/ 335544 w 556593"/>
              <a:gd name="connsiteY0" fmla="*/ -84 h 464599"/>
              <a:gd name="connsiteX1" fmla="*/ 335544 w 556593"/>
              <a:gd name="connsiteY1" fmla="*/ 102172 h 464599"/>
              <a:gd name="connsiteX2" fmla="*/ -87 w 556593"/>
              <a:gd name="connsiteY2" fmla="*/ 102172 h 464599"/>
              <a:gd name="connsiteX3" fmla="*/ -87 w 556593"/>
              <a:gd name="connsiteY3" fmla="*/ 362259 h 464599"/>
              <a:gd name="connsiteX4" fmla="*/ 335544 w 556593"/>
              <a:gd name="connsiteY4" fmla="*/ 362259 h 464599"/>
              <a:gd name="connsiteX5" fmla="*/ 335544 w 556593"/>
              <a:gd name="connsiteY5" fmla="*/ 464515 h 464599"/>
              <a:gd name="connsiteX6" fmla="*/ 556506 w 556593"/>
              <a:gd name="connsiteY6" fmla="*/ 232222 h 464599"/>
              <a:gd name="connsiteX7" fmla="*/ 335544 w 556593"/>
              <a:gd name="connsiteY7" fmla="*/ -84 h 4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593" h="464599">
                <a:moveTo>
                  <a:pt x="335544" y="-84"/>
                </a:moveTo>
                <a:lnTo>
                  <a:pt x="335544" y="102172"/>
                </a:lnTo>
                <a:lnTo>
                  <a:pt x="-87" y="102172"/>
                </a:lnTo>
                <a:lnTo>
                  <a:pt x="-87" y="362259"/>
                </a:lnTo>
                <a:lnTo>
                  <a:pt x="335544" y="362259"/>
                </a:lnTo>
                <a:lnTo>
                  <a:pt x="335544" y="464515"/>
                </a:lnTo>
                <a:cubicBezTo>
                  <a:pt x="335544" y="464515"/>
                  <a:pt x="399342" y="299945"/>
                  <a:pt x="556506" y="232222"/>
                </a:cubicBezTo>
                <a:cubicBezTo>
                  <a:pt x="399314" y="164486"/>
                  <a:pt x="335544" y="-84"/>
                  <a:pt x="335544" y="-84"/>
                </a:cubicBezTo>
                <a:close/>
              </a:path>
            </a:pathLst>
          </a:custGeom>
          <a:gradFill flip="none" rotWithShape="1">
            <a:gsLst>
              <a:gs pos="34000">
                <a:srgbClr val="2D64EB">
                  <a:lumMod val="60000"/>
                  <a:lumOff val="40000"/>
                </a:srgbClr>
              </a:gs>
              <a:gs pos="3182">
                <a:srgbClr val="1039D9"/>
              </a:gs>
              <a:gs pos="87000">
                <a:srgbClr val="2D64EB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8944" cap="flat">
            <a:gradFill flip="none" rotWithShape="1">
              <a:gsLst>
                <a:gs pos="2400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  <a:prstDash val="solid"/>
            <a:miter/>
          </a:ln>
          <a:effectLst>
            <a:outerShdw blurRad="406400" dist="12700" dir="5400000" algn="t" rotWithShape="0">
              <a:srgbClr val="2D64EB">
                <a:alpha val="31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61" name="显眼包PPT4"/>
          <p:cNvSpPr/>
          <p:nvPr/>
        </p:nvSpPr>
        <p:spPr>
          <a:xfrm>
            <a:off x="4461828" y="4340225"/>
            <a:ext cx="3268345" cy="293370"/>
          </a:xfrm>
          <a:prstGeom prst="ellipse">
            <a:avLst/>
          </a:prstGeom>
          <a:gradFill>
            <a:gsLst>
              <a:gs pos="17000">
                <a:srgbClr val="1F49EE">
                  <a:alpha val="39000"/>
                  <a:lumMod val="82000"/>
                  <a:lumOff val="18000"/>
                </a:srgbClr>
              </a:gs>
              <a:gs pos="0">
                <a:srgbClr val="2D64EB">
                  <a:lumMod val="20000"/>
                  <a:lumOff val="80000"/>
                  <a:alpha val="0"/>
                </a:srgbClr>
              </a:gs>
              <a:gs pos="100000">
                <a:srgbClr val="1039D9">
                  <a:alpha val="81000"/>
                  <a:lumMod val="38000"/>
                  <a:lumOff val="62000"/>
                </a:srgbClr>
              </a:gs>
            </a:gsLst>
            <a:lin ang="5400000" scaled="1"/>
          </a:gradFill>
          <a:ln>
            <a:gradFill>
              <a:gsLst>
                <a:gs pos="25000">
                  <a:srgbClr val="2D64EB">
                    <a:lumMod val="40000"/>
                    <a:lumOff val="60000"/>
                    <a:alpha val="0"/>
                  </a:srgbClr>
                </a:gs>
                <a:gs pos="100000">
                  <a:srgbClr val="2D64EB"/>
                </a:gs>
              </a:gsLst>
              <a:lin ang="5400000" scaled="1"/>
            </a:gradFill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>
              <a:ln>
                <a:noFill/>
              </a:ln>
              <a:effectLst/>
              <a:uLnTx/>
              <a:uFillTx/>
              <a:latin typeface="OPPOSans H" panose="00020600040101010101" charset="-122"/>
              <a:ea typeface="OPPOSans H" panose="00020600040101010101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62" name="显眼包PPT5"/>
          <p:cNvSpPr/>
          <p:nvPr/>
        </p:nvSpPr>
        <p:spPr>
          <a:xfrm rot="20580000">
            <a:off x="4631690" y="3029585"/>
            <a:ext cx="2809875" cy="1087120"/>
          </a:xfrm>
          <a:prstGeom prst="ellipse">
            <a:avLst/>
          </a:prstGeom>
          <a:noFill/>
          <a:ln w="15875">
            <a:gradFill>
              <a:gsLst>
                <a:gs pos="61000">
                  <a:srgbClr val="2D64EB">
                    <a:lumMod val="60000"/>
                    <a:lumOff val="40000"/>
                    <a:alpha val="0"/>
                  </a:srgbClr>
                </a:gs>
                <a:gs pos="95000">
                  <a:schemeClr val="accent5">
                    <a:lumMod val="28000"/>
                    <a:lumOff val="72000"/>
                    <a:alpha val="57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lIns="83210" tIns="41605" rIns="83210" bIns="41605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4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75" name="显眼包PPT1"/>
          <p:cNvSpPr/>
          <p:nvPr/>
        </p:nvSpPr>
        <p:spPr>
          <a:xfrm rot="1118067" flipH="1">
            <a:off x="4701971" y="3315019"/>
            <a:ext cx="2428148" cy="569399"/>
          </a:xfrm>
          <a:prstGeom prst="ellipse">
            <a:avLst/>
          </a:prstGeom>
          <a:noFill/>
          <a:ln w="15875">
            <a:gradFill>
              <a:gsLst>
                <a:gs pos="25000">
                  <a:srgbClr val="2D64EB">
                    <a:lumMod val="60000"/>
                    <a:lumOff val="40000"/>
                    <a:alpha val="0"/>
                  </a:srgbClr>
                </a:gs>
                <a:gs pos="100000">
                  <a:srgbClr val="113AD9">
                    <a:lumMod val="0"/>
                    <a:lumOff val="100000"/>
                    <a:alpha val="73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square" lIns="83210" tIns="41605" rIns="83210" bIns="41605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640" noProof="0">
              <a:ln>
                <a:noFill/>
              </a:ln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81" name="文本框 280"/>
          <p:cNvSpPr txBox="1"/>
          <p:nvPr/>
        </p:nvSpPr>
        <p:spPr>
          <a:xfrm>
            <a:off x="5167630" y="2879090"/>
            <a:ext cx="1920240" cy="1061720"/>
          </a:xfrm>
          <a:prstGeom prst="rect">
            <a:avLst/>
          </a:prstGeom>
          <a:noFill/>
          <a:effectLst/>
        </p:spPr>
        <p:txBody>
          <a:bodyPr wrap="square" rtlCol="0" anchor="t">
            <a:noAutofit/>
          </a:bodyPr>
          <a:p>
            <a:pPr algn="ctr">
              <a:buClrTx/>
              <a:buSzTx/>
              <a:buFontTx/>
            </a:pPr>
            <a:r>
              <a:rPr lang="zh-CN" altLang="en-US" sz="3200" b="1">
                <a:solidFill>
                  <a:schemeClr val="bg1"/>
                </a:solidFill>
                <a:effectLst>
                  <a:glow rad="762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指标管理</a:t>
            </a:r>
            <a:endParaRPr lang="zh-CN" altLang="en-US" sz="3200" b="1">
              <a:solidFill>
                <a:schemeClr val="bg1"/>
              </a:solidFill>
              <a:effectLst>
                <a:glow rad="762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3200" b="1">
                <a:solidFill>
                  <a:schemeClr val="bg1"/>
                </a:solidFill>
                <a:effectLst>
                  <a:glow rad="762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endParaRPr lang="zh-CN" altLang="en-US" sz="3200" b="1">
              <a:solidFill>
                <a:schemeClr val="bg1"/>
              </a:solidFill>
              <a:effectLst>
                <a:glow rad="762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99260" y="2629535"/>
            <a:ext cx="821690" cy="557530"/>
            <a:chOff x="2676" y="4141"/>
            <a:chExt cx="1294" cy="878"/>
          </a:xfrm>
        </p:grpSpPr>
        <p:sp>
          <p:nvSpPr>
            <p:cNvPr id="9" name="显眼包PPT3"/>
            <p:cNvSpPr/>
            <p:nvPr/>
          </p:nvSpPr>
          <p:spPr>
            <a:xfrm>
              <a:off x="3187" y="4141"/>
              <a:ext cx="299" cy="298"/>
            </a:xfrm>
            <a:custGeom>
              <a:avLst/>
              <a:gdLst>
                <a:gd name="connsiteX0" fmla="*/ 145072 w 189801"/>
                <a:gd name="connsiteY0" fmla="*/ 188681 h 189160"/>
                <a:gd name="connsiteX1" fmla="*/ 122011 w 189801"/>
                <a:gd name="connsiteY1" fmla="*/ 177094 h 189160"/>
                <a:gd name="connsiteX2" fmla="*/ 110720 w 189801"/>
                <a:gd name="connsiteY2" fmla="*/ 162975 h 189160"/>
                <a:gd name="connsiteX3" fmla="*/ 106729 w 189801"/>
                <a:gd name="connsiteY3" fmla="*/ 146073 h 189160"/>
                <a:gd name="connsiteX4" fmla="*/ 106729 w 189801"/>
                <a:gd name="connsiteY4" fmla="*/ 107730 h 189160"/>
                <a:gd name="connsiteX5" fmla="*/ 109420 w 189801"/>
                <a:gd name="connsiteY5" fmla="*/ 101480 h 189160"/>
                <a:gd name="connsiteX6" fmla="*/ 115259 w 189801"/>
                <a:gd name="connsiteY6" fmla="*/ 99222 h 189160"/>
                <a:gd name="connsiteX7" fmla="*/ 142950 w 189801"/>
                <a:gd name="connsiteY7" fmla="*/ 90692 h 189160"/>
                <a:gd name="connsiteX8" fmla="*/ 147877 w 189801"/>
                <a:gd name="connsiteY8" fmla="*/ 88297 h 189160"/>
                <a:gd name="connsiteX9" fmla="*/ 153602 w 189801"/>
                <a:gd name="connsiteY9" fmla="*/ 90692 h 189160"/>
                <a:gd name="connsiteX10" fmla="*/ 160673 w 189801"/>
                <a:gd name="connsiteY10" fmla="*/ 94957 h 189160"/>
                <a:gd name="connsiteX11" fmla="*/ 181293 w 189801"/>
                <a:gd name="connsiteY11" fmla="*/ 99199 h 189160"/>
                <a:gd name="connsiteX12" fmla="*/ 189801 w 189801"/>
                <a:gd name="connsiteY12" fmla="*/ 107730 h 189160"/>
                <a:gd name="connsiteX13" fmla="*/ 189801 w 189801"/>
                <a:gd name="connsiteY13" fmla="*/ 146073 h 189160"/>
                <a:gd name="connsiteX14" fmla="*/ 183665 w 189801"/>
                <a:gd name="connsiteY14" fmla="*/ 166168 h 189160"/>
                <a:gd name="connsiteX15" fmla="*/ 150386 w 189801"/>
                <a:gd name="connsiteY15" fmla="*/ 188659 h 189160"/>
                <a:gd name="connsiteX16" fmla="*/ 148333 w 189801"/>
                <a:gd name="connsiteY16" fmla="*/ 189138 h 189160"/>
                <a:gd name="connsiteX17" fmla="*/ 145072 w 189801"/>
                <a:gd name="connsiteY17" fmla="*/ 188681 h 189160"/>
                <a:gd name="connsiteX18" fmla="*/ 161221 w 189801"/>
                <a:gd name="connsiteY18" fmla="*/ 150612 h 189160"/>
                <a:gd name="connsiteX19" fmla="*/ 159943 w 189801"/>
                <a:gd name="connsiteY19" fmla="*/ 139139 h 189160"/>
                <a:gd name="connsiteX20" fmla="*/ 167607 w 189801"/>
                <a:gd name="connsiteY20" fmla="*/ 130198 h 189160"/>
                <a:gd name="connsiteX21" fmla="*/ 156111 w 189801"/>
                <a:gd name="connsiteY21" fmla="*/ 128920 h 189160"/>
                <a:gd name="connsiteX22" fmla="*/ 151002 w 189801"/>
                <a:gd name="connsiteY22" fmla="*/ 117447 h 189160"/>
                <a:gd name="connsiteX23" fmla="*/ 145916 w 189801"/>
                <a:gd name="connsiteY23" fmla="*/ 128920 h 189160"/>
                <a:gd name="connsiteX24" fmla="*/ 133142 w 189801"/>
                <a:gd name="connsiteY24" fmla="*/ 130198 h 189160"/>
                <a:gd name="connsiteX25" fmla="*/ 142084 w 189801"/>
                <a:gd name="connsiteY25" fmla="*/ 139116 h 189160"/>
                <a:gd name="connsiteX26" fmla="*/ 139529 w 189801"/>
                <a:gd name="connsiteY26" fmla="*/ 150589 h 189160"/>
                <a:gd name="connsiteX27" fmla="*/ 151002 w 189801"/>
                <a:gd name="connsiteY27" fmla="*/ 145480 h 189160"/>
                <a:gd name="connsiteX28" fmla="*/ 161221 w 189801"/>
                <a:gd name="connsiteY28" fmla="*/ 150612 h 189160"/>
                <a:gd name="connsiteX29" fmla="*/ 114598 w 189801"/>
                <a:gd name="connsiteY29" fmla="*/ 188636 h 189160"/>
                <a:gd name="connsiteX30" fmla="*/ 94252 w 189801"/>
                <a:gd name="connsiteY30" fmla="*/ 188636 h 189160"/>
                <a:gd name="connsiteX31" fmla="*/ 94252 w 189801"/>
                <a:gd name="connsiteY31" fmla="*/ 188613 h 189160"/>
                <a:gd name="connsiteX32" fmla="*/ 21238 w 189801"/>
                <a:gd name="connsiteY32" fmla="*/ 188613 h 189160"/>
                <a:gd name="connsiteX33" fmla="*/ 6207 w 189801"/>
                <a:gd name="connsiteY33" fmla="*/ 181839 h 189160"/>
                <a:gd name="connsiteX34" fmla="*/ 3 w 189801"/>
                <a:gd name="connsiteY34" fmla="*/ 166214 h 189160"/>
                <a:gd name="connsiteX35" fmla="*/ 3 w 189801"/>
                <a:gd name="connsiteY35" fmla="*/ 22377 h 189160"/>
                <a:gd name="connsiteX36" fmla="*/ 6207 w 189801"/>
                <a:gd name="connsiteY36" fmla="*/ 6319 h 189160"/>
                <a:gd name="connsiteX37" fmla="*/ 21238 w 189801"/>
                <a:gd name="connsiteY37" fmla="*/ 1 h 189160"/>
                <a:gd name="connsiteX38" fmla="*/ 70758 w 189801"/>
                <a:gd name="connsiteY38" fmla="*/ 1 h 189160"/>
                <a:gd name="connsiteX39" fmla="*/ 79312 w 189801"/>
                <a:gd name="connsiteY39" fmla="*/ 2213 h 189160"/>
                <a:gd name="connsiteX40" fmla="*/ 86086 w 189801"/>
                <a:gd name="connsiteY40" fmla="*/ 7072 h 189160"/>
                <a:gd name="connsiteX41" fmla="*/ 101414 w 189801"/>
                <a:gd name="connsiteY41" fmla="*/ 25935 h 189160"/>
                <a:gd name="connsiteX42" fmla="*/ 108120 w 189801"/>
                <a:gd name="connsiteY42" fmla="*/ 30201 h 189160"/>
                <a:gd name="connsiteX43" fmla="*/ 175956 w 189801"/>
                <a:gd name="connsiteY43" fmla="*/ 30201 h 189160"/>
                <a:gd name="connsiteX44" fmla="*/ 189322 w 189801"/>
                <a:gd name="connsiteY44" fmla="*/ 43476 h 189160"/>
                <a:gd name="connsiteX45" fmla="*/ 189322 w 189801"/>
                <a:gd name="connsiteY45" fmla="*/ 90053 h 189160"/>
                <a:gd name="connsiteX46" fmla="*/ 165737 w 189801"/>
                <a:gd name="connsiteY46" fmla="*/ 84168 h 189160"/>
                <a:gd name="connsiteX47" fmla="*/ 157685 w 189801"/>
                <a:gd name="connsiteY47" fmla="*/ 79150 h 189160"/>
                <a:gd name="connsiteX48" fmla="*/ 150295 w 189801"/>
                <a:gd name="connsiteY48" fmla="*/ 76048 h 189160"/>
                <a:gd name="connsiteX49" fmla="*/ 143954 w 189801"/>
                <a:gd name="connsiteY49" fmla="*/ 79150 h 189160"/>
                <a:gd name="connsiteX50" fmla="*/ 108211 w 189801"/>
                <a:gd name="connsiteY50" fmla="*/ 90144 h 189160"/>
                <a:gd name="connsiteX51" fmla="*/ 100410 w 189801"/>
                <a:gd name="connsiteY51" fmla="*/ 93337 h 189160"/>
                <a:gd name="connsiteX52" fmla="*/ 97217 w 189801"/>
                <a:gd name="connsiteY52" fmla="*/ 101138 h 189160"/>
                <a:gd name="connsiteX53" fmla="*/ 97217 w 189801"/>
                <a:gd name="connsiteY53" fmla="*/ 150635 h 189160"/>
                <a:gd name="connsiteX54" fmla="*/ 98859 w 189801"/>
                <a:gd name="connsiteY54" fmla="*/ 163180 h 189160"/>
                <a:gd name="connsiteX55" fmla="*/ 114621 w 189801"/>
                <a:gd name="connsiteY55" fmla="*/ 188659 h 189160"/>
                <a:gd name="connsiteX56" fmla="*/ 114598 w 189801"/>
                <a:gd name="connsiteY56" fmla="*/ 188636 h 189160"/>
                <a:gd name="connsiteX57" fmla="*/ 13278 w 189801"/>
                <a:gd name="connsiteY57" fmla="*/ 77508 h 189160"/>
                <a:gd name="connsiteX58" fmla="*/ 13278 w 189801"/>
                <a:gd name="connsiteY58" fmla="*/ 78397 h 189160"/>
                <a:gd name="connsiteX59" fmla="*/ 18136 w 189801"/>
                <a:gd name="connsiteY59" fmla="*/ 83256 h 189160"/>
                <a:gd name="connsiteX60" fmla="*/ 61497 w 189801"/>
                <a:gd name="connsiteY60" fmla="*/ 83256 h 189160"/>
                <a:gd name="connsiteX61" fmla="*/ 66356 w 189801"/>
                <a:gd name="connsiteY61" fmla="*/ 78397 h 189160"/>
                <a:gd name="connsiteX62" fmla="*/ 66356 w 189801"/>
                <a:gd name="connsiteY62" fmla="*/ 77508 h 189160"/>
                <a:gd name="connsiteX63" fmla="*/ 61497 w 189801"/>
                <a:gd name="connsiteY63" fmla="*/ 72649 h 189160"/>
                <a:gd name="connsiteX64" fmla="*/ 18159 w 189801"/>
                <a:gd name="connsiteY64" fmla="*/ 72649 h 189160"/>
                <a:gd name="connsiteX65" fmla="*/ 13278 w 189801"/>
                <a:gd name="connsiteY65" fmla="*/ 77508 h 189160"/>
                <a:gd name="connsiteX66" fmla="*/ 13278 w 189801"/>
                <a:gd name="connsiteY66" fmla="*/ 53626 h 189160"/>
                <a:gd name="connsiteX67" fmla="*/ 13278 w 189801"/>
                <a:gd name="connsiteY67" fmla="*/ 54516 h 189160"/>
                <a:gd name="connsiteX68" fmla="*/ 18136 w 189801"/>
                <a:gd name="connsiteY68" fmla="*/ 59374 h 189160"/>
                <a:gd name="connsiteX69" fmla="*/ 93385 w 189801"/>
                <a:gd name="connsiteY69" fmla="*/ 59374 h 189160"/>
                <a:gd name="connsiteX70" fmla="*/ 98244 w 189801"/>
                <a:gd name="connsiteY70" fmla="*/ 54516 h 189160"/>
                <a:gd name="connsiteX71" fmla="*/ 98244 w 189801"/>
                <a:gd name="connsiteY71" fmla="*/ 53626 h 189160"/>
                <a:gd name="connsiteX72" fmla="*/ 93385 w 189801"/>
                <a:gd name="connsiteY72" fmla="*/ 48768 h 189160"/>
                <a:gd name="connsiteX73" fmla="*/ 18159 w 189801"/>
                <a:gd name="connsiteY73" fmla="*/ 48768 h 189160"/>
                <a:gd name="connsiteX74" fmla="*/ 13278 w 189801"/>
                <a:gd name="connsiteY74" fmla="*/ 53626 h 1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9801" h="189160">
                  <a:moveTo>
                    <a:pt x="145072" y="188681"/>
                  </a:moveTo>
                  <a:cubicBezTo>
                    <a:pt x="136678" y="186423"/>
                    <a:pt x="128831" y="182477"/>
                    <a:pt x="122011" y="177094"/>
                  </a:cubicBezTo>
                  <a:cubicBezTo>
                    <a:pt x="117290" y="173239"/>
                    <a:pt x="113435" y="168427"/>
                    <a:pt x="110720" y="162975"/>
                  </a:cubicBezTo>
                  <a:cubicBezTo>
                    <a:pt x="108052" y="157752"/>
                    <a:pt x="106683" y="151958"/>
                    <a:pt x="106729" y="146073"/>
                  </a:cubicBezTo>
                  <a:lnTo>
                    <a:pt x="106729" y="107730"/>
                  </a:lnTo>
                  <a:cubicBezTo>
                    <a:pt x="106683" y="105358"/>
                    <a:pt x="107664" y="103077"/>
                    <a:pt x="109420" y="101480"/>
                  </a:cubicBezTo>
                  <a:cubicBezTo>
                    <a:pt x="111017" y="100021"/>
                    <a:pt x="113115" y="99222"/>
                    <a:pt x="115259" y="99222"/>
                  </a:cubicBezTo>
                  <a:cubicBezTo>
                    <a:pt x="125159" y="99359"/>
                    <a:pt x="134853" y="96371"/>
                    <a:pt x="142950" y="90692"/>
                  </a:cubicBezTo>
                  <a:cubicBezTo>
                    <a:pt x="144068" y="89118"/>
                    <a:pt x="145938" y="88205"/>
                    <a:pt x="147877" y="88297"/>
                  </a:cubicBezTo>
                  <a:cubicBezTo>
                    <a:pt x="150021" y="88319"/>
                    <a:pt x="152074" y="89186"/>
                    <a:pt x="153602" y="90692"/>
                  </a:cubicBezTo>
                  <a:cubicBezTo>
                    <a:pt x="155769" y="92425"/>
                    <a:pt x="158119" y="93862"/>
                    <a:pt x="160673" y="94957"/>
                  </a:cubicBezTo>
                  <a:cubicBezTo>
                    <a:pt x="167174" y="97831"/>
                    <a:pt x="174199" y="99291"/>
                    <a:pt x="181293" y="99199"/>
                  </a:cubicBezTo>
                  <a:cubicBezTo>
                    <a:pt x="185695" y="99199"/>
                    <a:pt x="188798" y="103625"/>
                    <a:pt x="189801" y="107730"/>
                  </a:cubicBezTo>
                  <a:lnTo>
                    <a:pt x="189801" y="146073"/>
                  </a:lnTo>
                  <a:cubicBezTo>
                    <a:pt x="189664" y="153213"/>
                    <a:pt x="187543" y="160169"/>
                    <a:pt x="183665" y="166168"/>
                  </a:cubicBezTo>
                  <a:cubicBezTo>
                    <a:pt x="177096" y="176547"/>
                    <a:pt x="165920" y="184097"/>
                    <a:pt x="150386" y="188659"/>
                  </a:cubicBezTo>
                  <a:cubicBezTo>
                    <a:pt x="149793" y="189046"/>
                    <a:pt x="149063" y="189229"/>
                    <a:pt x="148333" y="189138"/>
                  </a:cubicBezTo>
                  <a:cubicBezTo>
                    <a:pt x="147239" y="189138"/>
                    <a:pt x="146144" y="188978"/>
                    <a:pt x="145072" y="188681"/>
                  </a:cubicBezTo>
                  <a:close/>
                  <a:moveTo>
                    <a:pt x="161221" y="150612"/>
                  </a:moveTo>
                  <a:lnTo>
                    <a:pt x="159943" y="139139"/>
                  </a:lnTo>
                  <a:lnTo>
                    <a:pt x="167607" y="130198"/>
                  </a:lnTo>
                  <a:lnTo>
                    <a:pt x="156111" y="128920"/>
                  </a:lnTo>
                  <a:lnTo>
                    <a:pt x="151002" y="117447"/>
                  </a:lnTo>
                  <a:lnTo>
                    <a:pt x="145916" y="128920"/>
                  </a:lnTo>
                  <a:lnTo>
                    <a:pt x="133142" y="130198"/>
                  </a:lnTo>
                  <a:lnTo>
                    <a:pt x="142084" y="139116"/>
                  </a:lnTo>
                  <a:lnTo>
                    <a:pt x="139529" y="150589"/>
                  </a:lnTo>
                  <a:lnTo>
                    <a:pt x="151002" y="145480"/>
                  </a:lnTo>
                  <a:lnTo>
                    <a:pt x="161221" y="150612"/>
                  </a:lnTo>
                  <a:close/>
                  <a:moveTo>
                    <a:pt x="114598" y="188636"/>
                  </a:moveTo>
                  <a:lnTo>
                    <a:pt x="94252" y="188636"/>
                  </a:lnTo>
                  <a:lnTo>
                    <a:pt x="94252" y="188613"/>
                  </a:lnTo>
                  <a:lnTo>
                    <a:pt x="21238" y="188613"/>
                  </a:lnTo>
                  <a:cubicBezTo>
                    <a:pt x="15513" y="188567"/>
                    <a:pt x="10062" y="186104"/>
                    <a:pt x="6207" y="181839"/>
                  </a:cubicBezTo>
                  <a:cubicBezTo>
                    <a:pt x="2261" y="177573"/>
                    <a:pt x="48" y="172008"/>
                    <a:pt x="3" y="166214"/>
                  </a:cubicBezTo>
                  <a:lnTo>
                    <a:pt x="3" y="22377"/>
                  </a:lnTo>
                  <a:cubicBezTo>
                    <a:pt x="-89" y="16424"/>
                    <a:pt x="2124" y="10676"/>
                    <a:pt x="6207" y="6319"/>
                  </a:cubicBezTo>
                  <a:cubicBezTo>
                    <a:pt x="10130" y="2236"/>
                    <a:pt x="15582" y="-45"/>
                    <a:pt x="21238" y="1"/>
                  </a:cubicBezTo>
                  <a:lnTo>
                    <a:pt x="70758" y="1"/>
                  </a:lnTo>
                  <a:cubicBezTo>
                    <a:pt x="73746" y="69"/>
                    <a:pt x="76666" y="822"/>
                    <a:pt x="79312" y="2213"/>
                  </a:cubicBezTo>
                  <a:cubicBezTo>
                    <a:pt x="81798" y="3468"/>
                    <a:pt x="84079" y="5110"/>
                    <a:pt x="86086" y="7072"/>
                  </a:cubicBezTo>
                  <a:lnTo>
                    <a:pt x="101414" y="25935"/>
                  </a:lnTo>
                  <a:cubicBezTo>
                    <a:pt x="103034" y="28148"/>
                    <a:pt x="105429" y="29653"/>
                    <a:pt x="108120" y="30201"/>
                  </a:cubicBezTo>
                  <a:lnTo>
                    <a:pt x="175956" y="30201"/>
                  </a:lnTo>
                  <a:cubicBezTo>
                    <a:pt x="183323" y="30178"/>
                    <a:pt x="189299" y="36131"/>
                    <a:pt x="189322" y="43476"/>
                  </a:cubicBezTo>
                  <a:lnTo>
                    <a:pt x="189322" y="90053"/>
                  </a:lnTo>
                  <a:cubicBezTo>
                    <a:pt x="181156" y="89665"/>
                    <a:pt x="173127" y="87658"/>
                    <a:pt x="165737" y="84168"/>
                  </a:cubicBezTo>
                  <a:cubicBezTo>
                    <a:pt x="162863" y="82845"/>
                    <a:pt x="160149" y="81157"/>
                    <a:pt x="157685" y="79150"/>
                  </a:cubicBezTo>
                  <a:cubicBezTo>
                    <a:pt x="155724" y="77188"/>
                    <a:pt x="153078" y="76071"/>
                    <a:pt x="150295" y="76048"/>
                  </a:cubicBezTo>
                  <a:cubicBezTo>
                    <a:pt x="147786" y="75934"/>
                    <a:pt x="145414" y="77097"/>
                    <a:pt x="143954" y="79150"/>
                  </a:cubicBezTo>
                  <a:cubicBezTo>
                    <a:pt x="133484" y="86472"/>
                    <a:pt x="120985" y="90327"/>
                    <a:pt x="108211" y="90144"/>
                  </a:cubicBezTo>
                  <a:cubicBezTo>
                    <a:pt x="105292" y="90121"/>
                    <a:pt x="102486" y="91262"/>
                    <a:pt x="100410" y="93337"/>
                  </a:cubicBezTo>
                  <a:cubicBezTo>
                    <a:pt x="98335" y="95413"/>
                    <a:pt x="97194" y="98219"/>
                    <a:pt x="97217" y="101138"/>
                  </a:cubicBezTo>
                  <a:lnTo>
                    <a:pt x="97217" y="150635"/>
                  </a:lnTo>
                  <a:cubicBezTo>
                    <a:pt x="97126" y="154900"/>
                    <a:pt x="97673" y="159120"/>
                    <a:pt x="98859" y="163180"/>
                  </a:cubicBezTo>
                  <a:cubicBezTo>
                    <a:pt x="101597" y="172988"/>
                    <a:pt x="107071" y="181839"/>
                    <a:pt x="114621" y="188659"/>
                  </a:cubicBezTo>
                  <a:lnTo>
                    <a:pt x="114598" y="188636"/>
                  </a:lnTo>
                  <a:close/>
                  <a:moveTo>
                    <a:pt x="13278" y="77508"/>
                  </a:moveTo>
                  <a:lnTo>
                    <a:pt x="13278" y="78397"/>
                  </a:lnTo>
                  <a:cubicBezTo>
                    <a:pt x="13278" y="81089"/>
                    <a:pt x="15445" y="83256"/>
                    <a:pt x="18136" y="83256"/>
                  </a:cubicBezTo>
                  <a:lnTo>
                    <a:pt x="61497" y="83256"/>
                  </a:lnTo>
                  <a:cubicBezTo>
                    <a:pt x="64166" y="83256"/>
                    <a:pt x="66356" y="81089"/>
                    <a:pt x="66356" y="78397"/>
                  </a:cubicBezTo>
                  <a:lnTo>
                    <a:pt x="66356" y="77508"/>
                  </a:lnTo>
                  <a:cubicBezTo>
                    <a:pt x="66356" y="74816"/>
                    <a:pt x="64189" y="72649"/>
                    <a:pt x="61497" y="72649"/>
                  </a:cubicBezTo>
                  <a:lnTo>
                    <a:pt x="18159" y="72649"/>
                  </a:lnTo>
                  <a:cubicBezTo>
                    <a:pt x="15490" y="72649"/>
                    <a:pt x="13301" y="74816"/>
                    <a:pt x="13278" y="77508"/>
                  </a:cubicBezTo>
                  <a:close/>
                  <a:moveTo>
                    <a:pt x="13278" y="53626"/>
                  </a:moveTo>
                  <a:lnTo>
                    <a:pt x="13278" y="54516"/>
                  </a:lnTo>
                  <a:cubicBezTo>
                    <a:pt x="13278" y="57184"/>
                    <a:pt x="15445" y="59374"/>
                    <a:pt x="18136" y="59374"/>
                  </a:cubicBezTo>
                  <a:lnTo>
                    <a:pt x="93385" y="59374"/>
                  </a:lnTo>
                  <a:cubicBezTo>
                    <a:pt x="96077" y="59374"/>
                    <a:pt x="98244" y="57207"/>
                    <a:pt x="98244" y="54516"/>
                  </a:cubicBezTo>
                  <a:lnTo>
                    <a:pt x="98244" y="53626"/>
                  </a:lnTo>
                  <a:cubicBezTo>
                    <a:pt x="98244" y="50934"/>
                    <a:pt x="96077" y="48768"/>
                    <a:pt x="93385" y="48768"/>
                  </a:cubicBezTo>
                  <a:lnTo>
                    <a:pt x="18159" y="48768"/>
                  </a:lnTo>
                  <a:cubicBezTo>
                    <a:pt x="15468" y="48768"/>
                    <a:pt x="13301" y="50934"/>
                    <a:pt x="13278" y="53626"/>
                  </a:cubicBezTo>
                  <a:close/>
                </a:path>
              </a:pathLst>
            </a:custGeom>
            <a:gradFill>
              <a:gsLst>
                <a:gs pos="51744">
                  <a:srgbClr val="2D64EB">
                    <a:lumMod val="20000"/>
                    <a:lumOff val="80000"/>
                  </a:srgbClr>
                </a:gs>
                <a:gs pos="0">
                  <a:srgbClr val="2D64EB">
                    <a:lumMod val="60000"/>
                    <a:lumOff val="40000"/>
                    <a:alpha val="66000"/>
                  </a:srgbClr>
                </a:gs>
                <a:gs pos="96000">
                  <a:srgbClr val="2D64EB">
                    <a:lumMod val="20000"/>
                    <a:lumOff val="80000"/>
                    <a:alpha val="0"/>
                  </a:srgbClr>
                </a:gs>
              </a:gsLst>
              <a:lin ang="5400000" scaled="1"/>
            </a:gradFill>
            <a:ln w="335" cap="flat">
              <a:noFill/>
              <a:prstDash val="solid"/>
              <a:miter/>
            </a:ln>
          </p:spPr>
          <p:txBody>
            <a:bodyPr vert="horz" wrap="square" numCol="1" spcCol="0" rtlCol="0" fromWordArt="0" anchor="ctr" anchorCtr="0" forceAA="0" compatLnSpc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 dirty="0">
                <a:solidFill>
                  <a:srgbClr val="F5670F"/>
                </a:solidFill>
                <a:cs typeface="OPPOSans R" panose="00020600040101010101" pitchFamily="18" charset="-122"/>
                <a:sym typeface="+mn-ea"/>
              </a:endParaRPr>
            </a:p>
          </p:txBody>
        </p:sp>
        <p:grpSp>
          <p:nvGrpSpPr>
            <p:cNvPr id="288" name="组合 287"/>
            <p:cNvGrpSpPr/>
            <p:nvPr/>
          </p:nvGrpSpPr>
          <p:grpSpPr>
            <a:xfrm rot="0">
              <a:off x="2676" y="4245"/>
              <a:ext cx="1295" cy="774"/>
              <a:chOff x="1796" y="3712"/>
              <a:chExt cx="1295" cy="774"/>
            </a:xfrm>
          </p:grpSpPr>
          <p:grpSp>
            <p:nvGrpSpPr>
              <p:cNvPr id="289" name="组合 288"/>
              <p:cNvGrpSpPr/>
              <p:nvPr/>
            </p:nvGrpSpPr>
            <p:grpSpPr>
              <a:xfrm rot="0">
                <a:off x="1796" y="3712"/>
                <a:ext cx="1295" cy="774"/>
                <a:chOff x="572414" y="1143874"/>
                <a:chExt cx="1854753" cy="878494"/>
              </a:xfrm>
            </p:grpSpPr>
            <p:sp>
              <p:nvSpPr>
                <p:cNvPr id="290" name="显眼包PPT8-1"/>
                <p:cNvSpPr/>
                <p:nvPr/>
              </p:nvSpPr>
              <p:spPr>
                <a:xfrm>
                  <a:off x="660983" y="1605800"/>
                  <a:ext cx="1677614" cy="2370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86000">
                      <a:schemeClr val="bg1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rgbClr val="2D64EB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</a:ln>
                <a:effectLst>
                  <a:innerShdw blurRad="114300">
                    <a:srgbClr val="2D64EB">
                      <a:lumMod val="20000"/>
                      <a:lumOff val="80000"/>
                    </a:srgbClr>
                  </a:inn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291" name="显眼包PPT8-2"/>
                <p:cNvSpPr/>
                <p:nvPr/>
              </p:nvSpPr>
              <p:spPr>
                <a:xfrm flipV="1">
                  <a:off x="572414" y="1143874"/>
                  <a:ext cx="1854753" cy="571318"/>
                </a:xfrm>
                <a:prstGeom prst="trapezoid">
                  <a:avLst>
                    <a:gd name="adj" fmla="val 34548"/>
                  </a:avLst>
                </a:prstGeom>
                <a:gradFill>
                  <a:gsLst>
                    <a:gs pos="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95951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28000">
                      <a:srgbClr val="2D64EB">
                        <a:lumMod val="60000"/>
                        <a:lumOff val="40000"/>
                        <a:alpha val="1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292" name="显眼包PPT8-3"/>
                <p:cNvSpPr/>
                <p:nvPr/>
              </p:nvSpPr>
              <p:spPr>
                <a:xfrm>
                  <a:off x="816576" y="1795004"/>
                  <a:ext cx="1366428" cy="152328"/>
                </a:xfrm>
                <a:prstGeom prst="ellipse">
                  <a:avLst/>
                </a:prstGeom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chemeClr val="bg1">
                        <a:alpha val="81000"/>
                      </a:schemeClr>
                    </a:gs>
                  </a:gsLst>
                  <a:lin ang="5400000" scaled="1"/>
                </a:gradFill>
                <a:ln w="6350">
                  <a:noFill/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293" name="显眼包PPT8-4"/>
                <p:cNvSpPr/>
                <p:nvPr/>
              </p:nvSpPr>
              <p:spPr>
                <a:xfrm>
                  <a:off x="699758" y="1892770"/>
                  <a:ext cx="1600063" cy="12959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sp>
            <p:nvSpPr>
              <p:cNvPr id="294" name="显眼包PPT8-7"/>
              <p:cNvSpPr txBox="1"/>
              <p:nvPr/>
            </p:nvSpPr>
            <p:spPr>
              <a:xfrm>
                <a:off x="1949" y="3891"/>
                <a:ext cx="1001" cy="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00" b="1" dirty="0">
                    <a:solidFill>
                      <a:srgbClr val="F5670F"/>
                    </a:solidFill>
                    <a:latin typeface="微软雅黑" panose="020B0503020204020204" charset="-122"/>
                    <a:ea typeface="微软雅黑" panose="020B0503020204020204" charset="-122"/>
                    <a:cs typeface="OPPOSans R" panose="00020600040101010101" pitchFamily="18" charset="-122"/>
                  </a:rPr>
                  <a:t>自助报表</a:t>
                </a:r>
                <a:endParaRPr lang="zh-CN" altLang="en-US" sz="1000" b="1" dirty="0">
                  <a:solidFill>
                    <a:srgbClr val="F5670F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95" name="组合 294"/>
          <p:cNvGrpSpPr/>
          <p:nvPr/>
        </p:nvGrpSpPr>
        <p:grpSpPr>
          <a:xfrm>
            <a:off x="3931920" y="2882265"/>
            <a:ext cx="822325" cy="574040"/>
            <a:chOff x="7596" y="3989"/>
            <a:chExt cx="1295" cy="904"/>
          </a:xfrm>
        </p:grpSpPr>
        <p:sp>
          <p:nvSpPr>
            <p:cNvPr id="296" name="chain-links_66765"/>
            <p:cNvSpPr/>
            <p:nvPr/>
          </p:nvSpPr>
          <p:spPr>
            <a:xfrm>
              <a:off x="8103" y="3989"/>
              <a:ext cx="374" cy="374"/>
            </a:xfrm>
            <a:custGeom>
              <a:avLst/>
              <a:gdLst>
                <a:gd name="connsiteX0" fmla="*/ 227174 w 607649"/>
                <a:gd name="connsiteY0" fmla="*/ 359549 h 606933"/>
                <a:gd name="connsiteX1" fmla="*/ 241677 w 607649"/>
                <a:gd name="connsiteY1" fmla="*/ 365531 h 606933"/>
                <a:gd name="connsiteX2" fmla="*/ 241677 w 607649"/>
                <a:gd name="connsiteY2" fmla="*/ 394490 h 606933"/>
                <a:gd name="connsiteX3" fmla="*/ 145688 w 607649"/>
                <a:gd name="connsiteY3" fmla="*/ 490203 h 606933"/>
                <a:gd name="connsiteX4" fmla="*/ 131309 w 607649"/>
                <a:gd name="connsiteY4" fmla="*/ 496216 h 606933"/>
                <a:gd name="connsiteX5" fmla="*/ 116806 w 607649"/>
                <a:gd name="connsiteY5" fmla="*/ 490203 h 606933"/>
                <a:gd name="connsiteX6" fmla="*/ 116806 w 607649"/>
                <a:gd name="connsiteY6" fmla="*/ 461244 h 606933"/>
                <a:gd name="connsiteX7" fmla="*/ 212672 w 607649"/>
                <a:gd name="connsiteY7" fmla="*/ 365531 h 606933"/>
                <a:gd name="connsiteX8" fmla="*/ 227174 w 607649"/>
                <a:gd name="connsiteY8" fmla="*/ 359549 h 606933"/>
                <a:gd name="connsiteX9" fmla="*/ 233338 w 607649"/>
                <a:gd name="connsiteY9" fmla="*/ 289659 h 606933"/>
                <a:gd name="connsiteX10" fmla="*/ 186019 w 607649"/>
                <a:gd name="connsiteY10" fmla="*/ 309296 h 606933"/>
                <a:gd name="connsiteX11" fmla="*/ 60531 w 607649"/>
                <a:gd name="connsiteY11" fmla="*/ 434733 h 606933"/>
                <a:gd name="connsiteX12" fmla="*/ 60531 w 607649"/>
                <a:gd name="connsiteY12" fmla="*/ 529118 h 606933"/>
                <a:gd name="connsiteX13" fmla="*/ 77861 w 607649"/>
                <a:gd name="connsiteY13" fmla="*/ 546424 h 606933"/>
                <a:gd name="connsiteX14" fmla="*/ 125057 w 607649"/>
                <a:gd name="connsiteY14" fmla="*/ 565939 h 606933"/>
                <a:gd name="connsiteX15" fmla="*/ 172376 w 607649"/>
                <a:gd name="connsiteY15" fmla="*/ 546424 h 606933"/>
                <a:gd name="connsiteX16" fmla="*/ 297986 w 607649"/>
                <a:gd name="connsiteY16" fmla="*/ 420987 h 606933"/>
                <a:gd name="connsiteX17" fmla="*/ 297986 w 607649"/>
                <a:gd name="connsiteY17" fmla="*/ 326602 h 606933"/>
                <a:gd name="connsiteX18" fmla="*/ 280657 w 607649"/>
                <a:gd name="connsiteY18" fmla="*/ 309296 h 606933"/>
                <a:gd name="connsiteX19" fmla="*/ 233338 w 607649"/>
                <a:gd name="connsiteY19" fmla="*/ 289659 h 606933"/>
                <a:gd name="connsiteX20" fmla="*/ 476340 w 607649"/>
                <a:gd name="connsiteY20" fmla="*/ 110735 h 606933"/>
                <a:gd name="connsiteX21" fmla="*/ 490843 w 607649"/>
                <a:gd name="connsiteY21" fmla="*/ 116717 h 606933"/>
                <a:gd name="connsiteX22" fmla="*/ 490843 w 607649"/>
                <a:gd name="connsiteY22" fmla="*/ 145554 h 606933"/>
                <a:gd name="connsiteX23" fmla="*/ 394977 w 607649"/>
                <a:gd name="connsiteY23" fmla="*/ 241389 h 606933"/>
                <a:gd name="connsiteX24" fmla="*/ 380475 w 607649"/>
                <a:gd name="connsiteY24" fmla="*/ 247402 h 606933"/>
                <a:gd name="connsiteX25" fmla="*/ 365972 w 607649"/>
                <a:gd name="connsiteY25" fmla="*/ 241389 h 606933"/>
                <a:gd name="connsiteX26" fmla="*/ 365972 w 607649"/>
                <a:gd name="connsiteY26" fmla="*/ 212430 h 606933"/>
                <a:gd name="connsiteX27" fmla="*/ 461838 w 607649"/>
                <a:gd name="connsiteY27" fmla="*/ 116717 h 606933"/>
                <a:gd name="connsiteX28" fmla="*/ 476340 w 607649"/>
                <a:gd name="connsiteY28" fmla="*/ 110735 h 606933"/>
                <a:gd name="connsiteX29" fmla="*/ 482469 w 607649"/>
                <a:gd name="connsiteY29" fmla="*/ 40871 h 606933"/>
                <a:gd name="connsiteX30" fmla="*/ 435273 w 607649"/>
                <a:gd name="connsiteY30" fmla="*/ 60509 h 606933"/>
                <a:gd name="connsiteX31" fmla="*/ 309663 w 607649"/>
                <a:gd name="connsiteY31" fmla="*/ 185823 h 606933"/>
                <a:gd name="connsiteX32" fmla="*/ 289997 w 607649"/>
                <a:gd name="connsiteY32" fmla="*/ 233077 h 606933"/>
                <a:gd name="connsiteX33" fmla="*/ 309663 w 607649"/>
                <a:gd name="connsiteY33" fmla="*/ 280331 h 606933"/>
                <a:gd name="connsiteX34" fmla="*/ 326992 w 607649"/>
                <a:gd name="connsiteY34" fmla="*/ 297636 h 606933"/>
                <a:gd name="connsiteX35" fmla="*/ 374189 w 607649"/>
                <a:gd name="connsiteY35" fmla="*/ 317152 h 606933"/>
                <a:gd name="connsiteX36" fmla="*/ 374311 w 607649"/>
                <a:gd name="connsiteY36" fmla="*/ 317152 h 606933"/>
                <a:gd name="connsiteX37" fmla="*/ 421508 w 607649"/>
                <a:gd name="connsiteY37" fmla="*/ 297636 h 606933"/>
                <a:gd name="connsiteX38" fmla="*/ 547118 w 607649"/>
                <a:gd name="connsiteY38" fmla="*/ 172200 h 606933"/>
                <a:gd name="connsiteX39" fmla="*/ 547118 w 607649"/>
                <a:gd name="connsiteY39" fmla="*/ 77815 h 606933"/>
                <a:gd name="connsiteX40" fmla="*/ 529788 w 607649"/>
                <a:gd name="connsiteY40" fmla="*/ 60509 h 606933"/>
                <a:gd name="connsiteX41" fmla="*/ 482469 w 607649"/>
                <a:gd name="connsiteY41" fmla="*/ 40871 h 606933"/>
                <a:gd name="connsiteX42" fmla="*/ 482469 w 607649"/>
                <a:gd name="connsiteY42" fmla="*/ 0 h 606933"/>
                <a:gd name="connsiteX43" fmla="*/ 558794 w 607649"/>
                <a:gd name="connsiteY43" fmla="*/ 31543 h 606933"/>
                <a:gd name="connsiteX44" fmla="*/ 576124 w 607649"/>
                <a:gd name="connsiteY44" fmla="*/ 48849 h 606933"/>
                <a:gd name="connsiteX45" fmla="*/ 576124 w 607649"/>
                <a:gd name="connsiteY45" fmla="*/ 201165 h 606933"/>
                <a:gd name="connsiteX46" fmla="*/ 450513 w 607649"/>
                <a:gd name="connsiteY46" fmla="*/ 326602 h 606933"/>
                <a:gd name="connsiteX47" fmla="*/ 374311 w 607649"/>
                <a:gd name="connsiteY47" fmla="*/ 358146 h 606933"/>
                <a:gd name="connsiteX48" fmla="*/ 374189 w 607649"/>
                <a:gd name="connsiteY48" fmla="*/ 358146 h 606933"/>
                <a:gd name="connsiteX49" fmla="*/ 357105 w 607649"/>
                <a:gd name="connsiteY49" fmla="*/ 356796 h 606933"/>
                <a:gd name="connsiteX50" fmla="*/ 326992 w 607649"/>
                <a:gd name="connsiteY50" fmla="*/ 449953 h 606933"/>
                <a:gd name="connsiteX51" fmla="*/ 201382 w 607649"/>
                <a:gd name="connsiteY51" fmla="*/ 575390 h 606933"/>
                <a:gd name="connsiteX52" fmla="*/ 125057 w 607649"/>
                <a:gd name="connsiteY52" fmla="*/ 606933 h 606933"/>
                <a:gd name="connsiteX53" fmla="*/ 48855 w 607649"/>
                <a:gd name="connsiteY53" fmla="*/ 575390 h 606933"/>
                <a:gd name="connsiteX54" fmla="*/ 31525 w 607649"/>
                <a:gd name="connsiteY54" fmla="*/ 558084 h 606933"/>
                <a:gd name="connsiteX55" fmla="*/ 31525 w 607649"/>
                <a:gd name="connsiteY55" fmla="*/ 405768 h 606933"/>
                <a:gd name="connsiteX56" fmla="*/ 157136 w 607649"/>
                <a:gd name="connsiteY56" fmla="*/ 280331 h 606933"/>
                <a:gd name="connsiteX57" fmla="*/ 233338 w 607649"/>
                <a:gd name="connsiteY57" fmla="*/ 248787 h 606933"/>
                <a:gd name="connsiteX58" fmla="*/ 250422 w 607649"/>
                <a:gd name="connsiteY58" fmla="*/ 250137 h 606933"/>
                <a:gd name="connsiteX59" fmla="*/ 249070 w 607649"/>
                <a:gd name="connsiteY59" fmla="*/ 233077 h 606933"/>
                <a:gd name="connsiteX60" fmla="*/ 280657 w 607649"/>
                <a:gd name="connsiteY60" fmla="*/ 156980 h 606933"/>
                <a:gd name="connsiteX61" fmla="*/ 406267 w 607649"/>
                <a:gd name="connsiteY61" fmla="*/ 31543 h 606933"/>
                <a:gd name="connsiteX62" fmla="*/ 482469 w 607649"/>
                <a:gd name="connsiteY62" fmla="*/ 0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649" h="606933">
                  <a:moveTo>
                    <a:pt x="227174" y="359549"/>
                  </a:moveTo>
                  <a:cubicBezTo>
                    <a:pt x="232428" y="359549"/>
                    <a:pt x="237683" y="361543"/>
                    <a:pt x="241677" y="365531"/>
                  </a:cubicBezTo>
                  <a:cubicBezTo>
                    <a:pt x="249666" y="373507"/>
                    <a:pt x="249666" y="386514"/>
                    <a:pt x="241677" y="394490"/>
                  </a:cubicBezTo>
                  <a:lnTo>
                    <a:pt x="145688" y="490203"/>
                  </a:lnTo>
                  <a:cubicBezTo>
                    <a:pt x="141756" y="494253"/>
                    <a:pt x="136471" y="496216"/>
                    <a:pt x="131309" y="496216"/>
                  </a:cubicBezTo>
                  <a:cubicBezTo>
                    <a:pt x="126024" y="496216"/>
                    <a:pt x="120739" y="494253"/>
                    <a:pt x="116806" y="490203"/>
                  </a:cubicBezTo>
                  <a:cubicBezTo>
                    <a:pt x="108817" y="482227"/>
                    <a:pt x="108817" y="469220"/>
                    <a:pt x="116806" y="461244"/>
                  </a:cubicBezTo>
                  <a:lnTo>
                    <a:pt x="212672" y="365531"/>
                  </a:lnTo>
                  <a:cubicBezTo>
                    <a:pt x="216666" y="361543"/>
                    <a:pt x="221920" y="359549"/>
                    <a:pt x="227174" y="359549"/>
                  </a:cubicBezTo>
                  <a:close/>
                  <a:moveTo>
                    <a:pt x="233338" y="289659"/>
                  </a:moveTo>
                  <a:cubicBezTo>
                    <a:pt x="215516" y="289659"/>
                    <a:pt x="198678" y="296655"/>
                    <a:pt x="186019" y="309296"/>
                  </a:cubicBezTo>
                  <a:lnTo>
                    <a:pt x="60531" y="434733"/>
                  </a:lnTo>
                  <a:cubicBezTo>
                    <a:pt x="34475" y="460754"/>
                    <a:pt x="34475" y="503098"/>
                    <a:pt x="60531" y="529118"/>
                  </a:cubicBezTo>
                  <a:lnTo>
                    <a:pt x="77861" y="546424"/>
                  </a:lnTo>
                  <a:cubicBezTo>
                    <a:pt x="90397" y="559066"/>
                    <a:pt x="107235" y="565939"/>
                    <a:pt x="125057" y="565939"/>
                  </a:cubicBezTo>
                  <a:cubicBezTo>
                    <a:pt x="143001" y="565939"/>
                    <a:pt x="159717" y="559066"/>
                    <a:pt x="172376" y="546424"/>
                  </a:cubicBezTo>
                  <a:lnTo>
                    <a:pt x="297986" y="420987"/>
                  </a:lnTo>
                  <a:cubicBezTo>
                    <a:pt x="324043" y="394967"/>
                    <a:pt x="324043" y="352622"/>
                    <a:pt x="297986" y="326602"/>
                  </a:cubicBezTo>
                  <a:lnTo>
                    <a:pt x="280657" y="309296"/>
                  </a:lnTo>
                  <a:cubicBezTo>
                    <a:pt x="267997" y="296655"/>
                    <a:pt x="251282" y="289659"/>
                    <a:pt x="233338" y="289659"/>
                  </a:cubicBezTo>
                  <a:close/>
                  <a:moveTo>
                    <a:pt x="476340" y="110735"/>
                  </a:moveTo>
                  <a:cubicBezTo>
                    <a:pt x="481594" y="110735"/>
                    <a:pt x="486848" y="112729"/>
                    <a:pt x="490843" y="116717"/>
                  </a:cubicBezTo>
                  <a:cubicBezTo>
                    <a:pt x="498832" y="124693"/>
                    <a:pt x="498832" y="137578"/>
                    <a:pt x="490843" y="145554"/>
                  </a:cubicBezTo>
                  <a:lnTo>
                    <a:pt x="394977" y="241389"/>
                  </a:lnTo>
                  <a:cubicBezTo>
                    <a:pt x="390922" y="245316"/>
                    <a:pt x="385637" y="247402"/>
                    <a:pt x="380475" y="247402"/>
                  </a:cubicBezTo>
                  <a:cubicBezTo>
                    <a:pt x="375190" y="247402"/>
                    <a:pt x="369905" y="245316"/>
                    <a:pt x="365972" y="241389"/>
                  </a:cubicBezTo>
                  <a:cubicBezTo>
                    <a:pt x="357983" y="233413"/>
                    <a:pt x="357983" y="220406"/>
                    <a:pt x="365972" y="212430"/>
                  </a:cubicBezTo>
                  <a:lnTo>
                    <a:pt x="461838" y="116717"/>
                  </a:lnTo>
                  <a:cubicBezTo>
                    <a:pt x="465832" y="112729"/>
                    <a:pt x="471086" y="110735"/>
                    <a:pt x="476340" y="110735"/>
                  </a:cubicBezTo>
                  <a:close/>
                  <a:moveTo>
                    <a:pt x="482469" y="40871"/>
                  </a:moveTo>
                  <a:cubicBezTo>
                    <a:pt x="464648" y="40871"/>
                    <a:pt x="447810" y="47867"/>
                    <a:pt x="435273" y="60509"/>
                  </a:cubicBezTo>
                  <a:lnTo>
                    <a:pt x="309663" y="185823"/>
                  </a:lnTo>
                  <a:cubicBezTo>
                    <a:pt x="297003" y="198465"/>
                    <a:pt x="289997" y="215280"/>
                    <a:pt x="289997" y="233077"/>
                  </a:cubicBezTo>
                  <a:cubicBezTo>
                    <a:pt x="289997" y="250996"/>
                    <a:pt x="297003" y="267689"/>
                    <a:pt x="309663" y="280331"/>
                  </a:cubicBezTo>
                  <a:lnTo>
                    <a:pt x="326992" y="297636"/>
                  </a:lnTo>
                  <a:cubicBezTo>
                    <a:pt x="339529" y="310278"/>
                    <a:pt x="356367" y="317152"/>
                    <a:pt x="374189" y="317152"/>
                  </a:cubicBezTo>
                  <a:lnTo>
                    <a:pt x="374311" y="317152"/>
                  </a:lnTo>
                  <a:cubicBezTo>
                    <a:pt x="392133" y="317152"/>
                    <a:pt x="408848" y="310278"/>
                    <a:pt x="421508" y="297636"/>
                  </a:cubicBezTo>
                  <a:lnTo>
                    <a:pt x="547118" y="172200"/>
                  </a:lnTo>
                  <a:cubicBezTo>
                    <a:pt x="573174" y="146179"/>
                    <a:pt x="573174" y="103835"/>
                    <a:pt x="547118" y="77815"/>
                  </a:cubicBezTo>
                  <a:lnTo>
                    <a:pt x="529788" y="60509"/>
                  </a:lnTo>
                  <a:cubicBezTo>
                    <a:pt x="517129" y="47867"/>
                    <a:pt x="500414" y="40871"/>
                    <a:pt x="482469" y="40871"/>
                  </a:cubicBezTo>
                  <a:close/>
                  <a:moveTo>
                    <a:pt x="482469" y="0"/>
                  </a:moveTo>
                  <a:cubicBezTo>
                    <a:pt x="511352" y="0"/>
                    <a:pt x="538392" y="11169"/>
                    <a:pt x="558794" y="31543"/>
                  </a:cubicBezTo>
                  <a:lnTo>
                    <a:pt x="576124" y="48849"/>
                  </a:lnTo>
                  <a:cubicBezTo>
                    <a:pt x="618158" y="90825"/>
                    <a:pt x="618158" y="159189"/>
                    <a:pt x="576124" y="201165"/>
                  </a:cubicBezTo>
                  <a:lnTo>
                    <a:pt x="450513" y="326602"/>
                  </a:lnTo>
                  <a:cubicBezTo>
                    <a:pt x="430111" y="346854"/>
                    <a:pt x="403072" y="358146"/>
                    <a:pt x="374311" y="358146"/>
                  </a:cubicBezTo>
                  <a:lnTo>
                    <a:pt x="374189" y="358146"/>
                  </a:lnTo>
                  <a:cubicBezTo>
                    <a:pt x="368412" y="358146"/>
                    <a:pt x="362758" y="357655"/>
                    <a:pt x="357105" y="356796"/>
                  </a:cubicBezTo>
                  <a:cubicBezTo>
                    <a:pt x="362389" y="389689"/>
                    <a:pt x="352311" y="424669"/>
                    <a:pt x="326992" y="449953"/>
                  </a:cubicBezTo>
                  <a:lnTo>
                    <a:pt x="201382" y="575390"/>
                  </a:lnTo>
                  <a:cubicBezTo>
                    <a:pt x="180979" y="595764"/>
                    <a:pt x="153940" y="606933"/>
                    <a:pt x="125057" y="606933"/>
                  </a:cubicBezTo>
                  <a:cubicBezTo>
                    <a:pt x="96297" y="606933"/>
                    <a:pt x="69257" y="595764"/>
                    <a:pt x="48855" y="575390"/>
                  </a:cubicBezTo>
                  <a:lnTo>
                    <a:pt x="31525" y="558084"/>
                  </a:lnTo>
                  <a:cubicBezTo>
                    <a:pt x="-10509" y="516108"/>
                    <a:pt x="-10509" y="447744"/>
                    <a:pt x="31525" y="405768"/>
                  </a:cubicBezTo>
                  <a:lnTo>
                    <a:pt x="157136" y="280331"/>
                  </a:lnTo>
                  <a:cubicBezTo>
                    <a:pt x="177415" y="259956"/>
                    <a:pt x="204577" y="248787"/>
                    <a:pt x="233338" y="248787"/>
                  </a:cubicBezTo>
                  <a:cubicBezTo>
                    <a:pt x="239114" y="248787"/>
                    <a:pt x="244891" y="249278"/>
                    <a:pt x="250422" y="250137"/>
                  </a:cubicBezTo>
                  <a:cubicBezTo>
                    <a:pt x="249561" y="244614"/>
                    <a:pt x="249070" y="238846"/>
                    <a:pt x="249070" y="233077"/>
                  </a:cubicBezTo>
                  <a:cubicBezTo>
                    <a:pt x="249070" y="204357"/>
                    <a:pt x="260254" y="177354"/>
                    <a:pt x="280657" y="156980"/>
                  </a:cubicBezTo>
                  <a:lnTo>
                    <a:pt x="406267" y="31543"/>
                  </a:lnTo>
                  <a:cubicBezTo>
                    <a:pt x="426670" y="11169"/>
                    <a:pt x="453709" y="0"/>
                    <a:pt x="482469" y="0"/>
                  </a:cubicBezTo>
                  <a:close/>
                </a:path>
              </a:pathLst>
            </a:custGeom>
            <a:gradFill>
              <a:gsLst>
                <a:gs pos="51744">
                  <a:srgbClr val="2D64EB">
                    <a:lumMod val="20000"/>
                    <a:lumOff val="80000"/>
                  </a:srgbClr>
                </a:gs>
                <a:gs pos="0">
                  <a:srgbClr val="2D64EB">
                    <a:lumMod val="60000"/>
                    <a:lumOff val="40000"/>
                  </a:srgbClr>
                </a:gs>
                <a:gs pos="96000">
                  <a:srgbClr val="2D64EB">
                    <a:lumMod val="20000"/>
                    <a:lumOff val="80000"/>
                    <a:alpha val="0"/>
                  </a:srgbClr>
                </a:gs>
              </a:gsLst>
              <a:lin ang="5400000" scaled="1"/>
            </a:gradFill>
            <a:ln w="335" cap="flat">
              <a:noFill/>
              <a:prstDash val="solid"/>
              <a:miter/>
            </a:ln>
          </p:spPr>
          <p:txBody>
            <a:bodyPr vert="horz" wrap="square" numCol="1" spcCol="0" rtlCol="0" fromWordArt="0" anchor="ctr" anchorCtr="0" forceAA="0" compatLnSpc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 dirty="0">
                <a:solidFill>
                  <a:srgbClr val="F5670F"/>
                </a:solidFill>
                <a:cs typeface="OPPOSans R" panose="00020600040101010101" pitchFamily="18" charset="-122"/>
                <a:sym typeface="思源黑体 CN Regular" panose="020B0500000000000000" charset="-122"/>
              </a:endParaRPr>
            </a:p>
          </p:txBody>
        </p:sp>
        <p:grpSp>
          <p:nvGrpSpPr>
            <p:cNvPr id="297" name="组合 296"/>
            <p:cNvGrpSpPr/>
            <p:nvPr/>
          </p:nvGrpSpPr>
          <p:grpSpPr>
            <a:xfrm rot="0">
              <a:off x="7596" y="4119"/>
              <a:ext cx="1295" cy="774"/>
              <a:chOff x="5330" y="3967"/>
              <a:chExt cx="1295" cy="774"/>
            </a:xfrm>
          </p:grpSpPr>
          <p:grpSp>
            <p:nvGrpSpPr>
              <p:cNvPr id="298" name="组合 297"/>
              <p:cNvGrpSpPr/>
              <p:nvPr/>
            </p:nvGrpSpPr>
            <p:grpSpPr>
              <a:xfrm rot="0">
                <a:off x="5330" y="3967"/>
                <a:ext cx="1295" cy="774"/>
                <a:chOff x="572414" y="1143874"/>
                <a:chExt cx="1854753" cy="878494"/>
              </a:xfrm>
            </p:grpSpPr>
            <p:sp>
              <p:nvSpPr>
                <p:cNvPr id="299" name="显眼包PPT8-1"/>
                <p:cNvSpPr/>
                <p:nvPr/>
              </p:nvSpPr>
              <p:spPr>
                <a:xfrm>
                  <a:off x="660983" y="1605800"/>
                  <a:ext cx="1677614" cy="2370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86000">
                      <a:schemeClr val="bg1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rgbClr val="2D64EB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</a:ln>
                <a:effectLst>
                  <a:innerShdw blurRad="114300">
                    <a:srgbClr val="2D64EB">
                      <a:lumMod val="20000"/>
                      <a:lumOff val="80000"/>
                    </a:srgbClr>
                  </a:inn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00" name="显眼包PPT8-2"/>
                <p:cNvSpPr/>
                <p:nvPr/>
              </p:nvSpPr>
              <p:spPr>
                <a:xfrm flipV="1">
                  <a:off x="572414" y="1143874"/>
                  <a:ext cx="1854753" cy="571318"/>
                </a:xfrm>
                <a:prstGeom prst="trapezoid">
                  <a:avLst>
                    <a:gd name="adj" fmla="val 34548"/>
                  </a:avLst>
                </a:prstGeom>
                <a:gradFill>
                  <a:gsLst>
                    <a:gs pos="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95951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28000">
                      <a:srgbClr val="2D64EB">
                        <a:lumMod val="60000"/>
                        <a:lumOff val="40000"/>
                        <a:alpha val="1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01" name="显眼包PPT8-3"/>
                <p:cNvSpPr/>
                <p:nvPr/>
              </p:nvSpPr>
              <p:spPr>
                <a:xfrm>
                  <a:off x="816576" y="1795004"/>
                  <a:ext cx="1366428" cy="152328"/>
                </a:xfrm>
                <a:prstGeom prst="ellipse">
                  <a:avLst/>
                </a:prstGeom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chemeClr val="bg1">
                        <a:alpha val="81000"/>
                      </a:schemeClr>
                    </a:gs>
                  </a:gsLst>
                  <a:lin ang="5400000" scaled="1"/>
                </a:gradFill>
                <a:ln w="6350">
                  <a:noFill/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02" name="显眼包PPT8-4"/>
                <p:cNvSpPr/>
                <p:nvPr/>
              </p:nvSpPr>
              <p:spPr>
                <a:xfrm>
                  <a:off x="699758" y="1892770"/>
                  <a:ext cx="1600063" cy="12959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sp>
            <p:nvSpPr>
              <p:cNvPr id="303" name="显眼包PPT8-7"/>
              <p:cNvSpPr txBox="1"/>
              <p:nvPr/>
            </p:nvSpPr>
            <p:spPr>
              <a:xfrm>
                <a:off x="5500" y="4133"/>
                <a:ext cx="1001" cy="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00" b="1" dirty="0">
                    <a:solidFill>
                      <a:srgbClr val="F5670F"/>
                    </a:solidFill>
                    <a:latin typeface="微软雅黑" panose="020B0503020204020204" charset="-122"/>
                    <a:ea typeface="微软雅黑" panose="020B0503020204020204" charset="-122"/>
                    <a:cs typeface="OPPOSans R" panose="00020600040101010101" pitchFamily="18" charset="-122"/>
                  </a:rPr>
                  <a:t>数据大屏</a:t>
                </a:r>
                <a:endParaRPr lang="zh-CN" altLang="en-US" sz="1000" b="1" dirty="0">
                  <a:solidFill>
                    <a:srgbClr val="F5670F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06" name="组合 305"/>
          <p:cNvGrpSpPr/>
          <p:nvPr/>
        </p:nvGrpSpPr>
        <p:grpSpPr>
          <a:xfrm rot="0">
            <a:off x="9850120" y="2695575"/>
            <a:ext cx="821690" cy="491490"/>
            <a:chOff x="16439" y="3712"/>
            <a:chExt cx="1294" cy="774"/>
          </a:xfrm>
        </p:grpSpPr>
        <p:grpSp>
          <p:nvGrpSpPr>
            <p:cNvPr id="307" name="组合 306"/>
            <p:cNvGrpSpPr/>
            <p:nvPr/>
          </p:nvGrpSpPr>
          <p:grpSpPr>
            <a:xfrm rot="0">
              <a:off x="16439" y="3712"/>
              <a:ext cx="1295" cy="774"/>
              <a:chOff x="572414" y="1143874"/>
              <a:chExt cx="1854753" cy="878494"/>
            </a:xfrm>
          </p:grpSpPr>
          <p:sp>
            <p:nvSpPr>
              <p:cNvPr id="308" name="显眼包PPT8-1"/>
              <p:cNvSpPr/>
              <p:nvPr/>
            </p:nvSpPr>
            <p:spPr>
              <a:xfrm>
                <a:off x="660983" y="1605800"/>
                <a:ext cx="1677614" cy="2370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86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6350"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rgbClr val="2D64EB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</a:ln>
              <a:effectLst>
                <a:innerShdw blurRad="114300">
                  <a:srgbClr val="2D64EB">
                    <a:lumMod val="20000"/>
                    <a:lumOff val="80000"/>
                  </a:srgbClr>
                </a:innerShdw>
              </a:effectLst>
            </p:spPr>
            <p:style>
              <a:lnRef idx="2">
                <a:srgbClr val="2D64EB">
                  <a:shade val="50000"/>
                </a:srgbClr>
              </a:lnRef>
              <a:fillRef idx="1">
                <a:srgbClr val="2D64EB"/>
              </a:fillRef>
              <a:effectRef idx="0">
                <a:srgbClr val="2D64EB"/>
              </a:effectRef>
              <a:fontRef idx="minor">
                <a:srgbClr val="FFFFFF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5670F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309" name="显眼包PPT8-2"/>
              <p:cNvSpPr/>
              <p:nvPr/>
            </p:nvSpPr>
            <p:spPr>
              <a:xfrm flipV="1">
                <a:off x="572414" y="1143874"/>
                <a:ext cx="1854753" cy="571318"/>
              </a:xfrm>
              <a:prstGeom prst="trapezoid">
                <a:avLst>
                  <a:gd name="adj" fmla="val 34548"/>
                </a:avLst>
              </a:prstGeom>
              <a:gradFill>
                <a:gsLst>
                  <a:gs pos="0">
                    <a:srgbClr val="2D64EB">
                      <a:lumMod val="60000"/>
                      <a:lumOff val="40000"/>
                      <a:alpha val="0"/>
                    </a:srgbClr>
                  </a:gs>
                  <a:gs pos="95951">
                    <a:srgbClr val="2D64EB">
                      <a:lumMod val="60000"/>
                      <a:lumOff val="40000"/>
                      <a:alpha val="0"/>
                    </a:srgbClr>
                  </a:gs>
                  <a:gs pos="28000">
                    <a:srgbClr val="2D64EB">
                      <a:lumMod val="60000"/>
                      <a:lumOff val="40000"/>
                      <a:alpha val="1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rgbClr val="2D64EB">
                  <a:shade val="50000"/>
                </a:srgbClr>
              </a:lnRef>
              <a:fillRef idx="1">
                <a:srgbClr val="2D64EB"/>
              </a:fillRef>
              <a:effectRef idx="0">
                <a:srgbClr val="2D64EB"/>
              </a:effectRef>
              <a:fontRef idx="minor">
                <a:srgbClr val="FFFFFF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5670F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310" name="显眼包PPT8-3"/>
              <p:cNvSpPr/>
              <p:nvPr/>
            </p:nvSpPr>
            <p:spPr>
              <a:xfrm>
                <a:off x="816576" y="1795004"/>
                <a:ext cx="1366428" cy="152328"/>
              </a:xfrm>
              <a:prstGeom prst="ellipse">
                <a:avLst/>
              </a:prstGeom>
              <a:gradFill>
                <a:gsLst>
                  <a:gs pos="23000">
                    <a:srgbClr val="2D64EB">
                      <a:lumMod val="60000"/>
                      <a:lumOff val="40000"/>
                      <a:alpha val="0"/>
                    </a:srgbClr>
                  </a:gs>
                  <a:gs pos="100000">
                    <a:schemeClr val="bg1">
                      <a:alpha val="81000"/>
                    </a:schemeClr>
                  </a:gs>
                </a:gsLst>
                <a:lin ang="5400000" scaled="1"/>
              </a:gradFill>
              <a:ln w="6350">
                <a:noFill/>
              </a:ln>
            </p:spPr>
            <p:style>
              <a:lnRef idx="2">
                <a:srgbClr val="2D64EB">
                  <a:shade val="50000"/>
                </a:srgbClr>
              </a:lnRef>
              <a:fillRef idx="1">
                <a:srgbClr val="2D64EB"/>
              </a:fillRef>
              <a:effectRef idx="0">
                <a:srgbClr val="2D64EB"/>
              </a:effectRef>
              <a:fontRef idx="minor">
                <a:srgbClr val="FFFFFF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5670F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311" name="显眼包PPT8-4"/>
              <p:cNvSpPr/>
              <p:nvPr/>
            </p:nvSpPr>
            <p:spPr>
              <a:xfrm>
                <a:off x="699758" y="1892770"/>
                <a:ext cx="1600063" cy="129598"/>
              </a:xfrm>
              <a:prstGeom prst="ellipse">
                <a:avLst/>
              </a:prstGeom>
              <a:noFill/>
              <a:ln w="6350"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rgbClr val="2D64EB">
                  <a:shade val="50000"/>
                </a:srgbClr>
              </a:lnRef>
              <a:fillRef idx="1">
                <a:srgbClr val="2D64EB"/>
              </a:fillRef>
              <a:effectRef idx="0">
                <a:srgbClr val="2D64EB"/>
              </a:effectRef>
              <a:fontRef idx="minor">
                <a:srgbClr val="FFFFFF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5670F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</p:grpSp>
        <p:sp>
          <p:nvSpPr>
            <p:cNvPr id="312" name="显眼包PPT8-7"/>
            <p:cNvSpPr txBox="1"/>
            <p:nvPr/>
          </p:nvSpPr>
          <p:spPr>
            <a:xfrm>
              <a:off x="16586" y="3891"/>
              <a:ext cx="1001" cy="2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b="1" dirty="0">
                  <a:solidFill>
                    <a:srgbClr val="F5670F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预警监控</a:t>
              </a:r>
              <a:endParaRPr lang="zh-CN" altLang="en-US" sz="1000" b="1" dirty="0">
                <a:solidFill>
                  <a:srgbClr val="F5670F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8638540" y="2822575"/>
            <a:ext cx="821690" cy="588010"/>
            <a:chOff x="13396" y="3895"/>
            <a:chExt cx="1294" cy="926"/>
          </a:xfrm>
        </p:grpSpPr>
        <p:grpSp>
          <p:nvGrpSpPr>
            <p:cNvPr id="324" name="组合 323"/>
            <p:cNvGrpSpPr/>
            <p:nvPr/>
          </p:nvGrpSpPr>
          <p:grpSpPr>
            <a:xfrm rot="0">
              <a:off x="13396" y="4047"/>
              <a:ext cx="1294" cy="774"/>
              <a:chOff x="12398" y="3967"/>
              <a:chExt cx="1294" cy="774"/>
            </a:xfrm>
          </p:grpSpPr>
          <p:grpSp>
            <p:nvGrpSpPr>
              <p:cNvPr id="325" name="组合 324"/>
              <p:cNvGrpSpPr/>
              <p:nvPr/>
            </p:nvGrpSpPr>
            <p:grpSpPr>
              <a:xfrm rot="0">
                <a:off x="12398" y="3967"/>
                <a:ext cx="1295" cy="774"/>
                <a:chOff x="572414" y="1143874"/>
                <a:chExt cx="1854753" cy="878494"/>
              </a:xfrm>
            </p:grpSpPr>
            <p:sp>
              <p:nvSpPr>
                <p:cNvPr id="326" name="显眼包PPT8-1"/>
                <p:cNvSpPr/>
                <p:nvPr/>
              </p:nvSpPr>
              <p:spPr>
                <a:xfrm>
                  <a:off x="660983" y="1605800"/>
                  <a:ext cx="1677614" cy="2370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86000">
                      <a:schemeClr val="bg1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rgbClr val="2D64EB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</a:ln>
                <a:effectLst>
                  <a:innerShdw blurRad="114300">
                    <a:srgbClr val="2D64EB">
                      <a:lumMod val="20000"/>
                      <a:lumOff val="80000"/>
                    </a:srgbClr>
                  </a:inn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27" name="显眼包PPT8-2"/>
                <p:cNvSpPr/>
                <p:nvPr/>
              </p:nvSpPr>
              <p:spPr>
                <a:xfrm flipV="1">
                  <a:off x="572414" y="1143874"/>
                  <a:ext cx="1854753" cy="571318"/>
                </a:xfrm>
                <a:prstGeom prst="trapezoid">
                  <a:avLst>
                    <a:gd name="adj" fmla="val 34548"/>
                  </a:avLst>
                </a:prstGeom>
                <a:gradFill>
                  <a:gsLst>
                    <a:gs pos="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95951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28000">
                      <a:srgbClr val="2D64EB">
                        <a:lumMod val="60000"/>
                        <a:lumOff val="40000"/>
                        <a:alpha val="1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29" name="显眼包PPT8-3"/>
                <p:cNvSpPr/>
                <p:nvPr/>
              </p:nvSpPr>
              <p:spPr>
                <a:xfrm>
                  <a:off x="816576" y="1795004"/>
                  <a:ext cx="1366428" cy="152328"/>
                </a:xfrm>
                <a:prstGeom prst="ellipse">
                  <a:avLst/>
                </a:prstGeom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chemeClr val="bg1">
                        <a:alpha val="81000"/>
                      </a:schemeClr>
                    </a:gs>
                  </a:gsLst>
                  <a:lin ang="5400000" scaled="1"/>
                </a:gradFill>
                <a:ln w="6350">
                  <a:noFill/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30" name="显眼包PPT8-4"/>
                <p:cNvSpPr/>
                <p:nvPr/>
              </p:nvSpPr>
              <p:spPr>
                <a:xfrm>
                  <a:off x="699758" y="1892770"/>
                  <a:ext cx="1600063" cy="12959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sp>
            <p:nvSpPr>
              <p:cNvPr id="331" name="显眼包PPT8-7"/>
              <p:cNvSpPr txBox="1"/>
              <p:nvPr/>
            </p:nvSpPr>
            <p:spPr>
              <a:xfrm>
                <a:off x="12568" y="4133"/>
                <a:ext cx="1001" cy="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00" b="1" dirty="0">
                    <a:solidFill>
                      <a:srgbClr val="F5670F"/>
                    </a:solidFill>
                    <a:latin typeface="微软雅黑" panose="020B0503020204020204" charset="-122"/>
                    <a:ea typeface="微软雅黑" panose="020B0503020204020204" charset="-122"/>
                    <a:cs typeface="OPPOSans R" panose="00020600040101010101" pitchFamily="18" charset="-122"/>
                  </a:rPr>
                  <a:t>指标分析</a:t>
                </a:r>
                <a:endParaRPr lang="zh-CN" altLang="en-US" sz="1000" b="1" dirty="0">
                  <a:solidFill>
                    <a:srgbClr val="F5670F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endParaRPr>
              </a:p>
            </p:txBody>
          </p:sp>
        </p:grpSp>
        <p:sp>
          <p:nvSpPr>
            <p:cNvPr id="332" name="显眼包PPT1-6"/>
            <p:cNvSpPr/>
            <p:nvPr/>
          </p:nvSpPr>
          <p:spPr>
            <a:xfrm>
              <a:off x="13864" y="3895"/>
              <a:ext cx="374" cy="374"/>
            </a:xfrm>
            <a:custGeom>
              <a:avLst/>
              <a:gdLst>
                <a:gd name="connsiteX0" fmla="*/ 153855 w 608579"/>
                <a:gd name="connsiteY0" fmla="*/ 276122 h 599171"/>
                <a:gd name="connsiteX1" fmla="*/ 153855 w 608579"/>
                <a:gd name="connsiteY1" fmla="*/ 475622 h 599171"/>
                <a:gd name="connsiteX2" fmla="*/ 134717 w 608579"/>
                <a:gd name="connsiteY2" fmla="*/ 494875 h 599171"/>
                <a:gd name="connsiteX3" fmla="*/ 49657 w 608579"/>
                <a:gd name="connsiteY3" fmla="*/ 494875 h 599171"/>
                <a:gd name="connsiteX4" fmla="*/ 30366 w 608579"/>
                <a:gd name="connsiteY4" fmla="*/ 475622 h 599171"/>
                <a:gd name="connsiteX5" fmla="*/ 30366 w 608579"/>
                <a:gd name="connsiteY5" fmla="*/ 319782 h 599171"/>
                <a:gd name="connsiteX6" fmla="*/ 56492 w 608579"/>
                <a:gd name="connsiteY6" fmla="*/ 314779 h 599171"/>
                <a:gd name="connsiteX7" fmla="*/ 327517 w 608579"/>
                <a:gd name="connsiteY7" fmla="*/ 207392 h 599171"/>
                <a:gd name="connsiteX8" fmla="*/ 327517 w 608579"/>
                <a:gd name="connsiteY8" fmla="*/ 475620 h 599171"/>
                <a:gd name="connsiteX9" fmla="*/ 308390 w 608579"/>
                <a:gd name="connsiteY9" fmla="*/ 494876 h 599171"/>
                <a:gd name="connsiteX10" fmla="*/ 223378 w 608579"/>
                <a:gd name="connsiteY10" fmla="*/ 494876 h 599171"/>
                <a:gd name="connsiteX11" fmla="*/ 204098 w 608579"/>
                <a:gd name="connsiteY11" fmla="*/ 475620 h 599171"/>
                <a:gd name="connsiteX12" fmla="*/ 204098 w 608579"/>
                <a:gd name="connsiteY12" fmla="*/ 256216 h 599171"/>
                <a:gd name="connsiteX13" fmla="*/ 501249 w 608579"/>
                <a:gd name="connsiteY13" fmla="*/ 133721 h 599171"/>
                <a:gd name="connsiteX14" fmla="*/ 501249 w 608579"/>
                <a:gd name="connsiteY14" fmla="*/ 475620 h 599171"/>
                <a:gd name="connsiteX15" fmla="*/ 481959 w 608579"/>
                <a:gd name="connsiteY15" fmla="*/ 494875 h 599171"/>
                <a:gd name="connsiteX16" fmla="*/ 396899 w 608579"/>
                <a:gd name="connsiteY16" fmla="*/ 494875 h 599171"/>
                <a:gd name="connsiteX17" fmla="*/ 377760 w 608579"/>
                <a:gd name="connsiteY17" fmla="*/ 475620 h 599171"/>
                <a:gd name="connsiteX18" fmla="*/ 377760 w 608579"/>
                <a:gd name="connsiteY18" fmla="*/ 217263 h 599171"/>
                <a:gd name="connsiteX19" fmla="*/ 385962 w 608579"/>
                <a:gd name="connsiteY19" fmla="*/ 221508 h 599171"/>
                <a:gd name="connsiteX20" fmla="*/ 479225 w 608579"/>
                <a:gd name="connsiteY20" fmla="*/ 184665 h 599171"/>
                <a:gd name="connsiteX21" fmla="*/ 361837 w 608579"/>
                <a:gd name="connsiteY21" fmla="*/ 24724 h 599171"/>
                <a:gd name="connsiteX22" fmla="*/ 385107 w 608579"/>
                <a:gd name="connsiteY22" fmla="*/ 25009 h 599171"/>
                <a:gd name="connsiteX23" fmla="*/ 457536 w 608579"/>
                <a:gd name="connsiteY23" fmla="*/ 56398 h 599171"/>
                <a:gd name="connsiteX24" fmla="*/ 473328 w 608579"/>
                <a:gd name="connsiteY24" fmla="*/ 96279 h 599171"/>
                <a:gd name="connsiteX25" fmla="*/ 442048 w 608579"/>
                <a:gd name="connsiteY25" fmla="*/ 168610 h 599171"/>
                <a:gd name="connsiteX26" fmla="*/ 402113 w 608579"/>
                <a:gd name="connsiteY26" fmla="*/ 184381 h 599171"/>
                <a:gd name="connsiteX27" fmla="*/ 386321 w 608579"/>
                <a:gd name="connsiteY27" fmla="*/ 144500 h 599171"/>
                <a:gd name="connsiteX28" fmla="*/ 388295 w 608579"/>
                <a:gd name="connsiteY28" fmla="*/ 139951 h 599171"/>
                <a:gd name="connsiteX29" fmla="*/ 343350 w 608579"/>
                <a:gd name="connsiteY29" fmla="*/ 157692 h 599171"/>
                <a:gd name="connsiteX30" fmla="*/ 41635 w 608579"/>
                <a:gd name="connsiteY30" fmla="*/ 277184 h 599171"/>
                <a:gd name="connsiteX31" fmla="*/ 2156 w 608579"/>
                <a:gd name="connsiteY31" fmla="*/ 260200 h 599171"/>
                <a:gd name="connsiteX32" fmla="*/ 19162 w 608579"/>
                <a:gd name="connsiteY32" fmla="*/ 220774 h 599171"/>
                <a:gd name="connsiteX33" fmla="*/ 321180 w 608579"/>
                <a:gd name="connsiteY33" fmla="*/ 101131 h 599171"/>
                <a:gd name="connsiteX34" fmla="*/ 366734 w 608579"/>
                <a:gd name="connsiteY34" fmla="*/ 83238 h 599171"/>
                <a:gd name="connsiteX35" fmla="*/ 360963 w 608579"/>
                <a:gd name="connsiteY35" fmla="*/ 80812 h 599171"/>
                <a:gd name="connsiteX36" fmla="*/ 345172 w 608579"/>
                <a:gd name="connsiteY36" fmla="*/ 40931 h 599171"/>
                <a:gd name="connsiteX37" fmla="*/ 361837 w 608579"/>
                <a:gd name="connsiteY37" fmla="*/ 24724 h 599171"/>
                <a:gd name="connsiteX38" fmla="*/ 578211 w 608579"/>
                <a:gd name="connsiteY38" fmla="*/ 0 h 599171"/>
                <a:gd name="connsiteX39" fmla="*/ 608579 w 608579"/>
                <a:gd name="connsiteY39" fmla="*/ 30322 h 599171"/>
                <a:gd name="connsiteX40" fmla="*/ 608579 w 608579"/>
                <a:gd name="connsiteY40" fmla="*/ 568849 h 599171"/>
                <a:gd name="connsiteX41" fmla="*/ 578211 w 608579"/>
                <a:gd name="connsiteY41" fmla="*/ 599171 h 599171"/>
                <a:gd name="connsiteX42" fmla="*/ 38719 w 608579"/>
                <a:gd name="connsiteY42" fmla="*/ 599171 h 599171"/>
                <a:gd name="connsiteX43" fmla="*/ 8350 w 608579"/>
                <a:gd name="connsiteY43" fmla="*/ 568849 h 599171"/>
                <a:gd name="connsiteX44" fmla="*/ 38719 w 608579"/>
                <a:gd name="connsiteY44" fmla="*/ 538526 h 599171"/>
                <a:gd name="connsiteX45" fmla="*/ 547843 w 608579"/>
                <a:gd name="connsiteY45" fmla="*/ 538526 h 599171"/>
                <a:gd name="connsiteX46" fmla="*/ 547843 w 608579"/>
                <a:gd name="connsiteY46" fmla="*/ 30322 h 599171"/>
                <a:gd name="connsiteX47" fmla="*/ 578211 w 608579"/>
                <a:gd name="connsiteY47" fmla="*/ 0 h 59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8579" h="599171">
                  <a:moveTo>
                    <a:pt x="153855" y="276122"/>
                  </a:moveTo>
                  <a:lnTo>
                    <a:pt x="153855" y="475622"/>
                  </a:lnTo>
                  <a:cubicBezTo>
                    <a:pt x="153855" y="486234"/>
                    <a:pt x="145349" y="494875"/>
                    <a:pt x="134717" y="494875"/>
                  </a:cubicBezTo>
                  <a:lnTo>
                    <a:pt x="49657" y="494875"/>
                  </a:lnTo>
                  <a:cubicBezTo>
                    <a:pt x="39024" y="494875"/>
                    <a:pt x="30366" y="486234"/>
                    <a:pt x="30366" y="475622"/>
                  </a:cubicBezTo>
                  <a:lnTo>
                    <a:pt x="30366" y="319782"/>
                  </a:lnTo>
                  <a:cubicBezTo>
                    <a:pt x="39024" y="319782"/>
                    <a:pt x="47986" y="318114"/>
                    <a:pt x="56492" y="314779"/>
                  </a:cubicBezTo>
                  <a:close/>
                  <a:moveTo>
                    <a:pt x="327517" y="207392"/>
                  </a:moveTo>
                  <a:lnTo>
                    <a:pt x="327517" y="475620"/>
                  </a:lnTo>
                  <a:cubicBezTo>
                    <a:pt x="327517" y="486233"/>
                    <a:pt x="319016" y="494876"/>
                    <a:pt x="308390" y="494876"/>
                  </a:cubicBezTo>
                  <a:lnTo>
                    <a:pt x="223378" y="494876"/>
                  </a:lnTo>
                  <a:cubicBezTo>
                    <a:pt x="212751" y="494876"/>
                    <a:pt x="204098" y="486233"/>
                    <a:pt x="204098" y="475620"/>
                  </a:cubicBezTo>
                  <a:lnTo>
                    <a:pt x="204098" y="256216"/>
                  </a:lnTo>
                  <a:close/>
                  <a:moveTo>
                    <a:pt x="501249" y="133721"/>
                  </a:moveTo>
                  <a:lnTo>
                    <a:pt x="501249" y="475620"/>
                  </a:lnTo>
                  <a:cubicBezTo>
                    <a:pt x="501249" y="486233"/>
                    <a:pt x="492591" y="494875"/>
                    <a:pt x="481959" y="494875"/>
                  </a:cubicBezTo>
                  <a:lnTo>
                    <a:pt x="396899" y="494875"/>
                  </a:lnTo>
                  <a:cubicBezTo>
                    <a:pt x="386418" y="494875"/>
                    <a:pt x="377760" y="486233"/>
                    <a:pt x="377760" y="475620"/>
                  </a:cubicBezTo>
                  <a:lnTo>
                    <a:pt x="377760" y="217263"/>
                  </a:lnTo>
                  <a:cubicBezTo>
                    <a:pt x="380342" y="218779"/>
                    <a:pt x="383077" y="220295"/>
                    <a:pt x="385962" y="221508"/>
                  </a:cubicBezTo>
                  <a:cubicBezTo>
                    <a:pt x="421961" y="236973"/>
                    <a:pt x="463732" y="220447"/>
                    <a:pt x="479225" y="184665"/>
                  </a:cubicBezTo>
                  <a:close/>
                  <a:moveTo>
                    <a:pt x="361837" y="24724"/>
                  </a:moveTo>
                  <a:cubicBezTo>
                    <a:pt x="369049" y="21862"/>
                    <a:pt x="377363" y="21748"/>
                    <a:pt x="385107" y="25009"/>
                  </a:cubicBezTo>
                  <a:lnTo>
                    <a:pt x="457536" y="56398"/>
                  </a:lnTo>
                  <a:cubicBezTo>
                    <a:pt x="473024" y="63070"/>
                    <a:pt x="480009" y="80812"/>
                    <a:pt x="473328" y="96279"/>
                  </a:cubicBezTo>
                  <a:lnTo>
                    <a:pt x="442048" y="168610"/>
                  </a:lnTo>
                  <a:cubicBezTo>
                    <a:pt x="435367" y="183926"/>
                    <a:pt x="417449" y="191053"/>
                    <a:pt x="402113" y="184381"/>
                  </a:cubicBezTo>
                  <a:cubicBezTo>
                    <a:pt x="386777" y="177709"/>
                    <a:pt x="379640" y="159967"/>
                    <a:pt x="386321" y="144500"/>
                  </a:cubicBezTo>
                  <a:lnTo>
                    <a:pt x="388295" y="139951"/>
                  </a:lnTo>
                  <a:lnTo>
                    <a:pt x="343350" y="157692"/>
                  </a:lnTo>
                  <a:lnTo>
                    <a:pt x="41635" y="277184"/>
                  </a:lnTo>
                  <a:cubicBezTo>
                    <a:pt x="25995" y="283249"/>
                    <a:pt x="8381" y="275667"/>
                    <a:pt x="2156" y="260200"/>
                  </a:cubicBezTo>
                  <a:cubicBezTo>
                    <a:pt x="-4070" y="244581"/>
                    <a:pt x="3674" y="226991"/>
                    <a:pt x="19162" y="220774"/>
                  </a:cubicBezTo>
                  <a:lnTo>
                    <a:pt x="321180" y="101131"/>
                  </a:lnTo>
                  <a:lnTo>
                    <a:pt x="366734" y="83238"/>
                  </a:lnTo>
                  <a:lnTo>
                    <a:pt x="360963" y="80812"/>
                  </a:lnTo>
                  <a:cubicBezTo>
                    <a:pt x="345627" y="74139"/>
                    <a:pt x="338491" y="56246"/>
                    <a:pt x="345172" y="40931"/>
                  </a:cubicBezTo>
                  <a:cubicBezTo>
                    <a:pt x="348512" y="33197"/>
                    <a:pt x="354624" y="27586"/>
                    <a:pt x="361837" y="24724"/>
                  </a:cubicBezTo>
                  <a:close/>
                  <a:moveTo>
                    <a:pt x="578211" y="0"/>
                  </a:moveTo>
                  <a:cubicBezTo>
                    <a:pt x="594913" y="0"/>
                    <a:pt x="608579" y="13493"/>
                    <a:pt x="608579" y="30322"/>
                  </a:cubicBezTo>
                  <a:lnTo>
                    <a:pt x="608579" y="568849"/>
                  </a:lnTo>
                  <a:cubicBezTo>
                    <a:pt x="608579" y="585526"/>
                    <a:pt x="594913" y="599171"/>
                    <a:pt x="578211" y="599171"/>
                  </a:cubicBezTo>
                  <a:lnTo>
                    <a:pt x="38719" y="599171"/>
                  </a:lnTo>
                  <a:cubicBezTo>
                    <a:pt x="22016" y="599171"/>
                    <a:pt x="8350" y="585526"/>
                    <a:pt x="8350" y="568849"/>
                  </a:cubicBezTo>
                  <a:cubicBezTo>
                    <a:pt x="8350" y="552171"/>
                    <a:pt x="22016" y="538526"/>
                    <a:pt x="38719" y="538526"/>
                  </a:cubicBezTo>
                  <a:lnTo>
                    <a:pt x="547843" y="538526"/>
                  </a:lnTo>
                  <a:lnTo>
                    <a:pt x="547843" y="30322"/>
                  </a:lnTo>
                  <a:cubicBezTo>
                    <a:pt x="547843" y="13493"/>
                    <a:pt x="561357" y="0"/>
                    <a:pt x="578211" y="0"/>
                  </a:cubicBezTo>
                  <a:close/>
                </a:path>
              </a:pathLst>
            </a:custGeom>
            <a:gradFill>
              <a:gsLst>
                <a:gs pos="51744">
                  <a:srgbClr val="2D64EB">
                    <a:lumMod val="20000"/>
                    <a:lumOff val="80000"/>
                  </a:srgbClr>
                </a:gs>
                <a:gs pos="0">
                  <a:srgbClr val="2D64EB">
                    <a:lumMod val="60000"/>
                    <a:lumOff val="40000"/>
                  </a:srgbClr>
                </a:gs>
                <a:gs pos="96000">
                  <a:srgbClr val="2D64EB">
                    <a:lumMod val="20000"/>
                    <a:lumOff val="80000"/>
                    <a:alpha val="0"/>
                  </a:srgbClr>
                </a:gs>
              </a:gsLst>
              <a:lin ang="5400000" scaled="1"/>
            </a:gradFill>
            <a:ln w="33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9pPr>
            </a:lstStyle>
            <a:p>
              <a:endParaRPr lang="zh-CN" altLang="en-US">
                <a:solidFill>
                  <a:srgbClr val="F5670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7426960" y="2861945"/>
            <a:ext cx="821690" cy="594360"/>
            <a:chOff x="10496" y="3957"/>
            <a:chExt cx="1294" cy="936"/>
          </a:xfrm>
        </p:grpSpPr>
        <p:grpSp>
          <p:nvGrpSpPr>
            <p:cNvPr id="335" name="组合 334"/>
            <p:cNvGrpSpPr/>
            <p:nvPr/>
          </p:nvGrpSpPr>
          <p:grpSpPr>
            <a:xfrm rot="0">
              <a:off x="10496" y="4119"/>
              <a:ext cx="1294" cy="774"/>
              <a:chOff x="8864" y="4119"/>
              <a:chExt cx="1294" cy="774"/>
            </a:xfrm>
          </p:grpSpPr>
          <p:grpSp>
            <p:nvGrpSpPr>
              <p:cNvPr id="336" name="组合 335"/>
              <p:cNvGrpSpPr/>
              <p:nvPr/>
            </p:nvGrpSpPr>
            <p:grpSpPr>
              <a:xfrm rot="0">
                <a:off x="8864" y="4119"/>
                <a:ext cx="1295" cy="774"/>
                <a:chOff x="572414" y="1143874"/>
                <a:chExt cx="1854753" cy="878494"/>
              </a:xfrm>
            </p:grpSpPr>
            <p:sp>
              <p:nvSpPr>
                <p:cNvPr id="337" name="显眼包PPT8-1"/>
                <p:cNvSpPr/>
                <p:nvPr/>
              </p:nvSpPr>
              <p:spPr>
                <a:xfrm>
                  <a:off x="660983" y="1605800"/>
                  <a:ext cx="1677614" cy="2370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86000">
                      <a:schemeClr val="bg1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rgbClr val="2D64EB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</a:ln>
                <a:effectLst>
                  <a:innerShdw blurRad="114300">
                    <a:srgbClr val="2D64EB">
                      <a:lumMod val="20000"/>
                      <a:lumOff val="80000"/>
                    </a:srgbClr>
                  </a:inn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38" name="显眼包PPT8-2"/>
                <p:cNvSpPr/>
                <p:nvPr/>
              </p:nvSpPr>
              <p:spPr>
                <a:xfrm flipV="1">
                  <a:off x="572414" y="1143874"/>
                  <a:ext cx="1854753" cy="571318"/>
                </a:xfrm>
                <a:prstGeom prst="trapezoid">
                  <a:avLst>
                    <a:gd name="adj" fmla="val 34548"/>
                  </a:avLst>
                </a:prstGeom>
                <a:gradFill>
                  <a:gsLst>
                    <a:gs pos="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95951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28000">
                      <a:srgbClr val="2D64EB">
                        <a:lumMod val="60000"/>
                        <a:lumOff val="40000"/>
                        <a:alpha val="1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39" name="显眼包PPT8-3"/>
                <p:cNvSpPr/>
                <p:nvPr/>
              </p:nvSpPr>
              <p:spPr>
                <a:xfrm>
                  <a:off x="816576" y="1795004"/>
                  <a:ext cx="1366428" cy="152328"/>
                </a:xfrm>
                <a:prstGeom prst="ellipse">
                  <a:avLst/>
                </a:prstGeom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chemeClr val="bg1">
                        <a:alpha val="81000"/>
                      </a:schemeClr>
                    </a:gs>
                  </a:gsLst>
                  <a:lin ang="5400000" scaled="1"/>
                </a:gradFill>
                <a:ln w="6350">
                  <a:noFill/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41" name="显眼包PPT8-4"/>
                <p:cNvSpPr/>
                <p:nvPr/>
              </p:nvSpPr>
              <p:spPr>
                <a:xfrm>
                  <a:off x="699758" y="1892770"/>
                  <a:ext cx="1600063" cy="12959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sp>
            <p:nvSpPr>
              <p:cNvPr id="342" name="显眼包PPT8-7"/>
              <p:cNvSpPr txBox="1"/>
              <p:nvPr/>
            </p:nvSpPr>
            <p:spPr>
              <a:xfrm>
                <a:off x="9043" y="4267"/>
                <a:ext cx="1001" cy="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00" b="1" dirty="0">
                    <a:solidFill>
                      <a:srgbClr val="F5670F"/>
                    </a:solidFill>
                    <a:latin typeface="微软雅黑" panose="020B0503020204020204" charset="-122"/>
                    <a:ea typeface="微软雅黑" panose="020B0503020204020204" charset="-122"/>
                    <a:cs typeface="OPPOSans R" panose="00020600040101010101" pitchFamily="18" charset="-122"/>
                  </a:rPr>
                  <a:t>指标市场</a:t>
                </a:r>
                <a:endParaRPr lang="zh-CN" altLang="en-US" sz="1000" b="1" dirty="0">
                  <a:solidFill>
                    <a:srgbClr val="F5670F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endParaRPr>
              </a:p>
            </p:txBody>
          </p:sp>
        </p:grpSp>
        <p:sp>
          <p:nvSpPr>
            <p:cNvPr id="343" name="显眼包PPT8-6"/>
            <p:cNvSpPr/>
            <p:nvPr/>
          </p:nvSpPr>
          <p:spPr>
            <a:xfrm>
              <a:off x="11038" y="3957"/>
              <a:ext cx="374" cy="374"/>
            </a:xfrm>
            <a:custGeom>
              <a:avLst/>
              <a:gdLst>
                <a:gd name="connsiteX0" fmla="*/ 195338 w 557286"/>
                <a:gd name="connsiteY0" fmla="*/ 336903 h 604857"/>
                <a:gd name="connsiteX1" fmla="*/ 216869 w 557286"/>
                <a:gd name="connsiteY1" fmla="*/ 349793 h 604857"/>
                <a:gd name="connsiteX2" fmla="*/ 275720 w 557286"/>
                <a:gd name="connsiteY2" fmla="*/ 404216 h 604857"/>
                <a:gd name="connsiteX3" fmla="*/ 290074 w 557286"/>
                <a:gd name="connsiteY3" fmla="*/ 425699 h 604857"/>
                <a:gd name="connsiteX4" fmla="*/ 271414 w 557286"/>
                <a:gd name="connsiteY4" fmla="*/ 440021 h 604857"/>
                <a:gd name="connsiteX5" fmla="*/ 268543 w 557286"/>
                <a:gd name="connsiteY5" fmla="*/ 440021 h 604857"/>
                <a:gd name="connsiteX6" fmla="*/ 182420 w 557286"/>
                <a:gd name="connsiteY6" fmla="*/ 358386 h 604857"/>
                <a:gd name="connsiteX7" fmla="*/ 195338 w 557286"/>
                <a:gd name="connsiteY7" fmla="*/ 336903 h 604857"/>
                <a:gd name="connsiteX8" fmla="*/ 203229 w 557286"/>
                <a:gd name="connsiteY8" fmla="*/ 282313 h 604857"/>
                <a:gd name="connsiteX9" fmla="*/ 221161 w 557286"/>
                <a:gd name="connsiteY9" fmla="*/ 300245 h 604857"/>
                <a:gd name="connsiteX10" fmla="*/ 203229 w 557286"/>
                <a:gd name="connsiteY10" fmla="*/ 318177 h 604857"/>
                <a:gd name="connsiteX11" fmla="*/ 185297 w 557286"/>
                <a:gd name="connsiteY11" fmla="*/ 300245 h 604857"/>
                <a:gd name="connsiteX12" fmla="*/ 203229 w 557286"/>
                <a:gd name="connsiteY12" fmla="*/ 282313 h 604857"/>
                <a:gd name="connsiteX13" fmla="*/ 285641 w 557286"/>
                <a:gd name="connsiteY13" fmla="*/ 213508 h 604857"/>
                <a:gd name="connsiteX14" fmla="*/ 200953 w 557286"/>
                <a:gd name="connsiteY14" fmla="*/ 249346 h 604857"/>
                <a:gd name="connsiteX15" fmla="*/ 165069 w 557286"/>
                <a:gd name="connsiteY15" fmla="*/ 333923 h 604857"/>
                <a:gd name="connsiteX16" fmla="*/ 200953 w 557286"/>
                <a:gd name="connsiteY16" fmla="*/ 417067 h 604857"/>
                <a:gd name="connsiteX17" fmla="*/ 285641 w 557286"/>
                <a:gd name="connsiteY17" fmla="*/ 452905 h 604857"/>
                <a:gd name="connsiteX18" fmla="*/ 368893 w 557286"/>
                <a:gd name="connsiteY18" fmla="*/ 417067 h 604857"/>
                <a:gd name="connsiteX19" fmla="*/ 368893 w 557286"/>
                <a:gd name="connsiteY19" fmla="*/ 249346 h 604857"/>
                <a:gd name="connsiteX20" fmla="*/ 285641 w 557286"/>
                <a:gd name="connsiteY20" fmla="*/ 213508 h 604857"/>
                <a:gd name="connsiteX21" fmla="*/ 285641 w 557286"/>
                <a:gd name="connsiteY21" fmla="*/ 160468 h 604857"/>
                <a:gd name="connsiteX22" fmla="*/ 407648 w 557286"/>
                <a:gd name="connsiteY22" fmla="*/ 210641 h 604857"/>
                <a:gd name="connsiteX23" fmla="*/ 424872 w 557286"/>
                <a:gd name="connsiteY23" fmla="*/ 435702 h 604857"/>
                <a:gd name="connsiteX24" fmla="*/ 443532 w 557286"/>
                <a:gd name="connsiteY24" fmla="*/ 452905 h 604857"/>
                <a:gd name="connsiteX25" fmla="*/ 462192 w 557286"/>
                <a:gd name="connsiteY25" fmla="*/ 445737 h 604857"/>
                <a:gd name="connsiteX26" fmla="*/ 467934 w 557286"/>
                <a:gd name="connsiteY26" fmla="*/ 445737 h 604857"/>
                <a:gd name="connsiteX27" fmla="*/ 480852 w 557286"/>
                <a:gd name="connsiteY27" fmla="*/ 452905 h 604857"/>
                <a:gd name="connsiteX28" fmla="*/ 549750 w 557286"/>
                <a:gd name="connsiteY28" fmla="*/ 521713 h 604857"/>
                <a:gd name="connsiteX29" fmla="*/ 549750 w 557286"/>
                <a:gd name="connsiteY29" fmla="*/ 561852 h 604857"/>
                <a:gd name="connsiteX30" fmla="*/ 513866 w 557286"/>
                <a:gd name="connsiteY30" fmla="*/ 597689 h 604857"/>
                <a:gd name="connsiteX31" fmla="*/ 493771 w 557286"/>
                <a:gd name="connsiteY31" fmla="*/ 604857 h 604857"/>
                <a:gd name="connsiteX32" fmla="*/ 473675 w 557286"/>
                <a:gd name="connsiteY32" fmla="*/ 597689 h 604857"/>
                <a:gd name="connsiteX33" fmla="*/ 404777 w 557286"/>
                <a:gd name="connsiteY33" fmla="*/ 528881 h 604857"/>
                <a:gd name="connsiteX34" fmla="*/ 399036 w 557286"/>
                <a:gd name="connsiteY34" fmla="*/ 517413 h 604857"/>
                <a:gd name="connsiteX35" fmla="*/ 404777 w 557286"/>
                <a:gd name="connsiteY35" fmla="*/ 491609 h 604857"/>
                <a:gd name="connsiteX36" fmla="*/ 387553 w 557286"/>
                <a:gd name="connsiteY36" fmla="*/ 472974 h 604857"/>
                <a:gd name="connsiteX37" fmla="*/ 285641 w 557286"/>
                <a:gd name="connsiteY37" fmla="*/ 505945 h 604857"/>
                <a:gd name="connsiteX38" fmla="*/ 162198 w 557286"/>
                <a:gd name="connsiteY38" fmla="*/ 455772 h 604857"/>
                <a:gd name="connsiteX39" fmla="*/ 111960 w 557286"/>
                <a:gd name="connsiteY39" fmla="*/ 333923 h 604857"/>
                <a:gd name="connsiteX40" fmla="*/ 162198 w 557286"/>
                <a:gd name="connsiteY40" fmla="*/ 210641 h 604857"/>
                <a:gd name="connsiteX41" fmla="*/ 285641 w 557286"/>
                <a:gd name="connsiteY41" fmla="*/ 160468 h 604857"/>
                <a:gd name="connsiteX42" fmla="*/ 54551 w 557286"/>
                <a:gd name="connsiteY42" fmla="*/ 0 h 604857"/>
                <a:gd name="connsiteX43" fmla="*/ 327307 w 557286"/>
                <a:gd name="connsiteY43" fmla="*/ 0 h 604857"/>
                <a:gd name="connsiteX44" fmla="*/ 381858 w 557286"/>
                <a:gd name="connsiteY44" fmla="*/ 57326 h 604857"/>
                <a:gd name="connsiteX45" fmla="*/ 381858 w 557286"/>
                <a:gd name="connsiteY45" fmla="*/ 156214 h 604857"/>
                <a:gd name="connsiteX46" fmla="*/ 288547 w 557286"/>
                <a:gd name="connsiteY46" fmla="*/ 133284 h 604857"/>
                <a:gd name="connsiteX47" fmla="*/ 83262 w 557286"/>
                <a:gd name="connsiteY47" fmla="*/ 339658 h 604857"/>
                <a:gd name="connsiteX48" fmla="*/ 97618 w 557286"/>
                <a:gd name="connsiteY48" fmla="*/ 417049 h 604857"/>
                <a:gd name="connsiteX49" fmla="*/ 57422 w 557286"/>
                <a:gd name="connsiteY49" fmla="*/ 417049 h 604857"/>
                <a:gd name="connsiteX50" fmla="*/ 40196 w 557286"/>
                <a:gd name="connsiteY50" fmla="*/ 438546 h 604857"/>
                <a:gd name="connsiteX51" fmla="*/ 40196 w 557286"/>
                <a:gd name="connsiteY51" fmla="*/ 458610 h 604857"/>
                <a:gd name="connsiteX52" fmla="*/ 57422 w 557286"/>
                <a:gd name="connsiteY52" fmla="*/ 477241 h 604857"/>
                <a:gd name="connsiteX53" fmla="*/ 66036 w 557286"/>
                <a:gd name="connsiteY53" fmla="*/ 477241 h 604857"/>
                <a:gd name="connsiteX54" fmla="*/ 66036 w 557286"/>
                <a:gd name="connsiteY54" fmla="*/ 462910 h 604857"/>
                <a:gd name="connsiteX55" fmla="*/ 84698 w 557286"/>
                <a:gd name="connsiteY55" fmla="*/ 444279 h 604857"/>
                <a:gd name="connsiteX56" fmla="*/ 110538 w 557286"/>
                <a:gd name="connsiteY56" fmla="*/ 444279 h 604857"/>
                <a:gd name="connsiteX57" fmla="*/ 185187 w 557286"/>
                <a:gd name="connsiteY57" fmla="*/ 518803 h 604857"/>
                <a:gd name="connsiteX58" fmla="*/ 185187 w 557286"/>
                <a:gd name="connsiteY58" fmla="*/ 547466 h 604857"/>
                <a:gd name="connsiteX59" fmla="*/ 179445 w 557286"/>
                <a:gd name="connsiteY59" fmla="*/ 554632 h 604857"/>
                <a:gd name="connsiteX60" fmla="*/ 170831 w 557286"/>
                <a:gd name="connsiteY60" fmla="*/ 554632 h 604857"/>
                <a:gd name="connsiteX61" fmla="*/ 124893 w 557286"/>
                <a:gd name="connsiteY61" fmla="*/ 528835 h 604857"/>
                <a:gd name="connsiteX62" fmla="*/ 80391 w 557286"/>
                <a:gd name="connsiteY62" fmla="*/ 554632 h 604857"/>
                <a:gd name="connsiteX63" fmla="*/ 70342 w 557286"/>
                <a:gd name="connsiteY63" fmla="*/ 554632 h 604857"/>
                <a:gd name="connsiteX64" fmla="*/ 66036 w 557286"/>
                <a:gd name="connsiteY64" fmla="*/ 547466 h 604857"/>
                <a:gd name="connsiteX65" fmla="*/ 66036 w 557286"/>
                <a:gd name="connsiteY65" fmla="*/ 515936 h 604857"/>
                <a:gd name="connsiteX66" fmla="*/ 54551 w 557286"/>
                <a:gd name="connsiteY66" fmla="*/ 515936 h 604857"/>
                <a:gd name="connsiteX67" fmla="*/ 0 w 557286"/>
                <a:gd name="connsiteY67" fmla="*/ 461476 h 604857"/>
                <a:gd name="connsiteX68" fmla="*/ 0 w 557286"/>
                <a:gd name="connsiteY68" fmla="*/ 57326 h 604857"/>
                <a:gd name="connsiteX69" fmla="*/ 54551 w 557286"/>
                <a:gd name="connsiteY69" fmla="*/ 0 h 6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57286" h="604857">
                  <a:moveTo>
                    <a:pt x="195338" y="336903"/>
                  </a:moveTo>
                  <a:cubicBezTo>
                    <a:pt x="205386" y="334039"/>
                    <a:pt x="213998" y="339768"/>
                    <a:pt x="216869" y="349793"/>
                  </a:cubicBezTo>
                  <a:cubicBezTo>
                    <a:pt x="216869" y="351225"/>
                    <a:pt x="228352" y="397055"/>
                    <a:pt x="275720" y="404216"/>
                  </a:cubicBezTo>
                  <a:cubicBezTo>
                    <a:pt x="284332" y="407081"/>
                    <a:pt x="291509" y="415674"/>
                    <a:pt x="290074" y="425699"/>
                  </a:cubicBezTo>
                  <a:cubicBezTo>
                    <a:pt x="287203" y="434292"/>
                    <a:pt x="280026" y="440021"/>
                    <a:pt x="271414" y="440021"/>
                  </a:cubicBezTo>
                  <a:cubicBezTo>
                    <a:pt x="271414" y="440021"/>
                    <a:pt x="269978" y="440021"/>
                    <a:pt x="268543" y="440021"/>
                  </a:cubicBezTo>
                  <a:cubicBezTo>
                    <a:pt x="199644" y="427131"/>
                    <a:pt x="182420" y="361251"/>
                    <a:pt x="182420" y="358386"/>
                  </a:cubicBezTo>
                  <a:cubicBezTo>
                    <a:pt x="179549" y="348361"/>
                    <a:pt x="185291" y="338336"/>
                    <a:pt x="195338" y="336903"/>
                  </a:cubicBezTo>
                  <a:close/>
                  <a:moveTo>
                    <a:pt x="203229" y="282313"/>
                  </a:moveTo>
                  <a:cubicBezTo>
                    <a:pt x="213133" y="282313"/>
                    <a:pt x="221161" y="290341"/>
                    <a:pt x="221161" y="300245"/>
                  </a:cubicBezTo>
                  <a:cubicBezTo>
                    <a:pt x="221161" y="310149"/>
                    <a:pt x="213133" y="318177"/>
                    <a:pt x="203229" y="318177"/>
                  </a:cubicBezTo>
                  <a:cubicBezTo>
                    <a:pt x="193325" y="318177"/>
                    <a:pt x="185297" y="310149"/>
                    <a:pt x="185297" y="300245"/>
                  </a:cubicBezTo>
                  <a:cubicBezTo>
                    <a:pt x="185297" y="290341"/>
                    <a:pt x="193325" y="282313"/>
                    <a:pt x="203229" y="282313"/>
                  </a:cubicBezTo>
                  <a:close/>
                  <a:moveTo>
                    <a:pt x="285641" y="213508"/>
                  </a:moveTo>
                  <a:cubicBezTo>
                    <a:pt x="252627" y="213508"/>
                    <a:pt x="222484" y="226410"/>
                    <a:pt x="200953" y="249346"/>
                  </a:cubicBezTo>
                  <a:cubicBezTo>
                    <a:pt x="177987" y="272282"/>
                    <a:pt x="165069" y="300952"/>
                    <a:pt x="165069" y="333923"/>
                  </a:cubicBezTo>
                  <a:cubicBezTo>
                    <a:pt x="165069" y="365460"/>
                    <a:pt x="177987" y="395564"/>
                    <a:pt x="200953" y="417067"/>
                  </a:cubicBezTo>
                  <a:cubicBezTo>
                    <a:pt x="222484" y="440003"/>
                    <a:pt x="252627" y="452905"/>
                    <a:pt x="285641" y="452905"/>
                  </a:cubicBezTo>
                  <a:cubicBezTo>
                    <a:pt x="317219" y="452905"/>
                    <a:pt x="347362" y="440003"/>
                    <a:pt x="368893" y="417067"/>
                  </a:cubicBezTo>
                  <a:cubicBezTo>
                    <a:pt x="416260" y="371194"/>
                    <a:pt x="416260" y="295218"/>
                    <a:pt x="368893" y="249346"/>
                  </a:cubicBezTo>
                  <a:cubicBezTo>
                    <a:pt x="347362" y="226410"/>
                    <a:pt x="317219" y="213508"/>
                    <a:pt x="285641" y="213508"/>
                  </a:cubicBezTo>
                  <a:close/>
                  <a:moveTo>
                    <a:pt x="285641" y="160468"/>
                  </a:moveTo>
                  <a:cubicBezTo>
                    <a:pt x="331573" y="160468"/>
                    <a:pt x="374634" y="179104"/>
                    <a:pt x="407648" y="210641"/>
                  </a:cubicBezTo>
                  <a:cubicBezTo>
                    <a:pt x="467934" y="272282"/>
                    <a:pt x="473675" y="368327"/>
                    <a:pt x="424872" y="435702"/>
                  </a:cubicBezTo>
                  <a:lnTo>
                    <a:pt x="443532" y="452905"/>
                  </a:lnTo>
                  <a:cubicBezTo>
                    <a:pt x="447839" y="448604"/>
                    <a:pt x="455015" y="445737"/>
                    <a:pt x="462192" y="445737"/>
                  </a:cubicBezTo>
                  <a:cubicBezTo>
                    <a:pt x="463628" y="445737"/>
                    <a:pt x="466498" y="445737"/>
                    <a:pt x="467934" y="445737"/>
                  </a:cubicBezTo>
                  <a:cubicBezTo>
                    <a:pt x="472240" y="447171"/>
                    <a:pt x="477981" y="450038"/>
                    <a:pt x="480852" y="452905"/>
                  </a:cubicBezTo>
                  <a:lnTo>
                    <a:pt x="549750" y="521713"/>
                  </a:lnTo>
                  <a:cubicBezTo>
                    <a:pt x="559798" y="533181"/>
                    <a:pt x="559798" y="550384"/>
                    <a:pt x="549750" y="561852"/>
                  </a:cubicBezTo>
                  <a:lnTo>
                    <a:pt x="513866" y="597689"/>
                  </a:lnTo>
                  <a:cubicBezTo>
                    <a:pt x="508124" y="601990"/>
                    <a:pt x="500948" y="604857"/>
                    <a:pt x="493771" y="604857"/>
                  </a:cubicBezTo>
                  <a:cubicBezTo>
                    <a:pt x="486594" y="604857"/>
                    <a:pt x="479417" y="601990"/>
                    <a:pt x="473675" y="597689"/>
                  </a:cubicBezTo>
                  <a:lnTo>
                    <a:pt x="404777" y="528881"/>
                  </a:lnTo>
                  <a:cubicBezTo>
                    <a:pt x="401906" y="526014"/>
                    <a:pt x="399036" y="521713"/>
                    <a:pt x="399036" y="517413"/>
                  </a:cubicBezTo>
                  <a:cubicBezTo>
                    <a:pt x="396165" y="507378"/>
                    <a:pt x="399036" y="498777"/>
                    <a:pt x="404777" y="491609"/>
                  </a:cubicBezTo>
                  <a:lnTo>
                    <a:pt x="387553" y="472974"/>
                  </a:lnTo>
                  <a:cubicBezTo>
                    <a:pt x="357410" y="494476"/>
                    <a:pt x="321525" y="505945"/>
                    <a:pt x="285641" y="505945"/>
                  </a:cubicBezTo>
                  <a:cubicBezTo>
                    <a:pt x="238273" y="505945"/>
                    <a:pt x="195212" y="488742"/>
                    <a:pt x="162198" y="455772"/>
                  </a:cubicBezTo>
                  <a:cubicBezTo>
                    <a:pt x="130620" y="422801"/>
                    <a:pt x="111960" y="379795"/>
                    <a:pt x="111960" y="333923"/>
                  </a:cubicBezTo>
                  <a:cubicBezTo>
                    <a:pt x="111960" y="286617"/>
                    <a:pt x="130620" y="243612"/>
                    <a:pt x="162198" y="210641"/>
                  </a:cubicBezTo>
                  <a:cubicBezTo>
                    <a:pt x="195212" y="179104"/>
                    <a:pt x="238273" y="160468"/>
                    <a:pt x="285641" y="160468"/>
                  </a:cubicBezTo>
                  <a:close/>
                  <a:moveTo>
                    <a:pt x="54551" y="0"/>
                  </a:moveTo>
                  <a:lnTo>
                    <a:pt x="327307" y="0"/>
                  </a:lnTo>
                  <a:cubicBezTo>
                    <a:pt x="358889" y="0"/>
                    <a:pt x="381858" y="25797"/>
                    <a:pt x="381858" y="57326"/>
                  </a:cubicBezTo>
                  <a:lnTo>
                    <a:pt x="381858" y="156214"/>
                  </a:lnTo>
                  <a:cubicBezTo>
                    <a:pt x="356018" y="141883"/>
                    <a:pt x="323000" y="133284"/>
                    <a:pt x="288547" y="133284"/>
                  </a:cubicBezTo>
                  <a:cubicBezTo>
                    <a:pt x="175138" y="133284"/>
                    <a:pt x="83262" y="226439"/>
                    <a:pt x="83262" y="339658"/>
                  </a:cubicBezTo>
                  <a:cubicBezTo>
                    <a:pt x="83262" y="368321"/>
                    <a:pt x="87569" y="394118"/>
                    <a:pt x="97618" y="417049"/>
                  </a:cubicBezTo>
                  <a:lnTo>
                    <a:pt x="57422" y="417049"/>
                  </a:lnTo>
                  <a:cubicBezTo>
                    <a:pt x="47373" y="417049"/>
                    <a:pt x="40196" y="427081"/>
                    <a:pt x="40196" y="438546"/>
                  </a:cubicBezTo>
                  <a:lnTo>
                    <a:pt x="40196" y="458610"/>
                  </a:lnTo>
                  <a:cubicBezTo>
                    <a:pt x="40196" y="468642"/>
                    <a:pt x="47373" y="477241"/>
                    <a:pt x="57422" y="477241"/>
                  </a:cubicBezTo>
                  <a:lnTo>
                    <a:pt x="66036" y="477241"/>
                  </a:lnTo>
                  <a:lnTo>
                    <a:pt x="66036" y="462910"/>
                  </a:lnTo>
                  <a:cubicBezTo>
                    <a:pt x="66036" y="452878"/>
                    <a:pt x="74649" y="444279"/>
                    <a:pt x="84698" y="444279"/>
                  </a:cubicBezTo>
                  <a:lnTo>
                    <a:pt x="110538" y="444279"/>
                  </a:lnTo>
                  <a:cubicBezTo>
                    <a:pt x="127765" y="477241"/>
                    <a:pt x="155040" y="501605"/>
                    <a:pt x="185187" y="518803"/>
                  </a:cubicBezTo>
                  <a:lnTo>
                    <a:pt x="185187" y="547466"/>
                  </a:lnTo>
                  <a:cubicBezTo>
                    <a:pt x="185187" y="550332"/>
                    <a:pt x="183751" y="553198"/>
                    <a:pt x="179445" y="554632"/>
                  </a:cubicBezTo>
                  <a:cubicBezTo>
                    <a:pt x="176573" y="557498"/>
                    <a:pt x="173702" y="557498"/>
                    <a:pt x="170831" y="554632"/>
                  </a:cubicBezTo>
                  <a:lnTo>
                    <a:pt x="124893" y="528835"/>
                  </a:lnTo>
                  <a:lnTo>
                    <a:pt x="80391" y="554632"/>
                  </a:lnTo>
                  <a:cubicBezTo>
                    <a:pt x="77520" y="557498"/>
                    <a:pt x="73213" y="557498"/>
                    <a:pt x="70342" y="554632"/>
                  </a:cubicBezTo>
                  <a:cubicBezTo>
                    <a:pt x="67471" y="553198"/>
                    <a:pt x="66036" y="550332"/>
                    <a:pt x="66036" y="547466"/>
                  </a:cubicBezTo>
                  <a:lnTo>
                    <a:pt x="66036" y="515936"/>
                  </a:lnTo>
                  <a:lnTo>
                    <a:pt x="54551" y="515936"/>
                  </a:lnTo>
                  <a:cubicBezTo>
                    <a:pt x="24404" y="515936"/>
                    <a:pt x="0" y="491573"/>
                    <a:pt x="0" y="461476"/>
                  </a:cubicBezTo>
                  <a:lnTo>
                    <a:pt x="0" y="57326"/>
                  </a:lnTo>
                  <a:cubicBezTo>
                    <a:pt x="0" y="25797"/>
                    <a:pt x="24404" y="0"/>
                    <a:pt x="54551" y="0"/>
                  </a:cubicBezTo>
                  <a:close/>
                </a:path>
              </a:pathLst>
            </a:custGeom>
            <a:gradFill>
              <a:gsLst>
                <a:gs pos="51744">
                  <a:srgbClr val="2D64EB">
                    <a:lumMod val="20000"/>
                    <a:lumOff val="80000"/>
                  </a:srgbClr>
                </a:gs>
                <a:gs pos="0">
                  <a:srgbClr val="2D64EB">
                    <a:lumMod val="60000"/>
                    <a:lumOff val="40000"/>
                  </a:srgbClr>
                </a:gs>
                <a:gs pos="96000">
                  <a:srgbClr val="2D64EB">
                    <a:lumMod val="20000"/>
                    <a:lumOff val="80000"/>
                    <a:alpha val="0"/>
                  </a:srgbClr>
                </a:gs>
              </a:gsLst>
              <a:lin ang="5400000" scaled="1"/>
            </a:gradFill>
            <a:ln w="33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9pPr>
            </a:lstStyle>
            <a:p>
              <a:endParaRPr lang="zh-CN" altLang="en-US" dirty="0">
                <a:solidFill>
                  <a:srgbClr val="F5670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15590" y="2815590"/>
            <a:ext cx="821690" cy="594995"/>
            <a:chOff x="4434" y="4434"/>
            <a:chExt cx="1294" cy="937"/>
          </a:xfrm>
        </p:grpSpPr>
        <p:sp>
          <p:nvSpPr>
            <p:cNvPr id="127" name="显眼包PPT2-21"/>
            <p:cNvSpPr/>
            <p:nvPr/>
          </p:nvSpPr>
          <p:spPr>
            <a:xfrm>
              <a:off x="4894" y="4434"/>
              <a:ext cx="375" cy="336"/>
            </a:xfrm>
            <a:custGeom>
              <a:avLst/>
              <a:gdLst>
                <a:gd name="connsiteX0" fmla="*/ 302902 w 605804"/>
                <a:gd name="connsiteY0" fmla="*/ 156514 h 595713"/>
                <a:gd name="connsiteX1" fmla="*/ 393044 w 605804"/>
                <a:gd name="connsiteY1" fmla="*/ 245775 h 595713"/>
                <a:gd name="connsiteX2" fmla="*/ 393518 w 605804"/>
                <a:gd name="connsiteY2" fmla="*/ 245775 h 595713"/>
                <a:gd name="connsiteX3" fmla="*/ 413065 w 605804"/>
                <a:gd name="connsiteY3" fmla="*/ 287658 h 595713"/>
                <a:gd name="connsiteX4" fmla="*/ 386402 w 605804"/>
                <a:gd name="connsiteY4" fmla="*/ 317317 h 595713"/>
                <a:gd name="connsiteX5" fmla="*/ 346265 w 605804"/>
                <a:gd name="connsiteY5" fmla="*/ 374455 h 595713"/>
                <a:gd name="connsiteX6" fmla="*/ 341236 w 605804"/>
                <a:gd name="connsiteY6" fmla="*/ 388764 h 595713"/>
                <a:gd name="connsiteX7" fmla="*/ 344747 w 605804"/>
                <a:gd name="connsiteY7" fmla="*/ 405441 h 595713"/>
                <a:gd name="connsiteX8" fmla="*/ 365527 w 605804"/>
                <a:gd name="connsiteY8" fmla="*/ 426003 h 595713"/>
                <a:gd name="connsiteX9" fmla="*/ 383650 w 605804"/>
                <a:gd name="connsiteY9" fmla="*/ 429604 h 595713"/>
                <a:gd name="connsiteX10" fmla="*/ 436597 w 605804"/>
                <a:gd name="connsiteY10" fmla="*/ 482384 h 595713"/>
                <a:gd name="connsiteX11" fmla="*/ 450071 w 605804"/>
                <a:gd name="connsiteY11" fmla="*/ 549756 h 595713"/>
                <a:gd name="connsiteX12" fmla="*/ 442005 w 605804"/>
                <a:gd name="connsiteY12" fmla="*/ 581594 h 595713"/>
                <a:gd name="connsiteX13" fmla="*/ 412306 w 605804"/>
                <a:gd name="connsiteY13" fmla="*/ 595713 h 595713"/>
                <a:gd name="connsiteX14" fmla="*/ 193592 w 605804"/>
                <a:gd name="connsiteY14" fmla="*/ 595713 h 595713"/>
                <a:gd name="connsiteX15" fmla="*/ 163798 w 605804"/>
                <a:gd name="connsiteY15" fmla="*/ 581594 h 595713"/>
                <a:gd name="connsiteX16" fmla="*/ 155827 w 605804"/>
                <a:gd name="connsiteY16" fmla="*/ 549756 h 595713"/>
                <a:gd name="connsiteX17" fmla="*/ 169206 w 605804"/>
                <a:gd name="connsiteY17" fmla="*/ 482384 h 595713"/>
                <a:gd name="connsiteX18" fmla="*/ 222153 w 605804"/>
                <a:gd name="connsiteY18" fmla="*/ 429604 h 595713"/>
                <a:gd name="connsiteX19" fmla="*/ 240276 w 605804"/>
                <a:gd name="connsiteY19" fmla="*/ 426003 h 595713"/>
                <a:gd name="connsiteX20" fmla="*/ 261152 w 605804"/>
                <a:gd name="connsiteY20" fmla="*/ 405441 h 595713"/>
                <a:gd name="connsiteX21" fmla="*/ 264567 w 605804"/>
                <a:gd name="connsiteY21" fmla="*/ 388764 h 595713"/>
                <a:gd name="connsiteX22" fmla="*/ 259538 w 605804"/>
                <a:gd name="connsiteY22" fmla="*/ 374455 h 595713"/>
                <a:gd name="connsiteX23" fmla="*/ 219401 w 605804"/>
                <a:gd name="connsiteY23" fmla="*/ 317317 h 595713"/>
                <a:gd name="connsiteX24" fmla="*/ 192833 w 605804"/>
                <a:gd name="connsiteY24" fmla="*/ 287658 h 595713"/>
                <a:gd name="connsiteX25" fmla="*/ 212285 w 605804"/>
                <a:gd name="connsiteY25" fmla="*/ 245775 h 595713"/>
                <a:gd name="connsiteX26" fmla="*/ 212854 w 605804"/>
                <a:gd name="connsiteY26" fmla="*/ 245775 h 595713"/>
                <a:gd name="connsiteX27" fmla="*/ 302902 w 605804"/>
                <a:gd name="connsiteY27" fmla="*/ 156514 h 595713"/>
                <a:gd name="connsiteX28" fmla="*/ 114157 w 605804"/>
                <a:gd name="connsiteY28" fmla="*/ 0 h 595713"/>
                <a:gd name="connsiteX29" fmla="*/ 280982 w 605804"/>
                <a:gd name="connsiteY29" fmla="*/ 0 h 595713"/>
                <a:gd name="connsiteX30" fmla="*/ 316092 w 605804"/>
                <a:gd name="connsiteY30" fmla="*/ 35058 h 595713"/>
                <a:gd name="connsiteX31" fmla="*/ 316092 w 605804"/>
                <a:gd name="connsiteY31" fmla="*/ 48607 h 595713"/>
                <a:gd name="connsiteX32" fmla="*/ 346459 w 605804"/>
                <a:gd name="connsiteY32" fmla="*/ 78832 h 595713"/>
                <a:gd name="connsiteX33" fmla="*/ 570693 w 605804"/>
                <a:gd name="connsiteY33" fmla="*/ 78832 h 595713"/>
                <a:gd name="connsiteX34" fmla="*/ 605804 w 605804"/>
                <a:gd name="connsiteY34" fmla="*/ 113984 h 595713"/>
                <a:gd name="connsiteX35" fmla="*/ 605804 w 605804"/>
                <a:gd name="connsiteY35" fmla="*/ 202576 h 595713"/>
                <a:gd name="connsiteX36" fmla="*/ 605804 w 605804"/>
                <a:gd name="connsiteY36" fmla="*/ 395013 h 595713"/>
                <a:gd name="connsiteX37" fmla="*/ 563671 w 605804"/>
                <a:gd name="connsiteY37" fmla="*/ 437082 h 595713"/>
                <a:gd name="connsiteX38" fmla="*/ 435754 w 605804"/>
                <a:gd name="connsiteY38" fmla="*/ 437082 h 595713"/>
                <a:gd name="connsiteX39" fmla="*/ 387643 w 605804"/>
                <a:gd name="connsiteY39" fmla="*/ 409604 h 595713"/>
                <a:gd name="connsiteX40" fmla="*/ 369423 w 605804"/>
                <a:gd name="connsiteY40" fmla="*/ 406004 h 595713"/>
                <a:gd name="connsiteX41" fmla="*/ 364678 w 605804"/>
                <a:gd name="connsiteY41" fmla="*/ 401266 h 595713"/>
                <a:gd name="connsiteX42" fmla="*/ 361926 w 605804"/>
                <a:gd name="connsiteY42" fmla="*/ 387907 h 595713"/>
                <a:gd name="connsiteX43" fmla="*/ 401782 w 605804"/>
                <a:gd name="connsiteY43" fmla="*/ 333615 h 595713"/>
                <a:gd name="connsiteX44" fmla="*/ 432907 w 605804"/>
                <a:gd name="connsiteY44" fmla="*/ 292114 h 595713"/>
                <a:gd name="connsiteX45" fmla="*/ 412125 w 605804"/>
                <a:gd name="connsiteY45" fmla="*/ 231853 h 595713"/>
                <a:gd name="connsiteX46" fmla="*/ 302902 w 605804"/>
                <a:gd name="connsiteY46" fmla="*/ 136156 h 595713"/>
                <a:gd name="connsiteX47" fmla="*/ 194059 w 605804"/>
                <a:gd name="connsiteY47" fmla="*/ 231853 h 595713"/>
                <a:gd name="connsiteX48" fmla="*/ 176693 w 605804"/>
                <a:gd name="connsiteY48" fmla="*/ 252035 h 595713"/>
                <a:gd name="connsiteX49" fmla="*/ 172897 w 605804"/>
                <a:gd name="connsiteY49" fmla="*/ 292114 h 595713"/>
                <a:gd name="connsiteX50" fmla="*/ 204022 w 605804"/>
                <a:gd name="connsiteY50" fmla="*/ 333520 h 595713"/>
                <a:gd name="connsiteX51" fmla="*/ 243878 w 605804"/>
                <a:gd name="connsiteY51" fmla="*/ 387907 h 595713"/>
                <a:gd name="connsiteX52" fmla="*/ 241126 w 605804"/>
                <a:gd name="connsiteY52" fmla="*/ 401266 h 595713"/>
                <a:gd name="connsiteX53" fmla="*/ 236381 w 605804"/>
                <a:gd name="connsiteY53" fmla="*/ 406004 h 595713"/>
                <a:gd name="connsiteX54" fmla="*/ 218162 w 605804"/>
                <a:gd name="connsiteY54" fmla="*/ 409604 h 595713"/>
                <a:gd name="connsiteX55" fmla="*/ 170050 w 605804"/>
                <a:gd name="connsiteY55" fmla="*/ 437082 h 595713"/>
                <a:gd name="connsiteX56" fmla="*/ 134750 w 605804"/>
                <a:gd name="connsiteY56" fmla="*/ 437082 h 595713"/>
                <a:gd name="connsiteX57" fmla="*/ 42133 w 605804"/>
                <a:gd name="connsiteY57" fmla="*/ 437082 h 595713"/>
                <a:gd name="connsiteX58" fmla="*/ 0 w 605804"/>
                <a:gd name="connsiteY58" fmla="*/ 395013 h 595713"/>
                <a:gd name="connsiteX59" fmla="*/ 0 w 605804"/>
                <a:gd name="connsiteY59" fmla="*/ 113984 h 595713"/>
                <a:gd name="connsiteX60" fmla="*/ 35111 w 605804"/>
                <a:gd name="connsiteY60" fmla="*/ 78832 h 595713"/>
                <a:gd name="connsiteX61" fmla="*/ 48681 w 605804"/>
                <a:gd name="connsiteY61" fmla="*/ 78832 h 595713"/>
                <a:gd name="connsiteX62" fmla="*/ 79047 w 605804"/>
                <a:gd name="connsiteY62" fmla="*/ 48607 h 595713"/>
                <a:gd name="connsiteX63" fmla="*/ 79047 w 605804"/>
                <a:gd name="connsiteY63" fmla="*/ 35058 h 595713"/>
                <a:gd name="connsiteX64" fmla="*/ 114157 w 605804"/>
                <a:gd name="connsiteY64" fmla="*/ 0 h 5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804" h="595713">
                  <a:moveTo>
                    <a:pt x="302902" y="156514"/>
                  </a:moveTo>
                  <a:cubicBezTo>
                    <a:pt x="368658" y="156514"/>
                    <a:pt x="388489" y="194512"/>
                    <a:pt x="393044" y="245775"/>
                  </a:cubicBezTo>
                  <a:cubicBezTo>
                    <a:pt x="393234" y="245775"/>
                    <a:pt x="393423" y="245775"/>
                    <a:pt x="393518" y="245775"/>
                  </a:cubicBezTo>
                  <a:cubicBezTo>
                    <a:pt x="408700" y="249186"/>
                    <a:pt x="417430" y="267948"/>
                    <a:pt x="413065" y="287658"/>
                  </a:cubicBezTo>
                  <a:cubicBezTo>
                    <a:pt x="409459" y="303577"/>
                    <a:pt x="398452" y="315137"/>
                    <a:pt x="386402" y="317317"/>
                  </a:cubicBezTo>
                  <a:cubicBezTo>
                    <a:pt x="377767" y="340911"/>
                    <a:pt x="362680" y="360905"/>
                    <a:pt x="346265" y="374455"/>
                  </a:cubicBezTo>
                  <a:cubicBezTo>
                    <a:pt x="342090" y="377961"/>
                    <a:pt x="340192" y="383457"/>
                    <a:pt x="341236" y="388764"/>
                  </a:cubicBezTo>
                  <a:lnTo>
                    <a:pt x="344747" y="405441"/>
                  </a:lnTo>
                  <a:cubicBezTo>
                    <a:pt x="346834" y="415864"/>
                    <a:pt x="355089" y="423918"/>
                    <a:pt x="365527" y="426003"/>
                  </a:cubicBezTo>
                  <a:lnTo>
                    <a:pt x="383650" y="429604"/>
                  </a:lnTo>
                  <a:cubicBezTo>
                    <a:pt x="410408" y="434910"/>
                    <a:pt x="431283" y="455662"/>
                    <a:pt x="436597" y="482384"/>
                  </a:cubicBezTo>
                  <a:lnTo>
                    <a:pt x="450071" y="549756"/>
                  </a:lnTo>
                  <a:cubicBezTo>
                    <a:pt x="452253" y="561032"/>
                    <a:pt x="449407" y="572687"/>
                    <a:pt x="442005" y="581594"/>
                  </a:cubicBezTo>
                  <a:cubicBezTo>
                    <a:pt x="434699" y="590501"/>
                    <a:pt x="423787" y="595713"/>
                    <a:pt x="412306" y="595713"/>
                  </a:cubicBezTo>
                  <a:lnTo>
                    <a:pt x="193592" y="595713"/>
                  </a:lnTo>
                  <a:cubicBezTo>
                    <a:pt x="182016" y="595713"/>
                    <a:pt x="171104" y="590501"/>
                    <a:pt x="163798" y="581594"/>
                  </a:cubicBezTo>
                  <a:cubicBezTo>
                    <a:pt x="156492" y="572687"/>
                    <a:pt x="153550" y="561032"/>
                    <a:pt x="155827" y="549756"/>
                  </a:cubicBezTo>
                  <a:lnTo>
                    <a:pt x="169206" y="482384"/>
                  </a:lnTo>
                  <a:cubicBezTo>
                    <a:pt x="174520" y="455662"/>
                    <a:pt x="195490" y="434910"/>
                    <a:pt x="222153" y="429604"/>
                  </a:cubicBezTo>
                  <a:lnTo>
                    <a:pt x="240276" y="426003"/>
                  </a:lnTo>
                  <a:cubicBezTo>
                    <a:pt x="250714" y="423918"/>
                    <a:pt x="258969" y="415864"/>
                    <a:pt x="261152" y="405441"/>
                  </a:cubicBezTo>
                  <a:lnTo>
                    <a:pt x="264567" y="388764"/>
                  </a:lnTo>
                  <a:cubicBezTo>
                    <a:pt x="265706" y="383457"/>
                    <a:pt x="263713" y="377961"/>
                    <a:pt x="259538" y="374455"/>
                  </a:cubicBezTo>
                  <a:cubicBezTo>
                    <a:pt x="243123" y="360905"/>
                    <a:pt x="228131" y="340911"/>
                    <a:pt x="219401" y="317317"/>
                  </a:cubicBezTo>
                  <a:cubicBezTo>
                    <a:pt x="207351" y="315137"/>
                    <a:pt x="196344" y="303577"/>
                    <a:pt x="192833" y="287658"/>
                  </a:cubicBezTo>
                  <a:cubicBezTo>
                    <a:pt x="188468" y="267948"/>
                    <a:pt x="197103" y="249186"/>
                    <a:pt x="212285" y="245775"/>
                  </a:cubicBezTo>
                  <a:cubicBezTo>
                    <a:pt x="212475" y="245775"/>
                    <a:pt x="212664" y="245775"/>
                    <a:pt x="212854" y="245775"/>
                  </a:cubicBezTo>
                  <a:cubicBezTo>
                    <a:pt x="217693" y="194512"/>
                    <a:pt x="238189" y="156514"/>
                    <a:pt x="302902" y="156514"/>
                  </a:cubicBezTo>
                  <a:close/>
                  <a:moveTo>
                    <a:pt x="114157" y="0"/>
                  </a:moveTo>
                  <a:lnTo>
                    <a:pt x="280982" y="0"/>
                  </a:lnTo>
                  <a:cubicBezTo>
                    <a:pt x="300340" y="0"/>
                    <a:pt x="316092" y="15634"/>
                    <a:pt x="316092" y="35058"/>
                  </a:cubicBezTo>
                  <a:lnTo>
                    <a:pt x="316092" y="48607"/>
                  </a:lnTo>
                  <a:cubicBezTo>
                    <a:pt x="316092" y="65283"/>
                    <a:pt x="329662" y="78832"/>
                    <a:pt x="346459" y="78832"/>
                  </a:cubicBezTo>
                  <a:lnTo>
                    <a:pt x="570693" y="78832"/>
                  </a:lnTo>
                  <a:cubicBezTo>
                    <a:pt x="590147" y="78832"/>
                    <a:pt x="605804" y="94561"/>
                    <a:pt x="605804" y="113984"/>
                  </a:cubicBezTo>
                  <a:lnTo>
                    <a:pt x="605804" y="202576"/>
                  </a:lnTo>
                  <a:lnTo>
                    <a:pt x="605804" y="395013"/>
                  </a:lnTo>
                  <a:cubicBezTo>
                    <a:pt x="605804" y="418227"/>
                    <a:pt x="586920" y="437082"/>
                    <a:pt x="563671" y="437082"/>
                  </a:cubicBezTo>
                  <a:lnTo>
                    <a:pt x="435754" y="437082"/>
                  </a:lnTo>
                  <a:cubicBezTo>
                    <a:pt x="423418" y="423343"/>
                    <a:pt x="406716" y="413394"/>
                    <a:pt x="387643" y="409604"/>
                  </a:cubicBezTo>
                  <a:lnTo>
                    <a:pt x="369423" y="406004"/>
                  </a:lnTo>
                  <a:cubicBezTo>
                    <a:pt x="367051" y="405530"/>
                    <a:pt x="365153" y="403730"/>
                    <a:pt x="364678" y="401266"/>
                  </a:cubicBezTo>
                  <a:lnTo>
                    <a:pt x="361926" y="387907"/>
                  </a:lnTo>
                  <a:cubicBezTo>
                    <a:pt x="378723" y="373315"/>
                    <a:pt x="392577" y="354365"/>
                    <a:pt x="401782" y="333615"/>
                  </a:cubicBezTo>
                  <a:cubicBezTo>
                    <a:pt x="416965" y="326414"/>
                    <a:pt x="428637" y="311159"/>
                    <a:pt x="432907" y="292114"/>
                  </a:cubicBezTo>
                  <a:cubicBezTo>
                    <a:pt x="438506" y="266911"/>
                    <a:pt x="429681" y="243223"/>
                    <a:pt x="412125" y="231853"/>
                  </a:cubicBezTo>
                  <a:cubicBezTo>
                    <a:pt x="407760" y="198501"/>
                    <a:pt x="391343" y="136156"/>
                    <a:pt x="302902" y="136156"/>
                  </a:cubicBezTo>
                  <a:cubicBezTo>
                    <a:pt x="240272" y="136156"/>
                    <a:pt x="203738" y="168371"/>
                    <a:pt x="194059" y="231853"/>
                  </a:cubicBezTo>
                  <a:cubicBezTo>
                    <a:pt x="186657" y="236591"/>
                    <a:pt x="180679" y="243508"/>
                    <a:pt x="176693" y="252035"/>
                  </a:cubicBezTo>
                  <a:cubicBezTo>
                    <a:pt x="171189" y="263974"/>
                    <a:pt x="169766" y="278186"/>
                    <a:pt x="172897" y="292114"/>
                  </a:cubicBezTo>
                  <a:cubicBezTo>
                    <a:pt x="176978" y="310780"/>
                    <a:pt x="188934" y="326224"/>
                    <a:pt x="204022" y="333520"/>
                  </a:cubicBezTo>
                  <a:cubicBezTo>
                    <a:pt x="213227" y="354365"/>
                    <a:pt x="227082" y="373315"/>
                    <a:pt x="243878" y="387907"/>
                  </a:cubicBezTo>
                  <a:lnTo>
                    <a:pt x="241126" y="401266"/>
                  </a:lnTo>
                  <a:cubicBezTo>
                    <a:pt x="240652" y="403730"/>
                    <a:pt x="238754" y="405530"/>
                    <a:pt x="236381" y="406004"/>
                  </a:cubicBezTo>
                  <a:lnTo>
                    <a:pt x="218162" y="409604"/>
                  </a:lnTo>
                  <a:cubicBezTo>
                    <a:pt x="199088" y="413394"/>
                    <a:pt x="182482" y="423343"/>
                    <a:pt x="170050" y="437082"/>
                  </a:cubicBezTo>
                  <a:lnTo>
                    <a:pt x="134750" y="437082"/>
                  </a:lnTo>
                  <a:lnTo>
                    <a:pt x="42133" y="437082"/>
                  </a:lnTo>
                  <a:cubicBezTo>
                    <a:pt x="18884" y="437082"/>
                    <a:pt x="0" y="418227"/>
                    <a:pt x="0" y="395013"/>
                  </a:cubicBezTo>
                  <a:lnTo>
                    <a:pt x="0" y="113984"/>
                  </a:lnTo>
                  <a:cubicBezTo>
                    <a:pt x="0" y="94561"/>
                    <a:pt x="15657" y="78832"/>
                    <a:pt x="35111" y="78832"/>
                  </a:cubicBezTo>
                  <a:lnTo>
                    <a:pt x="48681" y="78832"/>
                  </a:lnTo>
                  <a:cubicBezTo>
                    <a:pt x="65477" y="78832"/>
                    <a:pt x="79047" y="65283"/>
                    <a:pt x="79047" y="48607"/>
                  </a:cubicBezTo>
                  <a:lnTo>
                    <a:pt x="79047" y="35058"/>
                  </a:lnTo>
                  <a:cubicBezTo>
                    <a:pt x="79047" y="15634"/>
                    <a:pt x="94799" y="0"/>
                    <a:pt x="114157" y="0"/>
                  </a:cubicBezTo>
                  <a:close/>
                </a:path>
              </a:pathLst>
            </a:custGeom>
            <a:gradFill>
              <a:gsLst>
                <a:gs pos="51744">
                  <a:srgbClr val="2D64EB">
                    <a:lumMod val="20000"/>
                    <a:lumOff val="80000"/>
                  </a:srgbClr>
                </a:gs>
                <a:gs pos="0">
                  <a:srgbClr val="2D64EB">
                    <a:lumMod val="60000"/>
                    <a:lumOff val="40000"/>
                  </a:srgbClr>
                </a:gs>
                <a:gs pos="96000">
                  <a:srgbClr val="2D64EB">
                    <a:lumMod val="20000"/>
                    <a:lumOff val="80000"/>
                    <a:alpha val="0"/>
                  </a:srgbClr>
                </a:gs>
              </a:gsLst>
              <a:lin ang="5400000" scaled="1"/>
            </a:gradFill>
            <a:ln w="33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92D3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+mn-ea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 dirty="0">
                <a:solidFill>
                  <a:srgbClr val="F5670F"/>
                </a:solidFill>
                <a:cs typeface="OPPOSans R" panose="00020600040101010101" pitchFamily="18" charset="-122"/>
                <a:sym typeface="+mn-ea"/>
              </a:endParaRPr>
            </a:p>
          </p:txBody>
        </p:sp>
        <p:grpSp>
          <p:nvGrpSpPr>
            <p:cNvPr id="315" name="组合 314"/>
            <p:cNvGrpSpPr/>
            <p:nvPr/>
          </p:nvGrpSpPr>
          <p:grpSpPr>
            <a:xfrm rot="0">
              <a:off x="4434" y="4597"/>
              <a:ext cx="1294" cy="774"/>
              <a:chOff x="3564" y="3881"/>
              <a:chExt cx="1294" cy="774"/>
            </a:xfrm>
          </p:grpSpPr>
          <p:grpSp>
            <p:nvGrpSpPr>
              <p:cNvPr id="316" name="组合 315"/>
              <p:cNvGrpSpPr/>
              <p:nvPr/>
            </p:nvGrpSpPr>
            <p:grpSpPr>
              <a:xfrm rot="0">
                <a:off x="3564" y="3881"/>
                <a:ext cx="1295" cy="774"/>
                <a:chOff x="572414" y="1143874"/>
                <a:chExt cx="1854753" cy="878494"/>
              </a:xfrm>
            </p:grpSpPr>
            <p:sp>
              <p:nvSpPr>
                <p:cNvPr id="318" name="显眼包PPT8-1"/>
                <p:cNvSpPr/>
                <p:nvPr/>
              </p:nvSpPr>
              <p:spPr>
                <a:xfrm>
                  <a:off x="660983" y="1605800"/>
                  <a:ext cx="1677614" cy="2370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86000">
                      <a:schemeClr val="bg1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rgbClr val="2D64EB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</a:ln>
                <a:effectLst>
                  <a:innerShdw blurRad="114300">
                    <a:srgbClr val="2D64EB">
                      <a:lumMod val="20000"/>
                      <a:lumOff val="80000"/>
                    </a:srgbClr>
                  </a:inn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19" name="显眼包PPT8-2"/>
                <p:cNvSpPr/>
                <p:nvPr/>
              </p:nvSpPr>
              <p:spPr>
                <a:xfrm flipV="1">
                  <a:off x="572414" y="1143874"/>
                  <a:ext cx="1854753" cy="571318"/>
                </a:xfrm>
                <a:prstGeom prst="trapezoid">
                  <a:avLst>
                    <a:gd name="adj" fmla="val 34548"/>
                  </a:avLst>
                </a:prstGeom>
                <a:gradFill>
                  <a:gsLst>
                    <a:gs pos="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95951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28000">
                      <a:srgbClr val="2D64EB">
                        <a:lumMod val="60000"/>
                        <a:lumOff val="40000"/>
                        <a:alpha val="1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20" name="显眼包PPT8-3"/>
                <p:cNvSpPr/>
                <p:nvPr/>
              </p:nvSpPr>
              <p:spPr>
                <a:xfrm>
                  <a:off x="816576" y="1795004"/>
                  <a:ext cx="1366428" cy="152328"/>
                </a:xfrm>
                <a:prstGeom prst="ellipse">
                  <a:avLst/>
                </a:prstGeom>
                <a:gradFill>
                  <a:gsLst>
                    <a:gs pos="23000">
                      <a:srgbClr val="2D64EB">
                        <a:lumMod val="60000"/>
                        <a:lumOff val="40000"/>
                        <a:alpha val="0"/>
                      </a:srgbClr>
                    </a:gs>
                    <a:gs pos="100000">
                      <a:schemeClr val="bg1">
                        <a:alpha val="81000"/>
                      </a:schemeClr>
                    </a:gs>
                  </a:gsLst>
                  <a:lin ang="5400000" scaled="1"/>
                </a:gradFill>
                <a:ln w="6350">
                  <a:noFill/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21" name="显眼包PPT8-4"/>
                <p:cNvSpPr/>
                <p:nvPr/>
              </p:nvSpPr>
              <p:spPr>
                <a:xfrm>
                  <a:off x="699758" y="1892770"/>
                  <a:ext cx="1600063" cy="12959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23000">
                        <a:srgbClr val="2D64EB">
                          <a:lumMod val="60000"/>
                          <a:lumOff val="40000"/>
                          <a:alpha val="0"/>
                        </a:srgb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+mn-ea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5670F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sp>
            <p:nvSpPr>
              <p:cNvPr id="322" name="显眼包PPT8-7"/>
              <p:cNvSpPr txBox="1"/>
              <p:nvPr/>
            </p:nvSpPr>
            <p:spPr>
              <a:xfrm>
                <a:off x="3737" y="4011"/>
                <a:ext cx="1001" cy="2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292D3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00" b="1" dirty="0">
                    <a:solidFill>
                      <a:srgbClr val="F5670F"/>
                    </a:solidFill>
                    <a:latin typeface="微软雅黑" panose="020B0503020204020204" charset="-122"/>
                    <a:ea typeface="微软雅黑" panose="020B0503020204020204" charset="-122"/>
                    <a:cs typeface="OPPOSans R" panose="00020600040101010101" pitchFamily="18" charset="-122"/>
                  </a:rPr>
                  <a:t>数据门户</a:t>
                </a:r>
                <a:endParaRPr lang="zh-CN" altLang="en-US" sz="1000" b="1" dirty="0">
                  <a:solidFill>
                    <a:srgbClr val="F5670F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93" name="组合 392"/>
          <p:cNvGrpSpPr/>
          <p:nvPr/>
        </p:nvGrpSpPr>
        <p:grpSpPr>
          <a:xfrm>
            <a:off x="9675496" y="1572895"/>
            <a:ext cx="701675" cy="701675"/>
            <a:chOff x="16675" y="1767"/>
            <a:chExt cx="1105" cy="1105"/>
          </a:xfrm>
        </p:grpSpPr>
        <p:grpSp>
          <p:nvGrpSpPr>
            <p:cNvPr id="394" name="组合 393"/>
            <p:cNvGrpSpPr/>
            <p:nvPr/>
          </p:nvGrpSpPr>
          <p:grpSpPr>
            <a:xfrm rot="0">
              <a:off x="16675" y="1767"/>
              <a:ext cx="1105" cy="1105"/>
              <a:chOff x="1252391" y="1250950"/>
              <a:chExt cx="1419449" cy="1419449"/>
            </a:xfrm>
          </p:grpSpPr>
          <p:grpSp>
            <p:nvGrpSpPr>
              <p:cNvPr id="395" name="组合 394"/>
              <p:cNvGrpSpPr/>
              <p:nvPr/>
            </p:nvGrpSpPr>
            <p:grpSpPr>
              <a:xfrm>
                <a:off x="1252391" y="1250950"/>
                <a:ext cx="1419449" cy="1419449"/>
                <a:chOff x="1104827" y="1103387"/>
                <a:chExt cx="1714574" cy="1714574"/>
              </a:xfrm>
            </p:grpSpPr>
            <p:sp>
              <p:nvSpPr>
                <p:cNvPr id="396" name="显眼包PPT-1"/>
                <p:cNvSpPr/>
                <p:nvPr/>
              </p:nvSpPr>
              <p:spPr>
                <a:xfrm>
                  <a:off x="1104827" y="1103387"/>
                  <a:ext cx="1714574" cy="17145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"/>
                        <a:lumOff val="98000"/>
                      </a:srgbClr>
                    </a:gs>
                    <a:gs pos="80000">
                      <a:srgbClr val="2D64EB">
                        <a:lumMod val="50000"/>
                        <a:lumOff val="50000"/>
                      </a:srgbClr>
                    </a:gs>
                    <a:gs pos="25000">
                      <a:srgbClr val="2D64EB">
                        <a:lumMod val="50000"/>
                        <a:lumOff val="50000"/>
                      </a:srgbClr>
                    </a:gs>
                    <a:gs pos="95000">
                      <a:srgbClr val="2D64EB">
                        <a:lumMod val="0"/>
                        <a:lumOff val="100000"/>
                      </a:srgbClr>
                    </a:gs>
                    <a:gs pos="60000">
                      <a:srgbClr val="2D64EB">
                        <a:lumMod val="70000"/>
                        <a:lumOff val="30000"/>
                      </a:srgbClr>
                    </a:gs>
                    <a:gs pos="40000">
                      <a:srgbClr val="2D64EB">
                        <a:lumMod val="70000"/>
                        <a:lumOff val="3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>
                  <a:gradFill flip="none" rotWithShape="1">
                    <a:gsLst>
                      <a:gs pos="40000">
                        <a:srgbClr val="2D64EB">
                          <a:lumMod val="0"/>
                          <a:lumOff val="100000"/>
                        </a:srgbClr>
                      </a:gs>
                      <a:gs pos="95000">
                        <a:srgbClr val="2D64EB">
                          <a:lumMod val="0"/>
                          <a:lumOff val="100000"/>
                        </a:srgbClr>
                      </a:gs>
                      <a:gs pos="65000">
                        <a:srgbClr val="2D64EB">
                          <a:lumMod val="70000"/>
                          <a:lumOff val="3000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254000" dir="5400000" sx="76000" sy="76000" algn="tl" rotWithShape="0">
                    <a:srgbClr val="2D64EB">
                      <a:alpha val="4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97" name="显眼包PPT-2"/>
                <p:cNvSpPr/>
                <p:nvPr/>
              </p:nvSpPr>
              <p:spPr>
                <a:xfrm>
                  <a:off x="1104827" y="1103387"/>
                  <a:ext cx="1714573" cy="1714573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2D64EB">
                        <a:lumMod val="0"/>
                        <a:lumOff val="100000"/>
                      </a:srgbClr>
                    </a:gs>
                    <a:gs pos="79000">
                      <a:srgbClr val="FFFFFF">
                        <a:lumMod val="0"/>
                        <a:lumOff val="100000"/>
                        <a:alpha val="30000"/>
                      </a:srgbClr>
                    </a:gs>
                    <a:gs pos="70000">
                      <a:srgbClr val="2D64EB">
                        <a:lumMod val="0"/>
                        <a:lumOff val="100000"/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gradFill flip="none" rotWithShape="1">
                    <a:gsLst>
                      <a:gs pos="25000">
                        <a:schemeClr val="accent5">
                          <a:lumMod val="20000"/>
                          <a:lumOff val="80000"/>
                        </a:schemeClr>
                      </a:gs>
                      <a:gs pos="100000">
                        <a:srgbClr val="1039D9"/>
                      </a:gs>
                      <a:gs pos="5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algn="ctr" rotWithShape="0">
                    <a:srgbClr val="2D64EB">
                      <a:alpha val="1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398" name="显眼包PPT-3"/>
                <p:cNvSpPr/>
                <p:nvPr/>
              </p:nvSpPr>
              <p:spPr>
                <a:xfrm>
                  <a:off x="1148538" y="1189665"/>
                  <a:ext cx="413764" cy="534776"/>
                </a:xfrm>
                <a:custGeom>
                  <a:avLst/>
                  <a:gdLst>
                    <a:gd name="connsiteX0" fmla="*/ 413765 w 413765"/>
                    <a:gd name="connsiteY0" fmla="*/ 0 h 534777"/>
                    <a:gd name="connsiteX1" fmla="*/ 336815 w 413765"/>
                    <a:gd name="connsiteY1" fmla="*/ 67969 h 534777"/>
                    <a:gd name="connsiteX2" fmla="*/ 182349 w 413765"/>
                    <a:gd name="connsiteY2" fmla="*/ 238395 h 534777"/>
                    <a:gd name="connsiteX3" fmla="*/ 2982 w 413765"/>
                    <a:gd name="connsiteY3" fmla="*/ 527822 h 534777"/>
                    <a:gd name="connsiteX4" fmla="*/ 0 w 413765"/>
                    <a:gd name="connsiteY4" fmla="*/ 534777 h 534777"/>
                    <a:gd name="connsiteX5" fmla="*/ 11500 w 413765"/>
                    <a:gd name="connsiteY5" fmla="*/ 490052 h 534777"/>
                    <a:gd name="connsiteX6" fmla="*/ 350928 w 413765"/>
                    <a:gd name="connsiteY6" fmla="*/ 34107 h 53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765" h="534777">
                      <a:moveTo>
                        <a:pt x="413765" y="0"/>
                      </a:moveTo>
                      <a:lnTo>
                        <a:pt x="336815" y="67969"/>
                      </a:lnTo>
                      <a:cubicBezTo>
                        <a:pt x="282542" y="119594"/>
                        <a:pt x="230752" y="176490"/>
                        <a:pt x="182349" y="238395"/>
                      </a:cubicBezTo>
                      <a:cubicBezTo>
                        <a:pt x="109745" y="331251"/>
                        <a:pt x="49915" y="428785"/>
                        <a:pt x="2982" y="527822"/>
                      </a:cubicBezTo>
                      <a:lnTo>
                        <a:pt x="0" y="534777"/>
                      </a:lnTo>
                      <a:lnTo>
                        <a:pt x="11500" y="490052"/>
                      </a:lnTo>
                      <a:cubicBezTo>
                        <a:pt x="69946" y="302143"/>
                        <a:pt x="191300" y="141950"/>
                        <a:pt x="350928" y="341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>
                        <a:lumMod val="0"/>
                        <a:lumOff val="100000"/>
                      </a:srgbClr>
                    </a:gs>
                    <a:gs pos="0">
                      <a:srgbClr val="2D64EB">
                        <a:lumMod val="0"/>
                        <a:lumOff val="10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noFill/>
                </a:ln>
                <a:effectLst>
                  <a:outerShdw blurRad="50800" dist="12700" sx="122000" sy="122000" algn="ctr" rotWithShape="0">
                    <a:srgbClr val="FFFFFF"/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399" name="组合 398"/>
              <p:cNvGrpSpPr/>
              <p:nvPr/>
            </p:nvGrpSpPr>
            <p:grpSpPr>
              <a:xfrm>
                <a:off x="1331854" y="1328738"/>
                <a:ext cx="1260521" cy="1260523"/>
                <a:chOff x="1331854" y="1328739"/>
                <a:chExt cx="1260522" cy="1260522"/>
              </a:xfrm>
            </p:grpSpPr>
            <p:sp>
              <p:nvSpPr>
                <p:cNvPr id="400" name="显眼包PPT-4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0"/>
                        <a:lumOff val="80000"/>
                      </a:srgbClr>
                    </a:gs>
                    <a:gs pos="43000">
                      <a:srgbClr val="2D64EB">
                        <a:lumMod val="40000"/>
                        <a:lumOff val="60000"/>
                      </a:srgbClr>
                    </a:gs>
                    <a:gs pos="88000">
                      <a:srgbClr val="2D64EB">
                        <a:lumMod val="40000"/>
                        <a:lumOff val="60000"/>
                      </a:srgbClr>
                    </a:gs>
                    <a:gs pos="65000">
                      <a:srgbClr val="2D64EB">
                        <a:lumMod val="50000"/>
                        <a:lumOff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noFill/>
                </a:ln>
                <a:effectLst>
                  <a:softEdge rad="127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01" name="显眼包PPT-5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alpha val="70000"/>
                        <a:lumMod val="10000"/>
                        <a:lumOff val="90000"/>
                      </a:srgbClr>
                    </a:gs>
                    <a:gs pos="43000">
                      <a:schemeClr val="accent5">
                        <a:alpha val="29000"/>
                      </a:schemeClr>
                    </a:gs>
                  </a:gsLst>
                  <a:lin ang="5400000"/>
                </a:gradFill>
                <a:ln w="12700">
                  <a:noFill/>
                </a:ln>
                <a:effectLst>
                  <a:outerShdw blurRad="101600" sx="95000" sy="95000" algn="ctr" rotWithShape="0">
                    <a:srgbClr val="2D64EB">
                      <a:alpha val="14000"/>
                    </a:srgbClr>
                  </a:outerShdw>
                  <a:softEdge rad="635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grpSp>
              <p:nvGrpSpPr>
                <p:cNvPr id="402" name="组合 401"/>
                <p:cNvGrpSpPr/>
                <p:nvPr/>
              </p:nvGrpSpPr>
              <p:grpSpPr>
                <a:xfrm>
                  <a:off x="1364915" y="1364034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03" name="显眼包PPT-6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7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04" name="显眼包PPT-7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4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  <p:grpSp>
              <p:nvGrpSpPr>
                <p:cNvPr id="405" name="组合 404"/>
                <p:cNvGrpSpPr/>
                <p:nvPr/>
              </p:nvGrpSpPr>
              <p:grpSpPr>
                <a:xfrm rot="10800000">
                  <a:off x="1949528" y="1765205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06" name="显眼包PPT-8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6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07" name="显眼包PPT-9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3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408" name="显眼包PPT-10"/>
            <p:cNvSpPr txBox="1"/>
            <p:nvPr/>
          </p:nvSpPr>
          <p:spPr>
            <a:xfrm>
              <a:off x="16849" y="1981"/>
              <a:ext cx="758" cy="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 sz="1050">
                  <a:solidFill>
                    <a:srgbClr val="2D64E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4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智能</a:t>
              </a:r>
              <a:endParaRPr lang="zh-CN" altLang="en-US" sz="14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4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决策</a:t>
              </a:r>
              <a:endParaRPr lang="zh-CN" altLang="en-US" sz="14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985125" y="1782445"/>
            <a:ext cx="467995" cy="467995"/>
            <a:chOff x="16675" y="1767"/>
            <a:chExt cx="1105" cy="1105"/>
          </a:xfrm>
        </p:grpSpPr>
        <p:grpSp>
          <p:nvGrpSpPr>
            <p:cNvPr id="410" name="组合 409"/>
            <p:cNvGrpSpPr/>
            <p:nvPr/>
          </p:nvGrpSpPr>
          <p:grpSpPr>
            <a:xfrm rot="0">
              <a:off x="16675" y="1767"/>
              <a:ext cx="1105" cy="1105"/>
              <a:chOff x="1252391" y="1250950"/>
              <a:chExt cx="1419449" cy="1419449"/>
            </a:xfrm>
          </p:grpSpPr>
          <p:grpSp>
            <p:nvGrpSpPr>
              <p:cNvPr id="411" name="组合 410"/>
              <p:cNvGrpSpPr/>
              <p:nvPr/>
            </p:nvGrpSpPr>
            <p:grpSpPr>
              <a:xfrm>
                <a:off x="1252391" y="1250950"/>
                <a:ext cx="1419449" cy="1419449"/>
                <a:chOff x="1104827" y="1103387"/>
                <a:chExt cx="1714574" cy="1714574"/>
              </a:xfrm>
            </p:grpSpPr>
            <p:sp>
              <p:nvSpPr>
                <p:cNvPr id="412" name="显眼包PPT-1"/>
                <p:cNvSpPr/>
                <p:nvPr/>
              </p:nvSpPr>
              <p:spPr>
                <a:xfrm>
                  <a:off x="1104827" y="1103387"/>
                  <a:ext cx="1714574" cy="17145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"/>
                        <a:lumOff val="98000"/>
                      </a:srgbClr>
                    </a:gs>
                    <a:gs pos="80000">
                      <a:srgbClr val="2D64EB">
                        <a:lumMod val="50000"/>
                        <a:lumOff val="50000"/>
                      </a:srgbClr>
                    </a:gs>
                    <a:gs pos="25000">
                      <a:srgbClr val="2D64EB">
                        <a:lumMod val="50000"/>
                        <a:lumOff val="50000"/>
                      </a:srgbClr>
                    </a:gs>
                    <a:gs pos="95000">
                      <a:srgbClr val="2D64EB">
                        <a:lumMod val="0"/>
                        <a:lumOff val="100000"/>
                      </a:srgbClr>
                    </a:gs>
                    <a:gs pos="60000">
                      <a:srgbClr val="2D64EB">
                        <a:lumMod val="70000"/>
                        <a:lumOff val="30000"/>
                      </a:srgbClr>
                    </a:gs>
                    <a:gs pos="40000">
                      <a:srgbClr val="2D64EB">
                        <a:lumMod val="70000"/>
                        <a:lumOff val="3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>
                  <a:gradFill flip="none" rotWithShape="1">
                    <a:gsLst>
                      <a:gs pos="40000">
                        <a:srgbClr val="2D64EB">
                          <a:lumMod val="0"/>
                          <a:lumOff val="100000"/>
                        </a:srgbClr>
                      </a:gs>
                      <a:gs pos="95000">
                        <a:srgbClr val="2D64EB">
                          <a:lumMod val="0"/>
                          <a:lumOff val="100000"/>
                        </a:srgbClr>
                      </a:gs>
                      <a:gs pos="65000">
                        <a:srgbClr val="2D64EB">
                          <a:lumMod val="70000"/>
                          <a:lumOff val="3000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254000" dir="5400000" sx="76000" sy="76000" algn="tl" rotWithShape="0">
                    <a:srgbClr val="2D64EB">
                      <a:alpha val="4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14" name="显眼包PPT-2"/>
                <p:cNvSpPr/>
                <p:nvPr/>
              </p:nvSpPr>
              <p:spPr>
                <a:xfrm>
                  <a:off x="1104827" y="1103387"/>
                  <a:ext cx="1714573" cy="1714573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2D64EB">
                        <a:lumMod val="0"/>
                        <a:lumOff val="100000"/>
                      </a:srgbClr>
                    </a:gs>
                    <a:gs pos="79000">
                      <a:srgbClr val="FFFFFF">
                        <a:lumMod val="0"/>
                        <a:lumOff val="100000"/>
                        <a:alpha val="30000"/>
                      </a:srgbClr>
                    </a:gs>
                    <a:gs pos="70000">
                      <a:srgbClr val="2D64EB">
                        <a:lumMod val="0"/>
                        <a:lumOff val="100000"/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gradFill flip="none" rotWithShape="1">
                    <a:gsLst>
                      <a:gs pos="25000">
                        <a:schemeClr val="accent5">
                          <a:lumMod val="20000"/>
                          <a:lumOff val="80000"/>
                        </a:schemeClr>
                      </a:gs>
                      <a:gs pos="100000">
                        <a:srgbClr val="1039D9"/>
                      </a:gs>
                      <a:gs pos="5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algn="ctr" rotWithShape="0">
                    <a:srgbClr val="2D64EB">
                      <a:alpha val="1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15" name="显眼包PPT-3"/>
                <p:cNvSpPr/>
                <p:nvPr/>
              </p:nvSpPr>
              <p:spPr>
                <a:xfrm>
                  <a:off x="1148538" y="1189665"/>
                  <a:ext cx="413764" cy="534776"/>
                </a:xfrm>
                <a:custGeom>
                  <a:avLst/>
                  <a:gdLst>
                    <a:gd name="connsiteX0" fmla="*/ 413765 w 413765"/>
                    <a:gd name="connsiteY0" fmla="*/ 0 h 534777"/>
                    <a:gd name="connsiteX1" fmla="*/ 336815 w 413765"/>
                    <a:gd name="connsiteY1" fmla="*/ 67969 h 534777"/>
                    <a:gd name="connsiteX2" fmla="*/ 182349 w 413765"/>
                    <a:gd name="connsiteY2" fmla="*/ 238395 h 534777"/>
                    <a:gd name="connsiteX3" fmla="*/ 2982 w 413765"/>
                    <a:gd name="connsiteY3" fmla="*/ 527822 h 534777"/>
                    <a:gd name="connsiteX4" fmla="*/ 0 w 413765"/>
                    <a:gd name="connsiteY4" fmla="*/ 534777 h 534777"/>
                    <a:gd name="connsiteX5" fmla="*/ 11500 w 413765"/>
                    <a:gd name="connsiteY5" fmla="*/ 490052 h 534777"/>
                    <a:gd name="connsiteX6" fmla="*/ 350928 w 413765"/>
                    <a:gd name="connsiteY6" fmla="*/ 34107 h 53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765" h="534777">
                      <a:moveTo>
                        <a:pt x="413765" y="0"/>
                      </a:moveTo>
                      <a:lnTo>
                        <a:pt x="336815" y="67969"/>
                      </a:lnTo>
                      <a:cubicBezTo>
                        <a:pt x="282542" y="119594"/>
                        <a:pt x="230752" y="176490"/>
                        <a:pt x="182349" y="238395"/>
                      </a:cubicBezTo>
                      <a:cubicBezTo>
                        <a:pt x="109745" y="331251"/>
                        <a:pt x="49915" y="428785"/>
                        <a:pt x="2982" y="527822"/>
                      </a:cubicBezTo>
                      <a:lnTo>
                        <a:pt x="0" y="534777"/>
                      </a:lnTo>
                      <a:lnTo>
                        <a:pt x="11500" y="490052"/>
                      </a:lnTo>
                      <a:cubicBezTo>
                        <a:pt x="69946" y="302143"/>
                        <a:pt x="191300" y="141950"/>
                        <a:pt x="350928" y="341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>
                        <a:lumMod val="0"/>
                        <a:lumOff val="100000"/>
                      </a:srgbClr>
                    </a:gs>
                    <a:gs pos="0">
                      <a:srgbClr val="2D64EB">
                        <a:lumMod val="0"/>
                        <a:lumOff val="10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noFill/>
                </a:ln>
                <a:effectLst>
                  <a:outerShdw blurRad="50800" dist="12700" sx="122000" sy="122000" algn="ctr" rotWithShape="0">
                    <a:srgbClr val="FFFFFF"/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416" name="组合 415"/>
              <p:cNvGrpSpPr/>
              <p:nvPr/>
            </p:nvGrpSpPr>
            <p:grpSpPr>
              <a:xfrm>
                <a:off x="1331854" y="1328738"/>
                <a:ext cx="1260521" cy="1260523"/>
                <a:chOff x="1331854" y="1328739"/>
                <a:chExt cx="1260522" cy="1260522"/>
              </a:xfrm>
            </p:grpSpPr>
            <p:sp>
              <p:nvSpPr>
                <p:cNvPr id="417" name="显眼包PPT-4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0"/>
                        <a:lumOff val="80000"/>
                      </a:srgbClr>
                    </a:gs>
                    <a:gs pos="43000">
                      <a:srgbClr val="2D64EB">
                        <a:lumMod val="40000"/>
                        <a:lumOff val="60000"/>
                      </a:srgbClr>
                    </a:gs>
                    <a:gs pos="88000">
                      <a:srgbClr val="2D64EB">
                        <a:lumMod val="40000"/>
                        <a:lumOff val="60000"/>
                      </a:srgbClr>
                    </a:gs>
                    <a:gs pos="65000">
                      <a:srgbClr val="2D64EB">
                        <a:lumMod val="50000"/>
                        <a:lumOff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noFill/>
                </a:ln>
                <a:effectLst>
                  <a:softEdge rad="127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20" name="显眼包PPT-5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alpha val="70000"/>
                        <a:lumMod val="10000"/>
                        <a:lumOff val="90000"/>
                      </a:srgbClr>
                    </a:gs>
                    <a:gs pos="43000">
                      <a:schemeClr val="accent5">
                        <a:alpha val="29000"/>
                      </a:schemeClr>
                    </a:gs>
                  </a:gsLst>
                  <a:lin ang="5400000"/>
                </a:gradFill>
                <a:ln w="12700">
                  <a:noFill/>
                </a:ln>
                <a:effectLst>
                  <a:outerShdw blurRad="101600" sx="95000" sy="95000" algn="ctr" rotWithShape="0">
                    <a:srgbClr val="2D64EB">
                      <a:alpha val="14000"/>
                    </a:srgbClr>
                  </a:outerShdw>
                  <a:softEdge rad="635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grpSp>
              <p:nvGrpSpPr>
                <p:cNvPr id="423" name="组合 422"/>
                <p:cNvGrpSpPr/>
                <p:nvPr/>
              </p:nvGrpSpPr>
              <p:grpSpPr>
                <a:xfrm>
                  <a:off x="1364915" y="1364034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24" name="显眼包PPT-6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7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25" name="显眼包PPT-7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4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  <p:grpSp>
              <p:nvGrpSpPr>
                <p:cNvPr id="426" name="组合 425"/>
                <p:cNvGrpSpPr/>
                <p:nvPr/>
              </p:nvGrpSpPr>
              <p:grpSpPr>
                <a:xfrm rot="10800000">
                  <a:off x="1949528" y="1765205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27" name="显眼包PPT-8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6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28" name="显眼包PPT-9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3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429" name="显眼包PPT-10"/>
            <p:cNvSpPr txBox="1"/>
            <p:nvPr/>
          </p:nvSpPr>
          <p:spPr>
            <a:xfrm>
              <a:off x="16849" y="1981"/>
              <a:ext cx="758" cy="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 sz="1050">
                  <a:solidFill>
                    <a:srgbClr val="2D64E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0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规范</a:t>
              </a:r>
              <a:endParaRPr lang="zh-CN" altLang="en-US" sz="10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0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管理</a:t>
              </a:r>
              <a:endParaRPr lang="zh-CN" altLang="en-US" sz="10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3593465" y="1783080"/>
            <a:ext cx="467995" cy="467995"/>
            <a:chOff x="16675" y="1767"/>
            <a:chExt cx="1105" cy="1105"/>
          </a:xfrm>
        </p:grpSpPr>
        <p:grpSp>
          <p:nvGrpSpPr>
            <p:cNvPr id="431" name="组合 430"/>
            <p:cNvGrpSpPr/>
            <p:nvPr/>
          </p:nvGrpSpPr>
          <p:grpSpPr>
            <a:xfrm rot="0">
              <a:off x="16675" y="1767"/>
              <a:ext cx="1105" cy="1105"/>
              <a:chOff x="1252391" y="1250950"/>
              <a:chExt cx="1419449" cy="1419449"/>
            </a:xfrm>
          </p:grpSpPr>
          <p:grpSp>
            <p:nvGrpSpPr>
              <p:cNvPr id="432" name="组合 431"/>
              <p:cNvGrpSpPr/>
              <p:nvPr/>
            </p:nvGrpSpPr>
            <p:grpSpPr>
              <a:xfrm>
                <a:off x="1252391" y="1250950"/>
                <a:ext cx="1419449" cy="1419449"/>
                <a:chOff x="1104827" y="1103387"/>
                <a:chExt cx="1714574" cy="1714574"/>
              </a:xfrm>
            </p:grpSpPr>
            <p:sp>
              <p:nvSpPr>
                <p:cNvPr id="433" name="显眼包PPT-1"/>
                <p:cNvSpPr/>
                <p:nvPr/>
              </p:nvSpPr>
              <p:spPr>
                <a:xfrm>
                  <a:off x="1104827" y="1103387"/>
                  <a:ext cx="1714574" cy="17145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"/>
                        <a:lumOff val="98000"/>
                      </a:srgbClr>
                    </a:gs>
                    <a:gs pos="80000">
                      <a:srgbClr val="2D64EB">
                        <a:lumMod val="50000"/>
                        <a:lumOff val="50000"/>
                      </a:srgbClr>
                    </a:gs>
                    <a:gs pos="25000">
                      <a:srgbClr val="2D64EB">
                        <a:lumMod val="50000"/>
                        <a:lumOff val="50000"/>
                      </a:srgbClr>
                    </a:gs>
                    <a:gs pos="95000">
                      <a:srgbClr val="2D64EB">
                        <a:lumMod val="0"/>
                        <a:lumOff val="100000"/>
                      </a:srgbClr>
                    </a:gs>
                    <a:gs pos="60000">
                      <a:srgbClr val="2D64EB">
                        <a:lumMod val="70000"/>
                        <a:lumOff val="30000"/>
                      </a:srgbClr>
                    </a:gs>
                    <a:gs pos="40000">
                      <a:srgbClr val="2D64EB">
                        <a:lumMod val="70000"/>
                        <a:lumOff val="3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>
                  <a:gradFill flip="none" rotWithShape="1">
                    <a:gsLst>
                      <a:gs pos="40000">
                        <a:srgbClr val="2D64EB">
                          <a:lumMod val="0"/>
                          <a:lumOff val="100000"/>
                        </a:srgbClr>
                      </a:gs>
                      <a:gs pos="95000">
                        <a:srgbClr val="2D64EB">
                          <a:lumMod val="0"/>
                          <a:lumOff val="100000"/>
                        </a:srgbClr>
                      </a:gs>
                      <a:gs pos="65000">
                        <a:srgbClr val="2D64EB">
                          <a:lumMod val="70000"/>
                          <a:lumOff val="3000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254000" dir="5400000" sx="76000" sy="76000" algn="tl" rotWithShape="0">
                    <a:srgbClr val="2D64EB">
                      <a:alpha val="4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36" name="显眼包PPT-2"/>
                <p:cNvSpPr/>
                <p:nvPr/>
              </p:nvSpPr>
              <p:spPr>
                <a:xfrm>
                  <a:off x="1104827" y="1103387"/>
                  <a:ext cx="1714573" cy="1714573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2D64EB">
                        <a:lumMod val="0"/>
                        <a:lumOff val="100000"/>
                      </a:srgbClr>
                    </a:gs>
                    <a:gs pos="79000">
                      <a:srgbClr val="FFFFFF">
                        <a:lumMod val="0"/>
                        <a:lumOff val="100000"/>
                        <a:alpha val="30000"/>
                      </a:srgbClr>
                    </a:gs>
                    <a:gs pos="70000">
                      <a:srgbClr val="2D64EB">
                        <a:lumMod val="0"/>
                        <a:lumOff val="100000"/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gradFill flip="none" rotWithShape="1">
                    <a:gsLst>
                      <a:gs pos="25000">
                        <a:schemeClr val="accent5">
                          <a:lumMod val="20000"/>
                          <a:lumOff val="80000"/>
                        </a:schemeClr>
                      </a:gs>
                      <a:gs pos="100000">
                        <a:srgbClr val="1039D9"/>
                      </a:gs>
                      <a:gs pos="5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algn="ctr" rotWithShape="0">
                    <a:srgbClr val="2D64EB">
                      <a:alpha val="1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37" name="显眼包PPT-3"/>
                <p:cNvSpPr/>
                <p:nvPr/>
              </p:nvSpPr>
              <p:spPr>
                <a:xfrm>
                  <a:off x="1148538" y="1189665"/>
                  <a:ext cx="413764" cy="534776"/>
                </a:xfrm>
                <a:custGeom>
                  <a:avLst/>
                  <a:gdLst>
                    <a:gd name="connsiteX0" fmla="*/ 413765 w 413765"/>
                    <a:gd name="connsiteY0" fmla="*/ 0 h 534777"/>
                    <a:gd name="connsiteX1" fmla="*/ 336815 w 413765"/>
                    <a:gd name="connsiteY1" fmla="*/ 67969 h 534777"/>
                    <a:gd name="connsiteX2" fmla="*/ 182349 w 413765"/>
                    <a:gd name="connsiteY2" fmla="*/ 238395 h 534777"/>
                    <a:gd name="connsiteX3" fmla="*/ 2982 w 413765"/>
                    <a:gd name="connsiteY3" fmla="*/ 527822 h 534777"/>
                    <a:gd name="connsiteX4" fmla="*/ 0 w 413765"/>
                    <a:gd name="connsiteY4" fmla="*/ 534777 h 534777"/>
                    <a:gd name="connsiteX5" fmla="*/ 11500 w 413765"/>
                    <a:gd name="connsiteY5" fmla="*/ 490052 h 534777"/>
                    <a:gd name="connsiteX6" fmla="*/ 350928 w 413765"/>
                    <a:gd name="connsiteY6" fmla="*/ 34107 h 53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765" h="534777">
                      <a:moveTo>
                        <a:pt x="413765" y="0"/>
                      </a:moveTo>
                      <a:lnTo>
                        <a:pt x="336815" y="67969"/>
                      </a:lnTo>
                      <a:cubicBezTo>
                        <a:pt x="282542" y="119594"/>
                        <a:pt x="230752" y="176490"/>
                        <a:pt x="182349" y="238395"/>
                      </a:cubicBezTo>
                      <a:cubicBezTo>
                        <a:pt x="109745" y="331251"/>
                        <a:pt x="49915" y="428785"/>
                        <a:pt x="2982" y="527822"/>
                      </a:cubicBezTo>
                      <a:lnTo>
                        <a:pt x="0" y="534777"/>
                      </a:lnTo>
                      <a:lnTo>
                        <a:pt x="11500" y="490052"/>
                      </a:lnTo>
                      <a:cubicBezTo>
                        <a:pt x="69946" y="302143"/>
                        <a:pt x="191300" y="141950"/>
                        <a:pt x="350928" y="341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>
                        <a:lumMod val="0"/>
                        <a:lumOff val="100000"/>
                      </a:srgbClr>
                    </a:gs>
                    <a:gs pos="0">
                      <a:srgbClr val="2D64EB">
                        <a:lumMod val="0"/>
                        <a:lumOff val="10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noFill/>
                </a:ln>
                <a:effectLst>
                  <a:outerShdw blurRad="50800" dist="12700" sx="122000" sy="122000" algn="ctr" rotWithShape="0">
                    <a:srgbClr val="FFFFFF"/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438" name="组合 437"/>
              <p:cNvGrpSpPr/>
              <p:nvPr/>
            </p:nvGrpSpPr>
            <p:grpSpPr>
              <a:xfrm>
                <a:off x="1331854" y="1328738"/>
                <a:ext cx="1260521" cy="1260523"/>
                <a:chOff x="1331854" y="1328739"/>
                <a:chExt cx="1260522" cy="1260522"/>
              </a:xfrm>
            </p:grpSpPr>
            <p:sp>
              <p:nvSpPr>
                <p:cNvPr id="439" name="显眼包PPT-4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0"/>
                        <a:lumOff val="80000"/>
                      </a:srgbClr>
                    </a:gs>
                    <a:gs pos="43000">
                      <a:srgbClr val="2D64EB">
                        <a:lumMod val="40000"/>
                        <a:lumOff val="60000"/>
                      </a:srgbClr>
                    </a:gs>
                    <a:gs pos="88000">
                      <a:srgbClr val="2D64EB">
                        <a:lumMod val="40000"/>
                        <a:lumOff val="60000"/>
                      </a:srgbClr>
                    </a:gs>
                    <a:gs pos="65000">
                      <a:srgbClr val="2D64EB">
                        <a:lumMod val="50000"/>
                        <a:lumOff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noFill/>
                </a:ln>
                <a:effectLst>
                  <a:softEdge rad="127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40" name="显眼包PPT-5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alpha val="70000"/>
                        <a:lumMod val="10000"/>
                        <a:lumOff val="90000"/>
                      </a:srgbClr>
                    </a:gs>
                    <a:gs pos="43000">
                      <a:schemeClr val="accent5">
                        <a:alpha val="29000"/>
                      </a:schemeClr>
                    </a:gs>
                  </a:gsLst>
                  <a:lin ang="5400000"/>
                </a:gradFill>
                <a:ln w="12700">
                  <a:noFill/>
                </a:ln>
                <a:effectLst>
                  <a:outerShdw blurRad="101600" sx="95000" sy="95000" algn="ctr" rotWithShape="0">
                    <a:srgbClr val="2D64EB">
                      <a:alpha val="14000"/>
                    </a:srgbClr>
                  </a:outerShdw>
                  <a:softEdge rad="635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grpSp>
              <p:nvGrpSpPr>
                <p:cNvPr id="441" name="组合 440"/>
                <p:cNvGrpSpPr/>
                <p:nvPr/>
              </p:nvGrpSpPr>
              <p:grpSpPr>
                <a:xfrm>
                  <a:off x="1364915" y="1364034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42" name="显眼包PPT-6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7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43" name="显眼包PPT-7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4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  <p:grpSp>
              <p:nvGrpSpPr>
                <p:cNvPr id="444" name="组合 443"/>
                <p:cNvGrpSpPr/>
                <p:nvPr/>
              </p:nvGrpSpPr>
              <p:grpSpPr>
                <a:xfrm rot="10800000">
                  <a:off x="1949528" y="1765205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45" name="显眼包PPT-8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6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46" name="显眼包PPT-9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3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447" name="显眼包PPT-10"/>
            <p:cNvSpPr txBox="1"/>
            <p:nvPr/>
          </p:nvSpPr>
          <p:spPr>
            <a:xfrm>
              <a:off x="16849" y="1981"/>
              <a:ext cx="758" cy="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 sz="1050">
                  <a:solidFill>
                    <a:srgbClr val="2D64E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0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私有</a:t>
              </a:r>
              <a:endParaRPr lang="zh-CN" altLang="en-US" sz="10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0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云化</a:t>
              </a:r>
              <a:endParaRPr lang="zh-CN" altLang="en-US" sz="10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448" name="组合 447"/>
          <p:cNvGrpSpPr/>
          <p:nvPr/>
        </p:nvGrpSpPr>
        <p:grpSpPr>
          <a:xfrm>
            <a:off x="1767840" y="1572895"/>
            <a:ext cx="701675" cy="701675"/>
            <a:chOff x="16675" y="1767"/>
            <a:chExt cx="1105" cy="1105"/>
          </a:xfrm>
        </p:grpSpPr>
        <p:grpSp>
          <p:nvGrpSpPr>
            <p:cNvPr id="449" name="组合 448"/>
            <p:cNvGrpSpPr/>
            <p:nvPr/>
          </p:nvGrpSpPr>
          <p:grpSpPr>
            <a:xfrm rot="0">
              <a:off x="16675" y="1767"/>
              <a:ext cx="1105" cy="1105"/>
              <a:chOff x="1252391" y="1250950"/>
              <a:chExt cx="1419449" cy="1419449"/>
            </a:xfrm>
          </p:grpSpPr>
          <p:grpSp>
            <p:nvGrpSpPr>
              <p:cNvPr id="450" name="组合 449"/>
              <p:cNvGrpSpPr/>
              <p:nvPr/>
            </p:nvGrpSpPr>
            <p:grpSpPr>
              <a:xfrm>
                <a:off x="1252391" y="1250950"/>
                <a:ext cx="1419449" cy="1419449"/>
                <a:chOff x="1104827" y="1103387"/>
                <a:chExt cx="1714574" cy="1714574"/>
              </a:xfrm>
            </p:grpSpPr>
            <p:sp>
              <p:nvSpPr>
                <p:cNvPr id="451" name="显眼包PPT-1"/>
                <p:cNvSpPr/>
                <p:nvPr/>
              </p:nvSpPr>
              <p:spPr>
                <a:xfrm>
                  <a:off x="1104827" y="1103387"/>
                  <a:ext cx="1714574" cy="17145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"/>
                        <a:lumOff val="98000"/>
                      </a:srgbClr>
                    </a:gs>
                    <a:gs pos="80000">
                      <a:srgbClr val="2D64EB">
                        <a:lumMod val="50000"/>
                        <a:lumOff val="50000"/>
                      </a:srgbClr>
                    </a:gs>
                    <a:gs pos="25000">
                      <a:srgbClr val="2D64EB">
                        <a:lumMod val="50000"/>
                        <a:lumOff val="50000"/>
                      </a:srgbClr>
                    </a:gs>
                    <a:gs pos="95000">
                      <a:srgbClr val="2D64EB">
                        <a:lumMod val="0"/>
                        <a:lumOff val="100000"/>
                      </a:srgbClr>
                    </a:gs>
                    <a:gs pos="60000">
                      <a:srgbClr val="2D64EB">
                        <a:lumMod val="70000"/>
                        <a:lumOff val="30000"/>
                      </a:srgbClr>
                    </a:gs>
                    <a:gs pos="40000">
                      <a:srgbClr val="2D64EB">
                        <a:lumMod val="70000"/>
                        <a:lumOff val="3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>
                  <a:gradFill flip="none" rotWithShape="1">
                    <a:gsLst>
                      <a:gs pos="40000">
                        <a:srgbClr val="2D64EB">
                          <a:lumMod val="0"/>
                          <a:lumOff val="100000"/>
                        </a:srgbClr>
                      </a:gs>
                      <a:gs pos="95000">
                        <a:srgbClr val="2D64EB">
                          <a:lumMod val="0"/>
                          <a:lumOff val="100000"/>
                        </a:srgbClr>
                      </a:gs>
                      <a:gs pos="65000">
                        <a:srgbClr val="2D64EB">
                          <a:lumMod val="70000"/>
                          <a:lumOff val="3000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254000" dir="5400000" sx="76000" sy="76000" algn="tl" rotWithShape="0">
                    <a:srgbClr val="2D64EB">
                      <a:alpha val="4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52" name="显眼包PPT-2"/>
                <p:cNvSpPr/>
                <p:nvPr/>
              </p:nvSpPr>
              <p:spPr>
                <a:xfrm>
                  <a:off x="1104827" y="1103387"/>
                  <a:ext cx="1714573" cy="1714573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2D64EB">
                        <a:lumMod val="0"/>
                        <a:lumOff val="100000"/>
                      </a:srgbClr>
                    </a:gs>
                    <a:gs pos="79000">
                      <a:srgbClr val="FFFFFF">
                        <a:lumMod val="0"/>
                        <a:lumOff val="100000"/>
                        <a:alpha val="30000"/>
                      </a:srgbClr>
                    </a:gs>
                    <a:gs pos="70000">
                      <a:srgbClr val="2D64EB">
                        <a:lumMod val="0"/>
                        <a:lumOff val="100000"/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gradFill flip="none" rotWithShape="1">
                    <a:gsLst>
                      <a:gs pos="25000">
                        <a:schemeClr val="accent5">
                          <a:lumMod val="20000"/>
                          <a:lumOff val="80000"/>
                        </a:schemeClr>
                      </a:gs>
                      <a:gs pos="100000">
                        <a:srgbClr val="1039D9"/>
                      </a:gs>
                      <a:gs pos="5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algn="ctr" rotWithShape="0">
                    <a:srgbClr val="2D64EB">
                      <a:alpha val="10000"/>
                    </a:srgbClr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53" name="显眼包PPT-3"/>
                <p:cNvSpPr/>
                <p:nvPr/>
              </p:nvSpPr>
              <p:spPr>
                <a:xfrm>
                  <a:off x="1148538" y="1189665"/>
                  <a:ext cx="413764" cy="534776"/>
                </a:xfrm>
                <a:custGeom>
                  <a:avLst/>
                  <a:gdLst>
                    <a:gd name="connsiteX0" fmla="*/ 413765 w 413765"/>
                    <a:gd name="connsiteY0" fmla="*/ 0 h 534777"/>
                    <a:gd name="connsiteX1" fmla="*/ 336815 w 413765"/>
                    <a:gd name="connsiteY1" fmla="*/ 67969 h 534777"/>
                    <a:gd name="connsiteX2" fmla="*/ 182349 w 413765"/>
                    <a:gd name="connsiteY2" fmla="*/ 238395 h 534777"/>
                    <a:gd name="connsiteX3" fmla="*/ 2982 w 413765"/>
                    <a:gd name="connsiteY3" fmla="*/ 527822 h 534777"/>
                    <a:gd name="connsiteX4" fmla="*/ 0 w 413765"/>
                    <a:gd name="connsiteY4" fmla="*/ 534777 h 534777"/>
                    <a:gd name="connsiteX5" fmla="*/ 11500 w 413765"/>
                    <a:gd name="connsiteY5" fmla="*/ 490052 h 534777"/>
                    <a:gd name="connsiteX6" fmla="*/ 350928 w 413765"/>
                    <a:gd name="connsiteY6" fmla="*/ 34107 h 53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765" h="534777">
                      <a:moveTo>
                        <a:pt x="413765" y="0"/>
                      </a:moveTo>
                      <a:lnTo>
                        <a:pt x="336815" y="67969"/>
                      </a:lnTo>
                      <a:cubicBezTo>
                        <a:pt x="282542" y="119594"/>
                        <a:pt x="230752" y="176490"/>
                        <a:pt x="182349" y="238395"/>
                      </a:cubicBezTo>
                      <a:cubicBezTo>
                        <a:pt x="109745" y="331251"/>
                        <a:pt x="49915" y="428785"/>
                        <a:pt x="2982" y="527822"/>
                      </a:cubicBezTo>
                      <a:lnTo>
                        <a:pt x="0" y="534777"/>
                      </a:lnTo>
                      <a:lnTo>
                        <a:pt x="11500" y="490052"/>
                      </a:lnTo>
                      <a:cubicBezTo>
                        <a:pt x="69946" y="302143"/>
                        <a:pt x="191300" y="141950"/>
                        <a:pt x="350928" y="341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>
                        <a:lumMod val="0"/>
                        <a:lumOff val="100000"/>
                      </a:srgbClr>
                    </a:gs>
                    <a:gs pos="0">
                      <a:srgbClr val="2D64EB">
                        <a:lumMod val="0"/>
                        <a:lumOff val="10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2225">
                  <a:noFill/>
                </a:ln>
                <a:effectLst>
                  <a:outerShdw blurRad="50800" dist="12700" sx="122000" sy="122000" algn="ctr" rotWithShape="0">
                    <a:srgbClr val="FFFFFF"/>
                  </a:outerShdw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454" name="组合 453"/>
              <p:cNvGrpSpPr/>
              <p:nvPr/>
            </p:nvGrpSpPr>
            <p:grpSpPr>
              <a:xfrm>
                <a:off x="1331854" y="1328738"/>
                <a:ext cx="1260521" cy="1260523"/>
                <a:chOff x="1331854" y="1328739"/>
                <a:chExt cx="1260522" cy="1260522"/>
              </a:xfrm>
            </p:grpSpPr>
            <p:sp>
              <p:nvSpPr>
                <p:cNvPr id="455" name="显眼包PPT-4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lumMod val="20000"/>
                        <a:lumOff val="80000"/>
                      </a:srgbClr>
                    </a:gs>
                    <a:gs pos="43000">
                      <a:srgbClr val="2D64EB">
                        <a:lumMod val="40000"/>
                        <a:lumOff val="60000"/>
                      </a:srgbClr>
                    </a:gs>
                    <a:gs pos="88000">
                      <a:srgbClr val="2D64EB">
                        <a:lumMod val="40000"/>
                        <a:lumOff val="60000"/>
                      </a:srgbClr>
                    </a:gs>
                    <a:gs pos="65000">
                      <a:srgbClr val="2D64EB">
                        <a:lumMod val="50000"/>
                        <a:lumOff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noFill/>
                </a:ln>
                <a:effectLst>
                  <a:softEdge rad="127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sp>
              <p:nvSpPr>
                <p:cNvPr id="456" name="显眼包PPT-5"/>
                <p:cNvSpPr/>
                <p:nvPr/>
              </p:nvSpPr>
              <p:spPr>
                <a:xfrm>
                  <a:off x="1331854" y="1328739"/>
                  <a:ext cx="1260522" cy="12605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D64EB">
                        <a:alpha val="70000"/>
                        <a:lumMod val="10000"/>
                        <a:lumOff val="90000"/>
                      </a:srgbClr>
                    </a:gs>
                    <a:gs pos="43000">
                      <a:schemeClr val="accent5">
                        <a:alpha val="29000"/>
                      </a:schemeClr>
                    </a:gs>
                  </a:gsLst>
                  <a:lin ang="5400000"/>
                </a:gradFill>
                <a:ln w="12700">
                  <a:noFill/>
                </a:ln>
                <a:effectLst>
                  <a:outerShdw blurRad="101600" sx="95000" sy="95000" algn="ctr" rotWithShape="0">
                    <a:srgbClr val="2D64EB">
                      <a:alpha val="14000"/>
                    </a:srgbClr>
                  </a:outerShdw>
                  <a:softEdge rad="63500"/>
                </a:effectLst>
              </p:spPr>
              <p:style>
                <a:lnRef idx="2">
                  <a:srgbClr val="2D64EB">
                    <a:shade val="50000"/>
                  </a:srgbClr>
                </a:lnRef>
                <a:fillRef idx="1">
                  <a:srgbClr val="2D64EB"/>
                </a:fillRef>
                <a:effectRef idx="0">
                  <a:srgbClr val="2D64EB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D64EB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endParaRPr>
                </a:p>
              </p:txBody>
            </p:sp>
            <p:grpSp>
              <p:nvGrpSpPr>
                <p:cNvPr id="457" name="组合 456"/>
                <p:cNvGrpSpPr/>
                <p:nvPr/>
              </p:nvGrpSpPr>
              <p:grpSpPr>
                <a:xfrm>
                  <a:off x="1364915" y="1364034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58" name="显眼包PPT-6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7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60" name="显眼包PPT-7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4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  <p:grpSp>
              <p:nvGrpSpPr>
                <p:cNvPr id="461" name="组合 460"/>
                <p:cNvGrpSpPr/>
                <p:nvPr/>
              </p:nvGrpSpPr>
              <p:grpSpPr>
                <a:xfrm rot="10800000">
                  <a:off x="1949528" y="1765205"/>
                  <a:ext cx="597318" cy="810049"/>
                  <a:chOff x="1364916" y="1364034"/>
                  <a:chExt cx="597318" cy="810048"/>
                </a:xfrm>
              </p:grpSpPr>
              <p:sp>
                <p:nvSpPr>
                  <p:cNvPr id="462" name="显眼包PPT-8"/>
                  <p:cNvSpPr/>
                  <p:nvPr/>
                </p:nvSpPr>
                <p:spPr>
                  <a:xfrm>
                    <a:off x="1364916" y="1364034"/>
                    <a:ext cx="597318" cy="810048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60000"/>
                        </a:srgbClr>
                      </a:gs>
                      <a:gs pos="100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  <p:sp>
                <p:nvSpPr>
                  <p:cNvPr id="468" name="显眼包PPT-9"/>
                  <p:cNvSpPr/>
                  <p:nvPr/>
                </p:nvSpPr>
                <p:spPr>
                  <a:xfrm>
                    <a:off x="1377622" y="1381265"/>
                    <a:ext cx="571906" cy="775586"/>
                  </a:xfrm>
                  <a:custGeom>
                    <a:avLst/>
                    <a:gdLst>
                      <a:gd name="connsiteX0" fmla="*/ 546803 w 571905"/>
                      <a:gd name="connsiteY0" fmla="*/ 0 h 775585"/>
                      <a:gd name="connsiteX1" fmla="*/ 571905 w 571905"/>
                      <a:gd name="connsiteY1" fmla="*/ 46247 h 775585"/>
                      <a:gd name="connsiteX2" fmla="*/ 465290 w 571905"/>
                      <a:gd name="connsiteY2" fmla="*/ 95007 h 775585"/>
                      <a:gd name="connsiteX3" fmla="*/ 65697 w 571905"/>
                      <a:gd name="connsiteY3" fmla="*/ 651256 h 775585"/>
                      <a:gd name="connsiteX4" fmla="*/ 54727 w 571905"/>
                      <a:gd name="connsiteY4" fmla="*/ 775585 h 775585"/>
                      <a:gd name="connsiteX5" fmla="*/ 35757 w 571905"/>
                      <a:gd name="connsiteY5" fmla="*/ 723754 h 775585"/>
                      <a:gd name="connsiteX6" fmla="*/ 0 w 571905"/>
                      <a:gd name="connsiteY6" fmla="*/ 487245 h 775585"/>
                      <a:gd name="connsiteX7" fmla="*/ 35757 w 571905"/>
                      <a:gd name="connsiteY7" fmla="*/ 250736 h 775585"/>
                      <a:gd name="connsiteX8" fmla="*/ 38558 w 571905"/>
                      <a:gd name="connsiteY8" fmla="*/ 243081 h 775585"/>
                      <a:gd name="connsiteX9" fmla="*/ 49635 w 571905"/>
                      <a:gd name="connsiteY9" fmla="*/ 229656 h 775585"/>
                      <a:gd name="connsiteX10" fmla="*/ 530705 w 571905"/>
                      <a:gd name="connsiteY10" fmla="*/ 813 h 7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1905" h="775585">
                        <a:moveTo>
                          <a:pt x="546803" y="0"/>
                        </a:moveTo>
                        <a:lnTo>
                          <a:pt x="571905" y="46247"/>
                        </a:lnTo>
                        <a:lnTo>
                          <a:pt x="465290" y="95007"/>
                        </a:lnTo>
                        <a:cubicBezTo>
                          <a:pt x="258973" y="208710"/>
                          <a:pt x="108551" y="411351"/>
                          <a:pt x="65697" y="651256"/>
                        </a:cubicBezTo>
                        <a:lnTo>
                          <a:pt x="54727" y="775585"/>
                        </a:lnTo>
                        <a:lnTo>
                          <a:pt x="35757" y="723754"/>
                        </a:lnTo>
                        <a:cubicBezTo>
                          <a:pt x="12519" y="649041"/>
                          <a:pt x="0" y="569605"/>
                          <a:pt x="0" y="487245"/>
                        </a:cubicBezTo>
                        <a:cubicBezTo>
                          <a:pt x="0" y="404885"/>
                          <a:pt x="12519" y="325449"/>
                          <a:pt x="35757" y="250736"/>
                        </a:cubicBezTo>
                        <a:lnTo>
                          <a:pt x="38558" y="243081"/>
                        </a:lnTo>
                        <a:lnTo>
                          <a:pt x="49635" y="229656"/>
                        </a:lnTo>
                        <a:cubicBezTo>
                          <a:pt x="175572" y="103719"/>
                          <a:pt x="343547" y="19820"/>
                          <a:pt x="530705" y="81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0000">
                        <a:srgbClr val="2D64EB">
                          <a:lumMod val="0"/>
                          <a:lumOff val="100000"/>
                          <a:alpha val="30000"/>
                        </a:srgbClr>
                      </a:gs>
                      <a:gs pos="78000">
                        <a:srgbClr val="2D64EB">
                          <a:lumMod val="0"/>
                          <a:lumOff val="100000"/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rgbClr val="2D64EB">
                      <a:shade val="50000"/>
                    </a:srgbClr>
                  </a:lnRef>
                  <a:fillRef idx="1">
                    <a:srgbClr val="2D64EB"/>
                  </a:fillRef>
                  <a:effectRef idx="0">
                    <a:srgbClr val="2D64EB"/>
                  </a:effectRef>
                  <a:fontRef idx="minor">
                    <a:srgbClr val="FFFFFF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D64EB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469" name="显眼包PPT-10"/>
            <p:cNvSpPr txBox="1"/>
            <p:nvPr/>
          </p:nvSpPr>
          <p:spPr>
            <a:xfrm>
              <a:off x="16799" y="2008"/>
              <a:ext cx="844" cy="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 sz="1050">
                  <a:solidFill>
                    <a:srgbClr val="2D64E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14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多租户</a:t>
              </a:r>
              <a:r>
                <a:rPr lang="zh-CN" altLang="en-US" sz="1400" b="1" dirty="0">
                  <a:solidFill>
                    <a:srgbClr val="1039D9"/>
                  </a:solidFill>
                  <a:latin typeface="微软雅黑" panose="020B0503020204020204" charset="-122"/>
                  <a:ea typeface="微软雅黑" panose="020B0503020204020204" charset="-122"/>
                  <a:cs typeface="OPPOSans R" panose="00020600040101010101" pitchFamily="18" charset="-122"/>
                </a:rPr>
                <a:t>能力</a:t>
              </a:r>
              <a:endParaRPr lang="zh-CN" altLang="en-US" sz="1400" b="1" dirty="0">
                <a:solidFill>
                  <a:srgbClr val="1039D9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421630" y="1746885"/>
            <a:ext cx="134874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600" b="1">
                <a:solidFill>
                  <a:srgbClr val="F5670F"/>
                </a:solidFill>
                <a:latin typeface="微软雅黑" panose="020B0503020204020204" charset="-122"/>
                <a:ea typeface="微软雅黑" panose="020B0503020204020204" charset="-122"/>
              </a:rPr>
              <a:t>数据服务</a:t>
            </a:r>
            <a:endParaRPr lang="zh-CN" altLang="en-US" sz="1600" b="1">
              <a:solidFill>
                <a:srgbClr val="F5670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显眼包PPT2"/>
          <p:cNvSpPr/>
          <p:nvPr>
            <p:custDataLst>
              <p:tags r:id="rId1"/>
            </p:custDataLst>
          </p:nvPr>
        </p:nvSpPr>
        <p:spPr>
          <a:xfrm rot="940496">
            <a:off x="2069567" y="4142241"/>
            <a:ext cx="599014" cy="835230"/>
          </a:xfrm>
          <a:custGeom>
            <a:avLst/>
            <a:gdLst>
              <a:gd name="connsiteX0" fmla="*/ 0 w 828484"/>
              <a:gd name="connsiteY0" fmla="*/ 1155192 h 1155191"/>
              <a:gd name="connsiteX1" fmla="*/ 458343 w 828484"/>
              <a:gd name="connsiteY1" fmla="*/ 825055 h 1155191"/>
              <a:gd name="connsiteX2" fmla="*/ 742760 w 828484"/>
              <a:gd name="connsiteY2" fmla="*/ 389668 h 1155191"/>
              <a:gd name="connsiteX3" fmla="*/ 828485 w 828484"/>
              <a:gd name="connsiteY3" fmla="*/ 419671 h 1155191"/>
              <a:gd name="connsiteX4" fmla="*/ 748856 w 828484"/>
              <a:gd name="connsiteY4" fmla="*/ 0 h 1155191"/>
              <a:gd name="connsiteX5" fmla="*/ 438912 w 828484"/>
              <a:gd name="connsiteY5" fmla="*/ 283940 h 1155191"/>
              <a:gd name="connsiteX6" fmla="*/ 526447 w 828484"/>
              <a:gd name="connsiteY6" fmla="*/ 314420 h 1155191"/>
              <a:gd name="connsiteX7" fmla="*/ 0 w 828484"/>
              <a:gd name="connsiteY7" fmla="*/ 1155192 h 115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484" h="1155191">
                <a:moveTo>
                  <a:pt x="0" y="1155192"/>
                </a:moveTo>
                <a:cubicBezTo>
                  <a:pt x="0" y="1155192"/>
                  <a:pt x="226123" y="1093565"/>
                  <a:pt x="458343" y="825055"/>
                </a:cubicBezTo>
                <a:cubicBezTo>
                  <a:pt x="621411" y="636461"/>
                  <a:pt x="706565" y="471297"/>
                  <a:pt x="742760" y="389668"/>
                </a:cubicBezTo>
                <a:lnTo>
                  <a:pt x="828485" y="419671"/>
                </a:lnTo>
                <a:lnTo>
                  <a:pt x="748856" y="0"/>
                </a:lnTo>
                <a:lnTo>
                  <a:pt x="438912" y="283940"/>
                </a:lnTo>
                <a:lnTo>
                  <a:pt x="526447" y="314420"/>
                </a:lnTo>
                <a:cubicBezTo>
                  <a:pt x="492919" y="445675"/>
                  <a:pt x="356807" y="886301"/>
                  <a:pt x="0" y="1155192"/>
                </a:cubicBezTo>
                <a:close/>
              </a:path>
            </a:pathLst>
          </a:custGeom>
          <a:gradFill flip="none" rotWithShape="1">
            <a:gsLst>
              <a:gs pos="41000">
                <a:srgbClr val="2D64EB">
                  <a:lumMod val="60000"/>
                  <a:lumOff val="40000"/>
                </a:srgbClr>
              </a:gs>
              <a:gs pos="11538">
                <a:srgbClr val="2D64EB"/>
              </a:gs>
              <a:gs pos="84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  <a:tileRect/>
          </a:gradFill>
          <a:ln w="8944" cap="flat">
            <a:noFill/>
            <a:prstDash val="solid"/>
            <a:miter/>
          </a:ln>
          <a:effectLst>
            <a:outerShdw blurRad="304800" dist="292100" dir="5400000" algn="t" rotWithShape="0">
              <a:srgbClr val="2D64EB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</a:endParaRPr>
          </a:p>
        </p:txBody>
      </p:sp>
      <p:sp>
        <p:nvSpPr>
          <p:cNvPr id="5" name="显眼包PPT3"/>
          <p:cNvSpPr/>
          <p:nvPr>
            <p:custDataLst>
              <p:tags r:id="rId2"/>
            </p:custDataLst>
          </p:nvPr>
        </p:nvSpPr>
        <p:spPr>
          <a:xfrm rot="20659504" flipH="1">
            <a:off x="9627630" y="4142241"/>
            <a:ext cx="599014" cy="835230"/>
          </a:xfrm>
          <a:custGeom>
            <a:avLst/>
            <a:gdLst>
              <a:gd name="connsiteX0" fmla="*/ 0 w 828484"/>
              <a:gd name="connsiteY0" fmla="*/ 1155192 h 1155191"/>
              <a:gd name="connsiteX1" fmla="*/ 458343 w 828484"/>
              <a:gd name="connsiteY1" fmla="*/ 825055 h 1155191"/>
              <a:gd name="connsiteX2" fmla="*/ 742760 w 828484"/>
              <a:gd name="connsiteY2" fmla="*/ 389668 h 1155191"/>
              <a:gd name="connsiteX3" fmla="*/ 828485 w 828484"/>
              <a:gd name="connsiteY3" fmla="*/ 419671 h 1155191"/>
              <a:gd name="connsiteX4" fmla="*/ 748856 w 828484"/>
              <a:gd name="connsiteY4" fmla="*/ 0 h 1155191"/>
              <a:gd name="connsiteX5" fmla="*/ 438912 w 828484"/>
              <a:gd name="connsiteY5" fmla="*/ 283940 h 1155191"/>
              <a:gd name="connsiteX6" fmla="*/ 526447 w 828484"/>
              <a:gd name="connsiteY6" fmla="*/ 314420 h 1155191"/>
              <a:gd name="connsiteX7" fmla="*/ 0 w 828484"/>
              <a:gd name="connsiteY7" fmla="*/ 1155192 h 115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484" h="1155191">
                <a:moveTo>
                  <a:pt x="0" y="1155192"/>
                </a:moveTo>
                <a:cubicBezTo>
                  <a:pt x="0" y="1155192"/>
                  <a:pt x="226123" y="1093565"/>
                  <a:pt x="458343" y="825055"/>
                </a:cubicBezTo>
                <a:cubicBezTo>
                  <a:pt x="621411" y="636461"/>
                  <a:pt x="706565" y="471297"/>
                  <a:pt x="742760" y="389668"/>
                </a:cubicBezTo>
                <a:lnTo>
                  <a:pt x="828485" y="419671"/>
                </a:lnTo>
                <a:lnTo>
                  <a:pt x="748856" y="0"/>
                </a:lnTo>
                <a:lnTo>
                  <a:pt x="438912" y="283940"/>
                </a:lnTo>
                <a:lnTo>
                  <a:pt x="526447" y="314420"/>
                </a:lnTo>
                <a:cubicBezTo>
                  <a:pt x="492919" y="445675"/>
                  <a:pt x="356807" y="886301"/>
                  <a:pt x="0" y="1155192"/>
                </a:cubicBezTo>
                <a:close/>
              </a:path>
            </a:pathLst>
          </a:custGeom>
          <a:gradFill flip="none" rotWithShape="1">
            <a:gsLst>
              <a:gs pos="41000">
                <a:srgbClr val="2D64EB">
                  <a:lumMod val="60000"/>
                  <a:lumOff val="40000"/>
                </a:srgbClr>
              </a:gs>
              <a:gs pos="11538">
                <a:srgbClr val="2D64EB"/>
              </a:gs>
              <a:gs pos="84000">
                <a:srgbClr val="2D64EB">
                  <a:lumMod val="60000"/>
                  <a:lumOff val="40000"/>
                  <a:alpha val="0"/>
                </a:srgbClr>
              </a:gs>
            </a:gsLst>
            <a:lin ang="5400000" scaled="1"/>
            <a:tileRect/>
          </a:gradFill>
          <a:ln w="8944" cap="flat">
            <a:noFill/>
            <a:prstDash val="solid"/>
            <a:miter/>
          </a:ln>
          <a:effectLst>
            <a:outerShdw blurRad="304800" dist="292100" dir="5400000" algn="t" rotWithShape="0">
              <a:srgbClr val="2D64EB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6" name="显眼包PPT4"/>
          <p:cNvSpPr/>
          <p:nvPr/>
        </p:nvSpPr>
        <p:spPr>
          <a:xfrm>
            <a:off x="5230495" y="1210945"/>
            <a:ext cx="1699895" cy="149225"/>
          </a:xfrm>
          <a:prstGeom prst="ellipse">
            <a:avLst/>
          </a:prstGeom>
          <a:noFill/>
          <a:ln>
            <a:gradFill>
              <a:gsLst>
                <a:gs pos="25000">
                  <a:srgbClr val="2D64EB">
                    <a:lumMod val="40000"/>
                    <a:lumOff val="60000"/>
                    <a:alpha val="0"/>
                  </a:srgbClr>
                </a:gs>
                <a:gs pos="100000">
                  <a:srgbClr val="1037D2">
                    <a:lumMod val="49000"/>
                    <a:lumOff val="51000"/>
                  </a:srgbClr>
                </a:gs>
              </a:gsLst>
              <a:lin ang="5400000" scaled="1"/>
            </a:gradFill>
          </a:ln>
        </p:spPr>
        <p:style>
          <a:lnRef idx="2">
            <a:srgbClr val="2D64EB">
              <a:shade val="50000"/>
            </a:srgbClr>
          </a:lnRef>
          <a:fillRef idx="1">
            <a:srgbClr val="2D64EB"/>
          </a:fillRef>
          <a:effectRef idx="0">
            <a:srgbClr val="2D64EB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>
              <a:ln>
                <a:noFill/>
              </a:ln>
              <a:effectLst/>
              <a:uLnTx/>
              <a:uFillTx/>
              <a:latin typeface="OPPOSans H" panose="00020600040101010101" charset="-122"/>
              <a:ea typeface="OPPOSans H" panose="00020600040101010101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4538" y="4288790"/>
            <a:ext cx="30829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rgbClr val="F5670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指标中心（</a:t>
            </a:r>
            <a:r>
              <a:rPr lang="en-US" altLang="zh-CN" sz="1600" b="1" dirty="0">
                <a:solidFill>
                  <a:srgbClr val="F5670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InPlant </a:t>
            </a:r>
            <a:r>
              <a:rPr lang="zh-CN" altLang="en-US" sz="1600" b="1" dirty="0">
                <a:solidFill>
                  <a:srgbClr val="F5670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ED-metric）</a:t>
            </a:r>
            <a:endParaRPr lang="zh-CN" altLang="en-US" sz="1600" b="1" dirty="0">
              <a:solidFill>
                <a:srgbClr val="F5670F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中控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39" y="2683042"/>
            <a:ext cx="615748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05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200856" y="2973353"/>
              <a:ext cx="4064000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成效：</a:t>
              </a:r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我们收获了什么</a:t>
              </a:r>
              <a:endParaRPr lang="zh-CN" altLang="en-US" sz="3200" b="1" dirty="0">
                <a:solidFill>
                  <a:srgbClr val="161C2A"/>
                </a:solidFill>
              </a:endParaRPr>
            </a:p>
            <a:p>
              <a:pPr algn="l"/>
              <a:endParaRPr lang="zh-CN" altLang="en-US" sz="3200" b="1" dirty="0" err="1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229" y="507501"/>
            <a:ext cx="15240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可衡量</a:t>
            </a:r>
            <a:r>
              <a:rPr lang="zh-CN" altLang="en-US" sz="2400" b="1" dirty="0">
                <a:solidFill>
                  <a:srgbClr val="2CCDC7"/>
                </a:solidFill>
              </a:rPr>
              <a:t>收益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sp>
        <p:nvSpPr>
          <p:cNvPr id="40" name="圆角矩形 39"/>
          <p:cNvSpPr/>
          <p:nvPr>
            <p:custDataLst>
              <p:tags r:id="rId1"/>
            </p:custDataLst>
          </p:nvPr>
        </p:nvSpPr>
        <p:spPr bwMode="auto">
          <a:xfrm>
            <a:off x="1740535" y="2849880"/>
            <a:ext cx="2076450" cy="1948815"/>
          </a:xfrm>
          <a:prstGeom prst="roundRect">
            <a:avLst>
              <a:gd name="adj" fmla="val 568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pPr lvl="2"/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圆角矩形 40"/>
          <p:cNvSpPr/>
          <p:nvPr>
            <p:custDataLst>
              <p:tags r:id="rId2"/>
            </p:custDataLst>
          </p:nvPr>
        </p:nvSpPr>
        <p:spPr bwMode="auto">
          <a:xfrm>
            <a:off x="8025130" y="2849880"/>
            <a:ext cx="2111375" cy="1948815"/>
          </a:xfrm>
          <a:prstGeom prst="roundRect">
            <a:avLst>
              <a:gd name="adj" fmla="val 507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pPr lvl="2"/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85150" y="2947670"/>
            <a:ext cx="1833245" cy="89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118" tIns="31058" rIns="62118" bIns="31058">
            <a:spAutoFit/>
          </a:bodyPr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架构清晰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技术栈统一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学习成本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4"/>
            </p:custDataLst>
          </p:nvPr>
        </p:nvSpPr>
        <p:spPr bwMode="auto">
          <a:xfrm>
            <a:off x="4867275" y="2849880"/>
            <a:ext cx="2111375" cy="1948815"/>
          </a:xfrm>
          <a:prstGeom prst="roundRect">
            <a:avLst>
              <a:gd name="adj" fmla="val 507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pPr lvl="2"/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1260" y="2938780"/>
            <a:ext cx="1839595" cy="89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118" tIns="31058" rIns="62118" bIns="31058">
            <a:spAutoFit/>
          </a:bodyPr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开发效率提升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50%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运维成本降低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70%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数据时效性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提升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41500" y="2959735"/>
            <a:ext cx="1905635" cy="1179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118" tIns="31058" rIns="62118" bIns="31058">
            <a:spAutoFit/>
          </a:bodyPr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任务故障率明显降低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核心数据一致性达到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99.99%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集群可用性大幅提升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3379331" y="5447175"/>
            <a:ext cx="5328877" cy="44610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1740535" y="5547995"/>
            <a:ext cx="8401050" cy="431165"/>
          </a:xfrm>
          <a:prstGeom prst="rect">
            <a:avLst/>
          </a:prstGeom>
          <a:solidFill>
            <a:schemeClr val="accent1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noAutofit/>
          </a:bodyPr>
          <a:p>
            <a:pPr algn="ctr">
              <a:tabLst>
                <a:tab pos="5788660" algn="r"/>
              </a:tabLst>
              <a:defRPr/>
            </a:pPr>
            <a:r>
              <a:rPr lang="zh-CN" altLang="en-US" sz="2400" b="1" dirty="0">
                <a:solidFill>
                  <a:srgbClr val="F5670F"/>
                </a:solidFill>
                <a:latin typeface="微软雅黑" panose="020B0503020204020204" charset="-122"/>
                <a:ea typeface="微软雅黑" panose="020B0503020204020204" charset="-122"/>
              </a:rPr>
              <a:t>数据采集不再是业务的瓶颈，而是创新的引擎。</a:t>
            </a:r>
            <a:endParaRPr lang="zh-CN" altLang="en-US" sz="2400" b="1" dirty="0">
              <a:solidFill>
                <a:srgbClr val="F5670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燕尾形 47"/>
          <p:cNvSpPr/>
          <p:nvPr>
            <p:custDataLst>
              <p:tags r:id="rId7"/>
            </p:custDataLst>
          </p:nvPr>
        </p:nvSpPr>
        <p:spPr>
          <a:xfrm rot="16200000" flipH="1" flipV="1">
            <a:off x="9011920" y="4799965"/>
            <a:ext cx="267970" cy="560705"/>
          </a:xfrm>
          <a:prstGeom prst="chevron">
            <a:avLst>
              <a:gd name="adj" fmla="val 39402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圆角矩形 48"/>
          <p:cNvSpPr/>
          <p:nvPr>
            <p:custDataLst>
              <p:tags r:id="rId8"/>
            </p:custDataLst>
          </p:nvPr>
        </p:nvSpPr>
        <p:spPr>
          <a:xfrm>
            <a:off x="4867910" y="1847850"/>
            <a:ext cx="2111375" cy="54737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圆角矩形 49"/>
          <p:cNvSpPr/>
          <p:nvPr>
            <p:custDataLst>
              <p:tags r:id="rId9"/>
            </p:custDataLst>
          </p:nvPr>
        </p:nvSpPr>
        <p:spPr>
          <a:xfrm>
            <a:off x="8030210" y="1847850"/>
            <a:ext cx="2111375" cy="54737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50"/>
          <p:cNvSpPr/>
          <p:nvPr>
            <p:custDataLst>
              <p:tags r:id="rId10"/>
            </p:custDataLst>
          </p:nvPr>
        </p:nvSpPr>
        <p:spPr>
          <a:xfrm>
            <a:off x="1705610" y="1847850"/>
            <a:ext cx="2111375" cy="547370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40535" y="1870710"/>
            <a:ext cx="1896110" cy="10706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noAutofit/>
          </a:bodyPr>
          <a:p>
            <a:pPr marL="228600" indent="-228600" algn="ctr">
              <a:buAutoNum type="arabicPeriod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稳定性：从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疲于奔命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高枕无忧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26095" y="1870710"/>
            <a:ext cx="1896110" cy="7524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noAutofit/>
          </a:bodyPr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架构：资源优化与统一框架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矩形 5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63795" y="1870710"/>
            <a:ext cx="1896110" cy="7524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noAutofit/>
          </a:bodyPr>
          <a:p>
            <a:pPr indent="0" algn="ctr">
              <a:buNone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效率：开发运维效能的倍增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燕尾形 54"/>
          <p:cNvSpPr/>
          <p:nvPr>
            <p:custDataLst>
              <p:tags r:id="rId14"/>
            </p:custDataLst>
          </p:nvPr>
        </p:nvSpPr>
        <p:spPr>
          <a:xfrm rot="16200000" flipH="1" flipV="1">
            <a:off x="5887720" y="4799965"/>
            <a:ext cx="267970" cy="560705"/>
          </a:xfrm>
          <a:prstGeom prst="chevron">
            <a:avLst>
              <a:gd name="adj" fmla="val 39402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燕尾形 56"/>
          <p:cNvSpPr/>
          <p:nvPr>
            <p:custDataLst>
              <p:tags r:id="rId15"/>
            </p:custDataLst>
          </p:nvPr>
        </p:nvSpPr>
        <p:spPr>
          <a:xfrm rot="16200000" flipH="1" flipV="1">
            <a:off x="2554605" y="4799965"/>
            <a:ext cx="267970" cy="560705"/>
          </a:xfrm>
          <a:prstGeom prst="chevron">
            <a:avLst>
              <a:gd name="adj" fmla="val 39402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p>
            <a:endParaRPr lang="zh-CN" altLang="en-US" sz="12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/>
      <p:bldP spid="43" grpId="0" bldLvl="0" animBg="1"/>
      <p:bldP spid="44" grpId="0"/>
      <p:bldP spid="45" grpId="0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/>
      <p:bldP spid="53" grpId="0"/>
      <p:bldP spid="54" grpId="0"/>
      <p:bldP spid="55" grpId="0" bldLvl="0" animBg="1"/>
      <p:bldP spid="5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39" y="2683042"/>
            <a:ext cx="615748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06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332301" y="2977798"/>
              <a:ext cx="902970" cy="4921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3200" b="1" dirty="0">
                  <a:solidFill>
                    <a:srgbClr val="161C2A"/>
                  </a:solidFill>
                  <a:sym typeface="+mn-ea"/>
                </a:rPr>
                <a:t>Q&amp;A</a:t>
              </a:r>
              <a:endParaRPr lang="zh-CN" altLang="en-US" sz="3200" b="1" dirty="0" err="1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636960" y="1045069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 err="1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公司</a:t>
            </a:r>
            <a:r>
              <a:rPr lang="zh-CN" altLang="en-US" sz="2800" b="1" dirty="0" err="1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2800" b="1" dirty="0" err="1">
              <a:solidFill>
                <a:srgbClr val="161C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对话气泡: 圆角矩形 3"/>
          <p:cNvSpPr/>
          <p:nvPr>
            <p:custDataLst>
              <p:tags r:id="rId2"/>
            </p:custDataLst>
          </p:nvPr>
        </p:nvSpPr>
        <p:spPr>
          <a:xfrm>
            <a:off x="5555041" y="1028700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2400" b="1" kern="0" dirty="0">
              <a:solidFill>
                <a:srgbClr val="D8DDE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2427" y="1656455"/>
            <a:ext cx="3519322" cy="3066990"/>
            <a:chOff x="1498214" y="1745738"/>
            <a:chExt cx="2314806" cy="2017288"/>
          </a:xfrm>
        </p:grpSpPr>
        <p:sp>
          <p:nvSpPr>
            <p:cNvPr id="15" name="椭圆 14"/>
            <p:cNvSpPr/>
            <p:nvPr/>
          </p:nvSpPr>
          <p:spPr>
            <a:xfrm>
              <a:off x="1498214" y="1745738"/>
              <a:ext cx="1556460" cy="1556460"/>
            </a:xfrm>
            <a:prstGeom prst="ellipse">
              <a:avLst/>
            </a:prstGeom>
            <a:noFill/>
            <a:ln w="203200">
              <a:solidFill>
                <a:schemeClr val="bg1">
                  <a:alpha val="53000"/>
                </a:schemeClr>
              </a:solidFill>
            </a:ln>
            <a:effectLst>
              <a:outerShdw blurRad="304800" dist="50800" dir="540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113168" y="2063174"/>
              <a:ext cx="1556460" cy="1556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50800" dir="540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969776" y="1919782"/>
              <a:ext cx="1843244" cy="1843244"/>
            </a:xfrm>
            <a:prstGeom prst="ellipse">
              <a:avLst/>
            </a:prstGeom>
            <a:noFill/>
            <a:ln w="50800">
              <a:solidFill>
                <a:schemeClr val="bg1">
                  <a:alpha val="53000"/>
                </a:schemeClr>
              </a:solidFill>
            </a:ln>
            <a:effectLst>
              <a:outerShdw blurRad="304800" dist="50800" dir="540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26914" y="2985226"/>
            <a:ext cx="2975173" cy="738664"/>
          </a:xfrm>
          <a:prstGeom prst="rect">
            <a:avLst/>
          </a:prstGeom>
          <a:noFill/>
          <a:effectLst>
            <a:outerShdw blurRad="304800" dist="50800" dir="5400000" algn="ctr" rotWithShape="0">
              <a:srgbClr val="01C8C1">
                <a:alpha val="43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b="1" dirty="0">
                <a:solidFill>
                  <a:srgbClr val="7096AB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4800" b="1" dirty="0">
              <a:solidFill>
                <a:srgbClr val="7096A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894847" y="5000823"/>
            <a:ext cx="1556460" cy="155646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304800" dist="50800" dir="540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636960" y="1799704"/>
            <a:ext cx="46228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困境：业务与技术的双重</a:t>
            </a:r>
            <a:r>
              <a:rPr lang="zh-CN" altLang="en-US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枷锁</a:t>
            </a:r>
            <a:endParaRPr lang="zh-CN" altLang="en-US" sz="2800" b="1" dirty="0">
              <a:solidFill>
                <a:srgbClr val="161C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6636960" y="2554339"/>
            <a:ext cx="426021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破局：为何选择</a:t>
            </a:r>
            <a:r>
              <a:rPr lang="en-US" altLang="zh-CN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Sea</a:t>
            </a:r>
            <a:r>
              <a:rPr lang="en-US" altLang="zh-CN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Tunnel</a:t>
            </a:r>
            <a:endParaRPr lang="en-US" altLang="zh-CN" sz="2800" b="1" dirty="0">
              <a:solidFill>
                <a:srgbClr val="161C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636960" y="3308974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实践：核心实施细节</a:t>
            </a:r>
            <a:endParaRPr lang="zh-CN" altLang="en-US" sz="2800" b="1" dirty="0">
              <a:solidFill>
                <a:srgbClr val="161C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6636960" y="4063609"/>
            <a:ext cx="3556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成效：我们收获了</a:t>
            </a:r>
            <a:r>
              <a:rPr lang="zh-CN" altLang="en-US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什么</a:t>
            </a:r>
            <a:endParaRPr lang="zh-CN" altLang="en-US" sz="2800" b="1" dirty="0">
              <a:solidFill>
                <a:srgbClr val="161C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6636960" y="4854058"/>
            <a:ext cx="78994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161C2A"/>
                </a:solidFill>
                <a:latin typeface="微软雅黑" panose="020B0503020204020204" charset="-122"/>
                <a:ea typeface="微软雅黑" panose="020B0503020204020204" charset="-122"/>
              </a:rPr>
              <a:t>Q&amp;A</a:t>
            </a:r>
            <a:endParaRPr lang="en-US" altLang="zh-CN" sz="2800" b="1" dirty="0">
              <a:solidFill>
                <a:srgbClr val="161C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对话气泡: 圆角矩形 23"/>
          <p:cNvSpPr/>
          <p:nvPr>
            <p:custDataLst>
              <p:tags r:id="rId8"/>
            </p:custDataLst>
          </p:nvPr>
        </p:nvSpPr>
        <p:spPr>
          <a:xfrm>
            <a:off x="5555041" y="1783335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2400" b="1" kern="0" dirty="0">
              <a:solidFill>
                <a:srgbClr val="D8DDE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对话气泡: 圆角矩形 24"/>
          <p:cNvSpPr/>
          <p:nvPr>
            <p:custDataLst>
              <p:tags r:id="rId9"/>
            </p:custDataLst>
          </p:nvPr>
        </p:nvSpPr>
        <p:spPr>
          <a:xfrm>
            <a:off x="5555041" y="2537970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2400" b="1" kern="0" dirty="0">
              <a:solidFill>
                <a:srgbClr val="D8DDE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对话气泡: 圆角矩形 25"/>
          <p:cNvSpPr/>
          <p:nvPr>
            <p:custDataLst>
              <p:tags r:id="rId10"/>
            </p:custDataLst>
          </p:nvPr>
        </p:nvSpPr>
        <p:spPr>
          <a:xfrm>
            <a:off x="5555041" y="3292605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z="2400" b="1" kern="0" dirty="0">
              <a:solidFill>
                <a:srgbClr val="D8DDE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" name="对话气泡: 圆角矩形 26"/>
          <p:cNvSpPr/>
          <p:nvPr>
            <p:custDataLst>
              <p:tags r:id="rId11"/>
            </p:custDataLst>
          </p:nvPr>
        </p:nvSpPr>
        <p:spPr>
          <a:xfrm>
            <a:off x="5555041" y="4047240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en-US" altLang="zh-CN" sz="2400" b="1" kern="0" dirty="0">
              <a:solidFill>
                <a:srgbClr val="D8DDE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8" name="对话气泡: 圆角矩形 27"/>
          <p:cNvSpPr/>
          <p:nvPr>
            <p:custDataLst>
              <p:tags r:id="rId12"/>
            </p:custDataLst>
          </p:nvPr>
        </p:nvSpPr>
        <p:spPr>
          <a:xfrm>
            <a:off x="5555041" y="4801875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06</a:t>
            </a:r>
            <a:endParaRPr lang="en-US" altLang="zh-CN" sz="2400" b="1" kern="0" dirty="0">
              <a:solidFill>
                <a:srgbClr val="D8DDE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-370988" y="5374098"/>
            <a:ext cx="2366369" cy="2366369"/>
          </a:xfrm>
          <a:prstGeom prst="ellipse">
            <a:avLst/>
          </a:prstGeom>
          <a:noFill/>
          <a:ln w="101600">
            <a:solidFill>
              <a:schemeClr val="bg1">
                <a:alpha val="38000"/>
              </a:schemeClr>
            </a:solidFill>
          </a:ln>
          <a:effectLst>
            <a:outerShdw blurRad="304800" dist="50800" dir="540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789379" y="-682388"/>
            <a:ext cx="1057700" cy="105770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304800" dist="50800" dir="540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2455" y="775335"/>
            <a:ext cx="735838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p>
            <a:pPr algn="l"/>
            <a:r>
              <a:rPr lang="zh-CN" altLang="en-US" sz="4800" b="1">
                <a:solidFill>
                  <a:schemeClr val="accent3"/>
                </a:solidFill>
                <a:effectLst/>
              </a:rPr>
              <a:t>欢迎加入</a:t>
            </a:r>
            <a:r>
              <a:rPr lang="en-US" altLang="zh-CN" sz="4800" b="1">
                <a:solidFill>
                  <a:schemeClr val="accent3"/>
                </a:solidFill>
                <a:effectLst/>
              </a:rPr>
              <a:t>SeaTunnel</a:t>
            </a:r>
            <a:r>
              <a:rPr lang="zh-CN" altLang="en-US" sz="4800" b="1">
                <a:solidFill>
                  <a:schemeClr val="accent3"/>
                </a:solidFill>
                <a:effectLst/>
              </a:rPr>
              <a:t>社区</a:t>
            </a:r>
            <a:endParaRPr lang="zh-CN" altLang="en-US" sz="4800" b="1">
              <a:solidFill>
                <a:schemeClr val="accent3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1915" y="6263640"/>
            <a:ext cx="1985010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p>
            <a:pPr algn="ctr"/>
            <a:r>
              <a:rPr lang="zh-CN" altLang="en-US" sz="1400" b="1">
                <a:solidFill>
                  <a:schemeClr val="accent3"/>
                </a:solidFill>
                <a:effectLst/>
              </a:rPr>
              <a:t>微信交流群</a:t>
            </a:r>
            <a:endParaRPr lang="zh-CN" altLang="en-US" sz="1400" b="1">
              <a:solidFill>
                <a:schemeClr val="accent3"/>
              </a:solidFill>
              <a:effectLst/>
            </a:endParaRPr>
          </a:p>
        </p:txBody>
      </p:sp>
      <p:pic>
        <p:nvPicPr>
          <p:cNvPr id="4" name="图片 3" descr="交流群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0" y="5217795"/>
            <a:ext cx="898525" cy="898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2145" y="4763770"/>
            <a:ext cx="338137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p>
            <a:pPr algn="ctr"/>
            <a:r>
              <a:rPr lang="zh-CN" altLang="en-US" sz="1400" b="1">
                <a:solidFill>
                  <a:schemeClr val="accent3"/>
                </a:solidFill>
                <a:effectLst/>
              </a:rPr>
              <a:t>个人微信</a:t>
            </a:r>
            <a:endParaRPr lang="zh-CN" altLang="en-US" sz="1400" b="1">
              <a:solidFill>
                <a:schemeClr val="accent3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2145" y="3275965"/>
            <a:ext cx="338137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p>
            <a:pPr algn="ctr"/>
            <a:r>
              <a:rPr lang="en-US" altLang="zh-CN" sz="1400" b="1">
                <a:solidFill>
                  <a:schemeClr val="accent3"/>
                </a:solidFill>
                <a:effectLst/>
              </a:rPr>
              <a:t>SeaTunnel</a:t>
            </a:r>
            <a:r>
              <a:rPr lang="zh-CN" altLang="en-US" sz="1400" b="1">
                <a:solidFill>
                  <a:schemeClr val="accent3"/>
                </a:solidFill>
                <a:effectLst/>
              </a:rPr>
              <a:t>公众号</a:t>
            </a:r>
            <a:endParaRPr lang="zh-CN" altLang="en-US" sz="1400" b="1">
              <a:solidFill>
                <a:schemeClr val="accent3"/>
              </a:solidFill>
              <a:effectLst/>
            </a:endParaRPr>
          </a:p>
        </p:txBody>
      </p:sp>
      <p:pic>
        <p:nvPicPr>
          <p:cNvPr id="7" name="图片 6" descr="ST公众号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840" y="2252345"/>
            <a:ext cx="898525" cy="898525"/>
          </a:xfrm>
          <a:prstGeom prst="rect">
            <a:avLst/>
          </a:prstGeom>
        </p:spPr>
      </p:pic>
      <p:pic>
        <p:nvPicPr>
          <p:cNvPr id="8" name="图片 7" descr="夕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915" y="3707765"/>
            <a:ext cx="830580" cy="842010"/>
          </a:xfrm>
          <a:prstGeom prst="rect">
            <a:avLst/>
          </a:prstGeom>
        </p:spPr>
      </p:pic>
      <p:graphicFrame>
        <p:nvGraphicFramePr>
          <p:cNvPr id="11" name="Diagram 9"/>
          <p:cNvGraphicFramePr/>
          <p:nvPr/>
        </p:nvGraphicFramePr>
        <p:xfrm>
          <a:off x="-743585" y="2226310"/>
          <a:ext cx="10758805" cy="29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图片 13" descr="ST白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1845" y="376555"/>
            <a:ext cx="899160" cy="12642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51600" y="2770460"/>
            <a:ext cx="3525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en-US" altLang="zh-CN" sz="6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空心弧 4"/>
          <p:cNvSpPr/>
          <p:nvPr/>
        </p:nvSpPr>
        <p:spPr bwMode="auto">
          <a:xfrm rot="7086271">
            <a:off x="8736013" y="2531042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599238" y="3615304"/>
            <a:ext cx="2192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74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39" y="2683042"/>
            <a:ext cx="615748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01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237686" y="2977798"/>
              <a:ext cx="1851660" cy="4921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161C2A"/>
                  </a:solidFill>
                </a:rPr>
                <a:t>  </a:t>
              </a:r>
              <a:r>
                <a:rPr lang="zh-CN" altLang="en-US" sz="3200" b="1" dirty="0" err="1">
                  <a:solidFill>
                    <a:srgbClr val="161C2A"/>
                  </a:solidFill>
                </a:rPr>
                <a:t>公司简介</a:t>
              </a:r>
              <a:endParaRPr lang="zh-CN" altLang="en-US" sz="3200" b="1" dirty="0" err="1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2304" y="480831"/>
            <a:ext cx="612267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中控技术：驱动流程工业的工业</a:t>
            </a:r>
            <a:r>
              <a:rPr lang="en-US" altLang="zh-CN" sz="2400" b="1" dirty="0">
                <a:solidFill>
                  <a:srgbClr val="2CCDC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2400" b="1" dirty="0">
                <a:solidFill>
                  <a:srgbClr val="2CCDC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平台型公司</a:t>
            </a:r>
            <a:endParaRPr lang="zh-CN" altLang="en-US" sz="2400" b="1" dirty="0">
              <a:solidFill>
                <a:srgbClr val="2CCDC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" y="1163955"/>
            <a:ext cx="9748520" cy="5550535"/>
          </a:xfrm>
          <a:prstGeom prst="rect">
            <a:avLst/>
          </a:prstGeom>
        </p:spPr>
      </p:pic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9081135" y="1411605"/>
            <a:ext cx="952500" cy="95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775" y="1163955"/>
            <a:ext cx="1400175" cy="149161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0391775" y="2523490"/>
            <a:ext cx="1400400" cy="14904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0391775" y="5224145"/>
            <a:ext cx="1400400" cy="14904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10391775" y="3937635"/>
            <a:ext cx="1400400" cy="1490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862060" y="1163955"/>
            <a:ext cx="3000375" cy="379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www.supcon.com</a:t>
            </a:r>
            <a:endParaRPr lang="en-US" altLang="zh-CN" sz="1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39" y="2683042"/>
            <a:ext cx="7023100" cy="1529707"/>
            <a:chOff x="2422187" y="2478061"/>
            <a:chExt cx="7023100" cy="1529707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02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527" y="2478061"/>
              <a:ext cx="5318760" cy="1491615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224986" y="3022883"/>
              <a:ext cx="5012055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困境</a:t>
              </a:r>
              <a:r>
                <a:rPr lang="en-US" altLang="zh-CN" sz="3200" b="1" dirty="0">
                  <a:solidFill>
                    <a:srgbClr val="161C2A"/>
                  </a:solidFill>
                  <a:sym typeface="+mn-ea"/>
                </a:rPr>
                <a:t>:</a:t>
              </a:r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业务与技术的双重枷锁</a:t>
              </a:r>
              <a:endParaRPr lang="zh-CN" altLang="en-US" sz="3200" b="1" dirty="0">
                <a:solidFill>
                  <a:srgbClr val="161C2A"/>
                </a:solidFill>
              </a:endParaRPr>
            </a:p>
            <a:p>
              <a:pPr algn="l"/>
              <a:endParaRPr lang="zh-CN" altLang="en-US" sz="3200" b="1" dirty="0" err="1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4374" y="48972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2CCDC7"/>
                </a:solidFill>
              </a:rPr>
              <a:t>业务之困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"/>
            </p:custDataLst>
          </p:nvPr>
        </p:nvCxnSpPr>
        <p:spPr>
          <a:xfrm>
            <a:off x="970302" y="5789475"/>
            <a:ext cx="756348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2"/>
            </p:custDataLst>
          </p:nvPr>
        </p:nvCxnSpPr>
        <p:spPr>
          <a:xfrm>
            <a:off x="3422964" y="5789475"/>
            <a:ext cx="756348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970280" y="4645660"/>
            <a:ext cx="101733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数据采集作为数据工作的起点与基石，采集的稳定性和效率，直接影响数据资产的价值密度。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" y="2096770"/>
            <a:ext cx="3588385" cy="2052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05" y="2096770"/>
            <a:ext cx="3582670" cy="2051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2095500"/>
            <a:ext cx="3693600" cy="2052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02805" y="57454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229" y="49861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2CCDC7"/>
                </a:solidFill>
              </a:rPr>
              <a:t>技术之</a:t>
            </a:r>
            <a:r>
              <a:rPr lang="zh-CN" altLang="en-US" sz="2400" b="1" dirty="0">
                <a:solidFill>
                  <a:srgbClr val="2CCDC7"/>
                </a:solidFill>
              </a:rPr>
              <a:t>困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" y="1529080"/>
            <a:ext cx="9368790" cy="4871720"/>
          </a:xfrm>
          <a:prstGeom prst="rect">
            <a:avLst/>
          </a:prstGeom>
        </p:spPr>
      </p:pic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 flipV="1">
            <a:off x="878227" y="6583860"/>
            <a:ext cx="10258425" cy="7048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9815830" y="2042795"/>
            <a:ext cx="2428875" cy="397954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采集挑战：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入湖成本高、周期长，无法快速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交付。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开发挑战：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需要开发不同的代码，影响开发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效率。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运维挑战：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技术组件多，运维成本高。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415" y="2682875"/>
            <a:ext cx="7023735" cy="1491615"/>
            <a:chOff x="2422187" y="2478061"/>
            <a:chExt cx="6580505" cy="1491615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03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527" y="2478061"/>
              <a:ext cx="4876165" cy="1491615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200856" y="3022883"/>
              <a:ext cx="459867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破局</a:t>
              </a:r>
              <a:r>
                <a:rPr lang="en-US" altLang="zh-CN" sz="3200" b="1" dirty="0">
                  <a:solidFill>
                    <a:srgbClr val="161C2A"/>
                  </a:solidFill>
                  <a:sym typeface="+mn-ea"/>
                </a:rPr>
                <a:t>:</a:t>
              </a:r>
              <a:r>
                <a:rPr lang="zh-CN" altLang="en-US" sz="3200" b="1" dirty="0">
                  <a:solidFill>
                    <a:srgbClr val="161C2A"/>
                  </a:solidFill>
                  <a:sym typeface="+mn-ea"/>
                </a:rPr>
                <a:t>为何选择</a:t>
              </a:r>
              <a:r>
                <a:rPr lang="en-US" altLang="zh-CN" sz="3200" b="1" dirty="0">
                  <a:solidFill>
                    <a:srgbClr val="161C2A"/>
                  </a:solidFill>
                  <a:sym typeface="+mn-ea"/>
                </a:rPr>
                <a:t>SeaTunnel</a:t>
              </a:r>
              <a:endParaRPr lang="zh-CN" altLang="en-US" sz="3200" b="1" dirty="0" err="1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8339" y="48083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2CCDC7"/>
                </a:solidFill>
              </a:rPr>
              <a:t>技术</a:t>
            </a:r>
            <a:r>
              <a:rPr lang="zh-CN" altLang="en-US" sz="2400" b="1" dirty="0">
                <a:solidFill>
                  <a:srgbClr val="2CCDC7"/>
                </a:solidFill>
              </a:rPr>
              <a:t>选型</a:t>
            </a:r>
            <a:endParaRPr lang="zh-CN" altLang="en-US" sz="2400" b="1" dirty="0">
              <a:solidFill>
                <a:srgbClr val="2CCDC7"/>
              </a:solidFill>
            </a:endParaRPr>
          </a:p>
        </p:txBody>
      </p:sp>
      <p:sp>
        <p:nvSpPr>
          <p:cNvPr id="43" name="Freeform 5"/>
          <p:cNvSpPr/>
          <p:nvPr>
            <p:custDataLst>
              <p:tags r:id="rId1"/>
            </p:custDataLst>
          </p:nvPr>
        </p:nvSpPr>
        <p:spPr bwMode="auto">
          <a:xfrm>
            <a:off x="2567935" y="1288059"/>
            <a:ext cx="1928394" cy="3090626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rgbClr val="009BD2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Freeform 6"/>
          <p:cNvSpPr/>
          <p:nvPr>
            <p:custDataLst>
              <p:tags r:id="rId2"/>
            </p:custDataLst>
          </p:nvPr>
        </p:nvSpPr>
        <p:spPr bwMode="auto">
          <a:xfrm>
            <a:off x="433607" y="1288059"/>
            <a:ext cx="1929585" cy="3090626"/>
          </a:xfrm>
          <a:custGeom>
            <a:avLst/>
            <a:gdLst>
              <a:gd name="T0" fmla="*/ 125 w 3149"/>
              <a:gd name="T1" fmla="*/ 0 h 5005"/>
              <a:gd name="T2" fmla="*/ 3024 w 3149"/>
              <a:gd name="T3" fmla="*/ 0 h 5005"/>
              <a:gd name="T4" fmla="*/ 3149 w 3149"/>
              <a:gd name="T5" fmla="*/ 125 h 5005"/>
              <a:gd name="T6" fmla="*/ 3149 w 3149"/>
              <a:gd name="T7" fmla="*/ 4880 h 5005"/>
              <a:gd name="T8" fmla="*/ 3024 w 3149"/>
              <a:gd name="T9" fmla="*/ 5005 h 5005"/>
              <a:gd name="T10" fmla="*/ 125 w 3149"/>
              <a:gd name="T11" fmla="*/ 5005 h 5005"/>
              <a:gd name="T12" fmla="*/ 0 w 3149"/>
              <a:gd name="T13" fmla="*/ 4880 h 5005"/>
              <a:gd name="T14" fmla="*/ 0 w 3149"/>
              <a:gd name="T15" fmla="*/ 125 h 5005"/>
              <a:gd name="T16" fmla="*/ 125 w 3149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9" h="5005">
                <a:moveTo>
                  <a:pt x="125" y="0"/>
                </a:moveTo>
                <a:lnTo>
                  <a:pt x="3024" y="0"/>
                </a:lnTo>
                <a:cubicBezTo>
                  <a:pt x="3092" y="0"/>
                  <a:pt x="3149" y="56"/>
                  <a:pt x="3149" y="125"/>
                </a:cubicBezTo>
                <a:lnTo>
                  <a:pt x="3149" y="4880"/>
                </a:lnTo>
                <a:cubicBezTo>
                  <a:pt x="3149" y="4949"/>
                  <a:pt x="3092" y="5005"/>
                  <a:pt x="3024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rgbClr val="00B0F0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Freeform 7"/>
          <p:cNvSpPr/>
          <p:nvPr>
            <p:custDataLst>
              <p:tags r:id="rId3"/>
            </p:custDataLst>
          </p:nvPr>
        </p:nvSpPr>
        <p:spPr bwMode="auto">
          <a:xfrm>
            <a:off x="6835400" y="1288059"/>
            <a:ext cx="1928394" cy="3090626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rgbClr val="0067B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Freeform 8"/>
          <p:cNvSpPr/>
          <p:nvPr>
            <p:custDataLst>
              <p:tags r:id="rId4"/>
            </p:custDataLst>
          </p:nvPr>
        </p:nvSpPr>
        <p:spPr bwMode="auto">
          <a:xfrm>
            <a:off x="4702263" y="1288059"/>
            <a:ext cx="1927204" cy="3090626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rgbClr val="0282D0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组合 58"/>
          <p:cNvGrpSpPr/>
          <p:nvPr>
            <p:custDataLst>
              <p:tags r:id="rId5"/>
            </p:custDataLst>
          </p:nvPr>
        </p:nvGrpSpPr>
        <p:grpSpPr>
          <a:xfrm>
            <a:off x="1049027" y="1454798"/>
            <a:ext cx="697555" cy="703877"/>
            <a:chOff x="1454151" y="1939131"/>
            <a:chExt cx="930275" cy="938213"/>
          </a:xfrm>
        </p:grpSpPr>
        <p:sp>
          <p:nvSpPr>
            <p:cNvPr id="60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54151" y="1939131"/>
              <a:ext cx="930275" cy="938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Box 60"/>
            <p:cNvSpPr txBox="1"/>
            <p:nvPr>
              <p:custDataLst>
                <p:tags r:id="rId7"/>
              </p:custDataLst>
            </p:nvPr>
          </p:nvSpPr>
          <p:spPr>
            <a:xfrm>
              <a:off x="1586504" y="2115848"/>
              <a:ext cx="750796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矩形 61"/>
          <p:cNvSpPr/>
          <p:nvPr>
            <p:custDataLst>
              <p:tags r:id="rId8"/>
            </p:custDataLst>
          </p:nvPr>
        </p:nvSpPr>
        <p:spPr>
          <a:xfrm>
            <a:off x="9295443" y="2942665"/>
            <a:ext cx="1567209" cy="34417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全面的连接能力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>
            <p:custDataLst>
              <p:tags r:id="rId9"/>
            </p:custDataLst>
          </p:nvPr>
        </p:nvSpPr>
        <p:spPr>
          <a:xfrm>
            <a:off x="2584450" y="2413635"/>
            <a:ext cx="1866265" cy="389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集群高可用与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稳定性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>
            <p:custDataLst>
              <p:tags r:id="rId10"/>
            </p:custDataLst>
          </p:nvPr>
        </p:nvSpPr>
        <p:spPr>
          <a:xfrm>
            <a:off x="4893075" y="2413710"/>
            <a:ext cx="1588041" cy="389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数据一致性保障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矩形 64"/>
          <p:cNvSpPr/>
          <p:nvPr>
            <p:custDataLst>
              <p:tags r:id="rId11"/>
            </p:custDataLst>
          </p:nvPr>
        </p:nvSpPr>
        <p:spPr>
          <a:xfrm>
            <a:off x="7073103" y="2413710"/>
            <a:ext cx="1567209" cy="389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强劲的吞吐性能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6" name="组合 65"/>
          <p:cNvGrpSpPr/>
          <p:nvPr>
            <p:custDataLst>
              <p:tags r:id="rId12"/>
            </p:custDataLst>
          </p:nvPr>
        </p:nvGrpSpPr>
        <p:grpSpPr>
          <a:xfrm>
            <a:off x="3183354" y="1454798"/>
            <a:ext cx="697555" cy="703877"/>
            <a:chOff x="4300538" y="1939131"/>
            <a:chExt cx="930275" cy="938213"/>
          </a:xfrm>
        </p:grpSpPr>
        <p:sp>
          <p:nvSpPr>
            <p:cNvPr id="67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00538" y="1939131"/>
              <a:ext cx="930275" cy="938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/>
            <p:cNvSpPr txBox="1"/>
            <p:nvPr>
              <p:custDataLst>
                <p:tags r:id="rId14"/>
              </p:custDataLst>
            </p:nvPr>
          </p:nvSpPr>
          <p:spPr>
            <a:xfrm>
              <a:off x="4425238" y="2115848"/>
              <a:ext cx="750796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15"/>
            </p:custDataLst>
          </p:nvPr>
        </p:nvGrpSpPr>
        <p:grpSpPr>
          <a:xfrm>
            <a:off x="5316492" y="1454798"/>
            <a:ext cx="698746" cy="703877"/>
            <a:chOff x="7145339" y="1939131"/>
            <a:chExt cx="931863" cy="938213"/>
          </a:xfrm>
        </p:grpSpPr>
        <p:sp>
          <p:nvSpPr>
            <p:cNvPr id="70" name="Oval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45339" y="1939131"/>
              <a:ext cx="931863" cy="938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/>
            <p:cNvSpPr txBox="1"/>
            <p:nvPr>
              <p:custDataLst>
                <p:tags r:id="rId17"/>
              </p:custDataLst>
            </p:nvPr>
          </p:nvSpPr>
          <p:spPr>
            <a:xfrm>
              <a:off x="7263971" y="2115848"/>
              <a:ext cx="750796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2" name="组合 71"/>
          <p:cNvGrpSpPr/>
          <p:nvPr>
            <p:custDataLst>
              <p:tags r:id="rId18"/>
            </p:custDataLst>
          </p:nvPr>
        </p:nvGrpSpPr>
        <p:grpSpPr>
          <a:xfrm>
            <a:off x="7450819" y="1454798"/>
            <a:ext cx="698746" cy="703877"/>
            <a:chOff x="9991726" y="1939131"/>
            <a:chExt cx="931863" cy="938213"/>
          </a:xfrm>
        </p:grpSpPr>
        <p:sp>
          <p:nvSpPr>
            <p:cNvPr id="73" name="Oval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991726" y="1939131"/>
              <a:ext cx="931863" cy="938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10130003" y="2115848"/>
              <a:ext cx="750796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Freeform 7"/>
          <p:cNvSpPr/>
          <p:nvPr>
            <p:custDataLst>
              <p:tags r:id="rId21"/>
            </p:custDataLst>
          </p:nvPr>
        </p:nvSpPr>
        <p:spPr bwMode="auto">
          <a:xfrm>
            <a:off x="9172200" y="1288694"/>
            <a:ext cx="1928394" cy="3090626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rgbClr val="0067B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68571" tIns="34285" rIns="68571" bIns="34285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22"/>
            </p:custDataLst>
          </p:nvPr>
        </p:nvSpPr>
        <p:spPr>
          <a:xfrm>
            <a:off x="9409903" y="2414345"/>
            <a:ext cx="1567209" cy="389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可观测的运维体验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3"/>
            </p:custDataLst>
          </p:nvPr>
        </p:nvGrpSpPr>
        <p:grpSpPr>
          <a:xfrm>
            <a:off x="9787619" y="1455433"/>
            <a:ext cx="698746" cy="703877"/>
            <a:chOff x="9991726" y="1939131"/>
            <a:chExt cx="931863" cy="938213"/>
          </a:xfrm>
        </p:grpSpPr>
        <p:sp>
          <p:nvSpPr>
            <p:cNvPr id="8" name="Oval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991726" y="1939131"/>
              <a:ext cx="931863" cy="938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73"/>
            <p:cNvSpPr txBox="1"/>
            <p:nvPr>
              <p:custDataLst>
                <p:tags r:id="rId25"/>
              </p:custDataLst>
            </p:nvPr>
          </p:nvSpPr>
          <p:spPr>
            <a:xfrm>
              <a:off x="10130003" y="2115848"/>
              <a:ext cx="745228" cy="613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15355" y="4566285"/>
            <a:ext cx="4751070" cy="192595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27"/>
          <a:stretch>
            <a:fillRect/>
          </a:stretch>
        </p:blipFill>
        <p:spPr>
          <a:xfrm>
            <a:off x="766445" y="4566285"/>
            <a:ext cx="4752000" cy="1926000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28"/>
            </p:custDataLst>
          </p:nvPr>
        </p:nvSpPr>
        <p:spPr>
          <a:xfrm>
            <a:off x="575623" y="2414345"/>
            <a:ext cx="1567209" cy="389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全面的连接能力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29"/>
            </p:custDataLst>
          </p:nvPr>
        </p:nvSpPr>
        <p:spPr>
          <a:xfrm>
            <a:off x="2631440" y="2884805"/>
            <a:ext cx="1750695" cy="117475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分离模式架构，即使单个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Master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或者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Woker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节点异常，也不会影响采集任务的持续性。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30"/>
            </p:custDataLst>
          </p:nvPr>
        </p:nvSpPr>
        <p:spPr>
          <a:xfrm>
            <a:off x="4765040" y="2884805"/>
            <a:ext cx="1739900" cy="117475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支持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Exactly-Once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语义，并能通过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Check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Point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机制实现任务异常后的自动断点续传。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31"/>
            </p:custDataLst>
          </p:nvPr>
        </p:nvSpPr>
        <p:spPr>
          <a:xfrm>
            <a:off x="6962775" y="2884805"/>
            <a:ext cx="1703705" cy="897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具备出色的分布式数据处理能力，通过简单配置即可调整并行度。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32"/>
            </p:custDataLst>
          </p:nvPr>
        </p:nvSpPr>
        <p:spPr>
          <a:xfrm>
            <a:off x="9185910" y="2884805"/>
            <a:ext cx="1914525" cy="897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提供了丰富的监控指标，并可集成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Prometheus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Grafana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AlertManager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3"/>
            </p:custDataLst>
          </p:nvPr>
        </p:nvSpPr>
        <p:spPr>
          <a:xfrm>
            <a:off x="472440" y="2942590"/>
            <a:ext cx="1840230" cy="89789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拥有丰富的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Connector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生态，官方支持上百种数据源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目的地的读写。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中控LOGO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939530" y="410210"/>
            <a:ext cx="1094105" cy="3194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10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11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12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13.xml><?xml version="1.0" encoding="utf-8"?>
<p:tagLst xmlns:p="http://schemas.openxmlformats.org/presentationml/2006/main">
  <p:tag name="KSO_WM_DIAGRAM_VIRTUALLY_FRAME" val="{&quot;height&quot;:339.47409448818894,&quot;left&quot;:68.3648031496063,&quot;top&quot;:116.39007874015746,&quot;width&quot;:800.8599212598425}"/>
</p:tagLst>
</file>

<file path=ppt/tags/tag14.xml><?xml version="1.0" encoding="utf-8"?>
<p:tagLst xmlns:p="http://schemas.openxmlformats.org/presentationml/2006/main">
  <p:tag name="KSO_WM_DIAGRAM_VIRTUALLY_FRAME" val="{&quot;height&quot;:339.47409448818894,&quot;left&quot;:68.3648031496063,&quot;top&quot;:116.39007874015746,&quot;width&quot;:800.8599212598425}"/>
</p:tagLst>
</file>

<file path=ppt/tags/tag15.xml><?xml version="1.0" encoding="utf-8"?>
<p:tagLst xmlns:p="http://schemas.openxmlformats.org/presentationml/2006/main">
  <p:tag name="KSO_WM_DIAGRAM_VIRTUALLY_FRAME" val="{&quot;height&quot;:339.47409448818894,&quot;left&quot;:68.3648031496063,&quot;top&quot;:116.39007874015746,&quot;width&quot;:800.8599212598425}"/>
</p:tagLst>
</file>

<file path=ppt/tags/tag16.xml><?xml version="1.0" encoding="utf-8"?>
<p:tagLst xmlns:p="http://schemas.openxmlformats.org/presentationml/2006/main">
  <p:tag name="KSO_WM_DIAGRAM_VIRTUALLY_FRAME" val="{&quot;height&quot;:339.47409448818894,&quot;left&quot;:68.3648031496063,&quot;top&quot;:116.39007874015746,&quot;width&quot;:800.8599212598425}"/>
</p:tagLst>
</file>

<file path=ppt/tags/tag17.xml><?xml version="1.0" encoding="utf-8"?>
<p:tagLst xmlns:p="http://schemas.openxmlformats.org/presentationml/2006/main">
  <p:tag name="KSO_WM_DIAGRAM_VIRTUALLY_FRAME" val="{&quot;height&quot;:339.47409448818894,&quot;left&quot;:68.3648031496063,&quot;top&quot;:116.39007874015746,&quot;width&quot;:800.8599212598425}"/>
</p:tagLst>
</file>

<file path=ppt/tags/tag18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19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20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1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2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3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4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5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6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7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8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29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30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1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2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3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4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5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6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7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8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39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40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1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2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3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4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5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6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7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8.xml><?xml version="1.0" encoding="utf-8"?>
<p:tagLst xmlns:p="http://schemas.openxmlformats.org/presentationml/2006/main">
  <p:tag name="KSO_WM_DIAGRAM_VIRTUALLY_FRAME" val="{&quot;height&quot;:243.4063779527559,&quot;left&quot;:34.14228346456693,&quot;top&quot;:101.42196850393701,&quot;width&quot;:839.9202362204724}"/>
</p:tagLst>
</file>

<file path=ppt/tags/tag49.xml><?xml version="1.0" encoding="utf-8"?>
<p:tagLst xmlns:p="http://schemas.openxmlformats.org/presentationml/2006/main">
  <p:tag name="KSO_WM_DIAGRAM_VIRTUALLY_FRAME" val="{&quot;height&quot;:421.2749606299212,&quot;left&quot;:35.45,&quot;top&quot;:102.42503937007874,&quot;width&quot;:999}"/>
</p:tagLst>
</file>

<file path=ppt/tags/tag5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50.xml><?xml version="1.0" encoding="utf-8"?>
<p:tagLst xmlns:p="http://schemas.openxmlformats.org/presentationml/2006/main">
  <p:tag name="KSO_WM_DIAGRAM_VIRTUALLY_FRAME" val="{&quot;height&quot;:421.2749606299212,&quot;left&quot;:35.45,&quot;top&quot;:102.42503937007874,&quot;width&quot;:999}"/>
</p:tagLst>
</file>

<file path=ppt/tags/tag51.xml><?xml version="1.0" encoding="utf-8"?>
<p:tagLst xmlns:p="http://schemas.openxmlformats.org/presentationml/2006/main">
  <p:tag name="KSO_WM_DIAGRAM_VIRTUALLY_FRAME" val="{&quot;height&quot;:421.2749606299212,&quot;left&quot;:35.45,&quot;top&quot;:102.42503937007874,&quot;width&quot;:999}"/>
</p:tagLst>
</file>

<file path=ppt/tags/tag52.xml><?xml version="1.0" encoding="utf-8"?>
<p:tagLst xmlns:p="http://schemas.openxmlformats.org/presentationml/2006/main">
  <p:tag name="KSO_WM_DIAGRAM_VIRTUALLY_FRAME" val="{&quot;height&quot;:421.2749606299212,&quot;left&quot;:35.45,&quot;top&quot;:102.42503937007874,&quot;width&quot;:999}"/>
</p:tagLst>
</file>

<file path=ppt/tags/tag53.xml><?xml version="1.0" encoding="utf-8"?>
<p:tagLst xmlns:p="http://schemas.openxmlformats.org/presentationml/2006/main">
  <p:tag name="KSO_WM_DIAGRAM_VIRTUALLY_FRAME" val="{&quot;height&quot;:273.7113385826772,&quot;left&quot;:119.22307086614171,&quot;top&quot;:156.56133858267717,&quot;width&quot;:422.5233858267716}"/>
</p:tagLst>
</file>

<file path=ppt/tags/tag54.xml><?xml version="1.0" encoding="utf-8"?>
<p:tagLst xmlns:p="http://schemas.openxmlformats.org/presentationml/2006/main">
  <p:tag name="KSO_WM_DIAGRAM_VIRTUALLY_FRAME" val="{&quot;height&quot;:273.7113385826772,&quot;left&quot;:119.22307086614171,&quot;top&quot;:156.56133858267717,&quot;width&quot;:422.5233858267716}"/>
</p:tagLst>
</file>

<file path=ppt/tags/tag55.xml><?xml version="1.0" encoding="utf-8"?>
<p:tagLst xmlns:p="http://schemas.openxmlformats.org/presentationml/2006/main">
  <p:tag name="KSO_WM_DIAGRAM_VIRTUALLY_FRAME" val="{&quot;height&quot;:273.7113385826772,&quot;left&quot;:119.22307086614171,&quot;top&quot;:156.56133858267717,&quot;width&quot;:422.5233858267716}"/>
</p:tagLst>
</file>

<file path=ppt/tags/tag56.xml><?xml version="1.0" encoding="utf-8"?>
<p:tagLst xmlns:p="http://schemas.openxmlformats.org/presentationml/2006/main">
  <p:tag name="KSO_WM_DIAGRAM_VIRTUALLY_FRAME" val="{&quot;height&quot;:273.7113385826772,&quot;left&quot;:119.22307086614171,&quot;top&quot;:156.56133858267717,&quot;width&quot;:422.5233858267716}"/>
</p:tagLst>
</file>

<file path=ppt/tags/tag57.xml><?xml version="1.0" encoding="utf-8"?>
<p:tagLst xmlns:p="http://schemas.openxmlformats.org/presentationml/2006/main">
  <p:tag name="KSO_WM_DIAGRAM_VIRTUALLY_FRAME" val="{&quot;height&quot;:273.7113385826772,&quot;left&quot;:119.22307086614171,&quot;top&quot;:156.56133858267717,&quot;width&quot;:422.5233858267716}"/>
</p:tagLst>
</file>

<file path=ppt/tags/tag58.xml><?xml version="1.0" encoding="utf-8"?>
<p:tagLst xmlns:p="http://schemas.openxmlformats.org/presentationml/2006/main">
  <p:tag name="KSO_WM_DIAGRAM_VIRTUALLY_FRAME" val="{&quot;height&quot;:273.7113385826772,&quot;left&quot;:119.22307086614171,&quot;top&quot;:156.56133858267717,&quot;width&quot;:422.5233858267716}"/>
</p:tagLst>
</file>

<file path=ppt/tags/tag59.xml><?xml version="1.0" encoding="utf-8"?>
<p:tagLst xmlns:p="http://schemas.openxmlformats.org/presentationml/2006/main">
  <p:tag name="小红书@显眼包PPT" val="小红书@显眼包PPT"/>
</p:tagLst>
</file>

<file path=ppt/tags/tag6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60.xml><?xml version="1.0" encoding="utf-8"?>
<p:tagLst xmlns:p="http://schemas.openxmlformats.org/presentationml/2006/main">
  <p:tag name="小红书@显眼包PPT" val="小红书@显眼包PPT"/>
</p:tagLst>
</file>

<file path=ppt/tags/tag61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2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3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4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5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6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7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8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69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7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70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71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72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73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74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83.7}"/>
</p:tagLst>
</file>

<file path=ppt/tags/tag75.xml><?xml version="1.0" encoding="utf-8"?>
<p:tagLst xmlns:p="http://schemas.openxmlformats.org/presentationml/2006/main">
  <p:tag name="KSO_WM_DIAGRAM_VIRTUALLY_FRAME" val="{&quot;height&quot;:359.31161417322846,&quot;left&quot;:114.85,&quot;top&quot;:140.35,&quot;width&quot;:664.25}"/>
</p:tagLst>
</file>

<file path=ppt/tags/tag8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ags/tag9.xml><?xml version="1.0" encoding="utf-8"?>
<p:tagLst xmlns:p="http://schemas.openxmlformats.org/presentationml/2006/main">
  <p:tag name="KSO_WM_DIAGRAM_VIRTUALLY_FRAME" val="{&quot;height&quot;:335.10929133858264,&quot;left&quot;:437.4048031496063,&quot;top&quot;:81,&quot;width&quot;:449.1904724409448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CA798"/>
      </a:accent1>
      <a:accent2>
        <a:srgbClr val="53B4C4"/>
      </a:accent2>
      <a:accent3>
        <a:srgbClr val="28939E"/>
      </a:accent3>
      <a:accent4>
        <a:srgbClr val="2F6D80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1542</Words>
  <Application>WPS 演示</Application>
  <PresentationFormat>宽屏</PresentationFormat>
  <Paragraphs>249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OPPOSans R</vt:lpstr>
      <vt:lpstr>OPPOSans H</vt:lpstr>
      <vt:lpstr>等线</vt:lpstr>
      <vt:lpstr>思源黑体 CN Regular</vt:lpstr>
      <vt:lpstr>思源黑体 CN Bold</vt:lpstr>
      <vt:lpstr>黑体</vt:lpstr>
      <vt:lpstr>Source Han Sans CN</vt:lpstr>
      <vt:lpstr>Segoe Print</vt:lpstr>
      <vt:lpstr>主题5</vt:lpstr>
      <vt:lpstr>中控技术利用SeaTunnel 构建高效数据采集框架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cuijunle</cp:lastModifiedBy>
  <cp:revision>228</cp:revision>
  <cp:lastPrinted>2023-01-04T09:33:00Z</cp:lastPrinted>
  <dcterms:created xsi:type="dcterms:W3CDTF">2023-01-04T09:33:00Z</dcterms:created>
  <dcterms:modified xsi:type="dcterms:W3CDTF">2025-11-10T05:49:00Z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2052-12.1.0.20305</vt:lpwstr>
  </property>
  <property fmtid="{D5CDD505-2E9C-101B-9397-08002B2CF9AE}" pid="4" name="ICV">
    <vt:lpwstr>023BD7E547EEAD1CF547B563025763DF</vt:lpwstr>
  </property>
</Properties>
</file>