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6"/>
  </p:notesMasterIdLst>
  <p:sldIdLst>
    <p:sldId id="256" r:id="rId3"/>
    <p:sldId id="269" r:id="rId4"/>
    <p:sldId id="258" r:id="rId5"/>
    <p:sldId id="274" r:id="rId6"/>
    <p:sldId id="271" r:id="rId7"/>
    <p:sldId id="276" r:id="rId8"/>
    <p:sldId id="272" r:id="rId9"/>
    <p:sldId id="277" r:id="rId10"/>
    <p:sldId id="278" r:id="rId11"/>
    <p:sldId id="280" r:id="rId12"/>
    <p:sldId id="282" r:id="rId13"/>
    <p:sldId id="281" r:id="rId14"/>
    <p:sldId id="261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A40000"/>
    <a:srgbClr val="9E0000"/>
    <a:srgbClr val="C7450B"/>
    <a:srgbClr val="E24E0C"/>
    <a:srgbClr val="DC6140"/>
    <a:srgbClr val="E60000"/>
    <a:srgbClr val="C9670D"/>
    <a:srgbClr val="66B5C9"/>
    <a:srgbClr val="EDB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106" d="100"/>
          <a:sy n="106" d="100"/>
        </p:scale>
        <p:origin x="70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 userDrawn="1"/>
        </p:nvSpPr>
        <p:spPr bwMode="auto">
          <a:xfrm>
            <a:off x="3176" y="1143000"/>
            <a:ext cx="7939088" cy="5713413"/>
          </a:xfrm>
          <a:custGeom>
            <a:avLst/>
            <a:gdLst>
              <a:gd name="T0" fmla="*/ 3533 w 5001"/>
              <a:gd name="T1" fmla="*/ 712 h 3599"/>
              <a:gd name="T2" fmla="*/ 2821 w 5001"/>
              <a:gd name="T3" fmla="*/ 0 h 3599"/>
              <a:gd name="T4" fmla="*/ 0 w 5001"/>
              <a:gd name="T5" fmla="*/ 2326 h 3599"/>
              <a:gd name="T6" fmla="*/ 0 w 5001"/>
              <a:gd name="T7" fmla="*/ 3599 h 3599"/>
              <a:gd name="T8" fmla="*/ 5001 w 5001"/>
              <a:gd name="T9" fmla="*/ 3599 h 3599"/>
              <a:gd name="T10" fmla="*/ 2719 w 5001"/>
              <a:gd name="T11" fmla="*/ 2405 h 3599"/>
              <a:gd name="T12" fmla="*/ 4263 w 5001"/>
              <a:gd name="T13" fmla="*/ 1455 h 3599"/>
              <a:gd name="T14" fmla="*/ 3533 w 5001"/>
              <a:gd name="T15" fmla="*/ 712 h 3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01" h="3599">
                <a:moveTo>
                  <a:pt x="3533" y="712"/>
                </a:moveTo>
                <a:lnTo>
                  <a:pt x="2821" y="0"/>
                </a:lnTo>
                <a:lnTo>
                  <a:pt x="0" y="2326"/>
                </a:lnTo>
                <a:lnTo>
                  <a:pt x="0" y="3599"/>
                </a:lnTo>
                <a:lnTo>
                  <a:pt x="5001" y="3599"/>
                </a:lnTo>
                <a:lnTo>
                  <a:pt x="2719" y="2405"/>
                </a:lnTo>
                <a:lnTo>
                  <a:pt x="4263" y="1455"/>
                </a:lnTo>
                <a:lnTo>
                  <a:pt x="3533" y="712"/>
                </a:lnTo>
                <a:close/>
              </a:path>
            </a:pathLst>
          </a:custGeom>
          <a:blipFill>
            <a:blip r:embed="rId2"/>
            <a:srcRect/>
            <a:stretch>
              <a:fillRect l="-37420" r="2942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任意多边形 5"/>
          <p:cNvSpPr/>
          <p:nvPr userDrawn="1"/>
        </p:nvSpPr>
        <p:spPr bwMode="auto">
          <a:xfrm>
            <a:off x="3176" y="-1588"/>
            <a:ext cx="3348038" cy="5622925"/>
          </a:xfrm>
          <a:custGeom>
            <a:avLst/>
            <a:gdLst>
              <a:gd name="T0" fmla="*/ 0 w 2109"/>
              <a:gd name="T1" fmla="*/ 3542 h 3542"/>
              <a:gd name="T2" fmla="*/ 2109 w 2109"/>
              <a:gd name="T3" fmla="*/ 1433 h 3542"/>
              <a:gd name="T4" fmla="*/ 677 w 2109"/>
              <a:gd name="T5" fmla="*/ 0 h 3542"/>
              <a:gd name="T6" fmla="*/ 0 w 2109"/>
              <a:gd name="T7" fmla="*/ 0 h 3542"/>
              <a:gd name="T8" fmla="*/ 0 w 2109"/>
              <a:gd name="T9" fmla="*/ 3542 h 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3542">
                <a:moveTo>
                  <a:pt x="0" y="3542"/>
                </a:moveTo>
                <a:lnTo>
                  <a:pt x="2109" y="1433"/>
                </a:lnTo>
                <a:lnTo>
                  <a:pt x="677" y="0"/>
                </a:lnTo>
                <a:lnTo>
                  <a:pt x="0" y="0"/>
                </a:lnTo>
                <a:lnTo>
                  <a:pt x="0" y="35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 bwMode="auto">
          <a:xfrm>
            <a:off x="2208213" y="12700"/>
            <a:ext cx="2260600" cy="2260600"/>
          </a:xfrm>
          <a:custGeom>
            <a:avLst/>
            <a:gdLst>
              <a:gd name="T0" fmla="*/ 712 w 1424"/>
              <a:gd name="T1" fmla="*/ 1424 h 1424"/>
              <a:gd name="T2" fmla="*/ 0 w 1424"/>
              <a:gd name="T3" fmla="*/ 712 h 1424"/>
              <a:gd name="T4" fmla="*/ 712 w 1424"/>
              <a:gd name="T5" fmla="*/ 0 h 1424"/>
              <a:gd name="T6" fmla="*/ 1424 w 1424"/>
              <a:gd name="T7" fmla="*/ 712 h 1424"/>
              <a:gd name="T8" fmla="*/ 712 w 1424"/>
              <a:gd name="T9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4" h="1424">
                <a:moveTo>
                  <a:pt x="712" y="1424"/>
                </a:moveTo>
                <a:lnTo>
                  <a:pt x="0" y="712"/>
                </a:lnTo>
                <a:lnTo>
                  <a:pt x="712" y="0"/>
                </a:lnTo>
                <a:lnTo>
                  <a:pt x="1424" y="712"/>
                </a:lnTo>
                <a:lnTo>
                  <a:pt x="712" y="142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 bwMode="auto">
          <a:xfrm>
            <a:off x="5595938" y="1104900"/>
            <a:ext cx="1174750" cy="2347913"/>
          </a:xfrm>
          <a:custGeom>
            <a:avLst/>
            <a:gdLst>
              <a:gd name="T0" fmla="*/ 740 w 740"/>
              <a:gd name="T1" fmla="*/ 1479 h 1479"/>
              <a:gd name="T2" fmla="*/ 0 w 740"/>
              <a:gd name="T3" fmla="*/ 739 h 1479"/>
              <a:gd name="T4" fmla="*/ 740 w 740"/>
              <a:gd name="T5" fmla="*/ 0 h 1479"/>
              <a:gd name="T6" fmla="*/ 740 w 740"/>
              <a:gd name="T7" fmla="*/ 1479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0" h="1479">
                <a:moveTo>
                  <a:pt x="740" y="1479"/>
                </a:moveTo>
                <a:lnTo>
                  <a:pt x="0" y="739"/>
                </a:lnTo>
                <a:lnTo>
                  <a:pt x="740" y="0"/>
                </a:lnTo>
                <a:lnTo>
                  <a:pt x="740" y="14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 bwMode="auto">
          <a:xfrm>
            <a:off x="4428098" y="3452813"/>
            <a:ext cx="2333625" cy="1166813"/>
          </a:xfrm>
          <a:custGeom>
            <a:avLst/>
            <a:gdLst>
              <a:gd name="T0" fmla="*/ 1470 w 1470"/>
              <a:gd name="T1" fmla="*/ 0 h 735"/>
              <a:gd name="T2" fmla="*/ 735 w 1470"/>
              <a:gd name="T3" fmla="*/ 735 h 735"/>
              <a:gd name="T4" fmla="*/ 0 w 1470"/>
              <a:gd name="T5" fmla="*/ 0 h 735"/>
              <a:gd name="T6" fmla="*/ 1470 w 1470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0" h="735">
                <a:moveTo>
                  <a:pt x="1470" y="0"/>
                </a:moveTo>
                <a:lnTo>
                  <a:pt x="735" y="735"/>
                </a:lnTo>
                <a:lnTo>
                  <a:pt x="0" y="0"/>
                </a:lnTo>
                <a:lnTo>
                  <a:pt x="147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 bwMode="auto">
          <a:xfrm>
            <a:off x="3275013" y="3452813"/>
            <a:ext cx="2332038" cy="1166813"/>
          </a:xfrm>
          <a:custGeom>
            <a:avLst/>
            <a:gdLst>
              <a:gd name="T0" fmla="*/ 0 w 1469"/>
              <a:gd name="T1" fmla="*/ 735 h 735"/>
              <a:gd name="T2" fmla="*/ 734 w 1469"/>
              <a:gd name="T3" fmla="*/ 0 h 735"/>
              <a:gd name="T4" fmla="*/ 1469 w 1469"/>
              <a:gd name="T5" fmla="*/ 735 h 735"/>
              <a:gd name="T6" fmla="*/ 0 w 1469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9" h="735">
                <a:moveTo>
                  <a:pt x="0" y="735"/>
                </a:moveTo>
                <a:lnTo>
                  <a:pt x="734" y="0"/>
                </a:lnTo>
                <a:lnTo>
                  <a:pt x="1469" y="735"/>
                </a:lnTo>
                <a:lnTo>
                  <a:pt x="0" y="73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任意多边形 10"/>
          <p:cNvSpPr/>
          <p:nvPr userDrawn="1"/>
        </p:nvSpPr>
        <p:spPr bwMode="auto">
          <a:xfrm>
            <a:off x="3275013" y="4618038"/>
            <a:ext cx="2332038" cy="1168400"/>
          </a:xfrm>
          <a:custGeom>
            <a:avLst/>
            <a:gdLst>
              <a:gd name="T0" fmla="*/ 0 w 1469"/>
              <a:gd name="T1" fmla="*/ 0 h 736"/>
              <a:gd name="T2" fmla="*/ 734 w 1469"/>
              <a:gd name="T3" fmla="*/ 736 h 736"/>
              <a:gd name="T4" fmla="*/ 1469 w 1469"/>
              <a:gd name="T5" fmla="*/ 0 h 736"/>
              <a:gd name="T6" fmla="*/ 0 w 146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9" h="736">
                <a:moveTo>
                  <a:pt x="0" y="0"/>
                </a:moveTo>
                <a:lnTo>
                  <a:pt x="734" y="736"/>
                </a:lnTo>
                <a:lnTo>
                  <a:pt x="146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任意多边形 13"/>
          <p:cNvSpPr/>
          <p:nvPr userDrawn="1"/>
        </p:nvSpPr>
        <p:spPr bwMode="auto">
          <a:xfrm>
            <a:off x="5630863" y="5786438"/>
            <a:ext cx="6561138" cy="1069975"/>
          </a:xfrm>
          <a:custGeom>
            <a:avLst/>
            <a:gdLst>
              <a:gd name="T0" fmla="*/ 4133 w 4133"/>
              <a:gd name="T1" fmla="*/ 0 h 674"/>
              <a:gd name="T2" fmla="*/ 0 w 4133"/>
              <a:gd name="T3" fmla="*/ 0 h 674"/>
              <a:gd name="T4" fmla="*/ 674 w 4133"/>
              <a:gd name="T5" fmla="*/ 674 h 674"/>
              <a:gd name="T6" fmla="*/ 4133 w 4133"/>
              <a:gd name="T7" fmla="*/ 674 h 674"/>
              <a:gd name="T8" fmla="*/ 4133 w 4133"/>
              <a:gd name="T9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3" h="674">
                <a:moveTo>
                  <a:pt x="4133" y="0"/>
                </a:moveTo>
                <a:lnTo>
                  <a:pt x="0" y="0"/>
                </a:lnTo>
                <a:lnTo>
                  <a:pt x="674" y="674"/>
                </a:lnTo>
                <a:lnTo>
                  <a:pt x="4133" y="674"/>
                </a:lnTo>
                <a:lnTo>
                  <a:pt x="41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任意多边形 14"/>
          <p:cNvSpPr/>
          <p:nvPr userDrawn="1"/>
        </p:nvSpPr>
        <p:spPr bwMode="auto">
          <a:xfrm>
            <a:off x="4428098" y="4618038"/>
            <a:ext cx="2333625" cy="1166813"/>
          </a:xfrm>
          <a:custGeom>
            <a:avLst/>
            <a:gdLst>
              <a:gd name="T0" fmla="*/ 1470 w 1470"/>
              <a:gd name="T1" fmla="*/ 735 h 735"/>
              <a:gd name="T2" fmla="*/ 735 w 1470"/>
              <a:gd name="T3" fmla="*/ 0 h 735"/>
              <a:gd name="T4" fmla="*/ 0 w 1470"/>
              <a:gd name="T5" fmla="*/ 735 h 735"/>
              <a:gd name="T6" fmla="*/ 1470 w 1470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0" h="735">
                <a:moveTo>
                  <a:pt x="1470" y="735"/>
                </a:moveTo>
                <a:lnTo>
                  <a:pt x="735" y="0"/>
                </a:lnTo>
                <a:lnTo>
                  <a:pt x="0" y="735"/>
                </a:lnTo>
                <a:lnTo>
                  <a:pt x="1470" y="73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01" name="副标题 9800"/>
          <p:cNvSpPr>
            <a:spLocks noGrp="1"/>
          </p:cNvSpPr>
          <p:nvPr userDrawn="1">
            <p:ph type="subTitle" idx="1"/>
          </p:nvPr>
        </p:nvSpPr>
        <p:spPr>
          <a:xfrm>
            <a:off x="7121525" y="3177584"/>
            <a:ext cx="439896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9802" name="标题 9801"/>
          <p:cNvSpPr>
            <a:spLocks noGrp="1"/>
          </p:cNvSpPr>
          <p:nvPr userDrawn="1">
            <p:ph type="ctrTitle"/>
          </p:nvPr>
        </p:nvSpPr>
        <p:spPr>
          <a:xfrm>
            <a:off x="7121525" y="1905001"/>
            <a:ext cx="4398964" cy="1272584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121525" y="4940892"/>
            <a:ext cx="4398964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121525" y="5237163"/>
            <a:ext cx="4398964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/>
        </p:nvSpPr>
        <p:spPr bwMode="auto">
          <a:xfrm>
            <a:off x="0" y="1588"/>
            <a:ext cx="3433763" cy="6858000"/>
          </a:xfrm>
          <a:custGeom>
            <a:avLst/>
            <a:gdLst>
              <a:gd name="T0" fmla="*/ 0 w 2163"/>
              <a:gd name="T1" fmla="*/ 4320 h 4320"/>
              <a:gd name="T2" fmla="*/ 2163 w 2163"/>
              <a:gd name="T3" fmla="*/ 2160 h 4320"/>
              <a:gd name="T4" fmla="*/ 0 w 2163"/>
              <a:gd name="T5" fmla="*/ 0 h 4320"/>
              <a:gd name="T6" fmla="*/ 0 w 2163"/>
              <a:gd name="T7" fmla="*/ 406 h 4320"/>
              <a:gd name="T8" fmla="*/ 1757 w 2163"/>
              <a:gd name="T9" fmla="*/ 2160 h 4320"/>
              <a:gd name="T10" fmla="*/ 0 w 2163"/>
              <a:gd name="T11" fmla="*/ 3915 h 4320"/>
              <a:gd name="T12" fmla="*/ 0 w 2163"/>
              <a:gd name="T13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3" h="4320">
                <a:moveTo>
                  <a:pt x="0" y="4320"/>
                </a:moveTo>
                <a:lnTo>
                  <a:pt x="2163" y="2160"/>
                </a:lnTo>
                <a:lnTo>
                  <a:pt x="0" y="0"/>
                </a:lnTo>
                <a:lnTo>
                  <a:pt x="0" y="406"/>
                </a:lnTo>
                <a:lnTo>
                  <a:pt x="1757" y="2160"/>
                </a:lnTo>
                <a:lnTo>
                  <a:pt x="0" y="3915"/>
                </a:lnTo>
                <a:lnTo>
                  <a:pt x="0" y="43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标题 19"/>
          <p:cNvSpPr>
            <a:spLocks noGrp="1"/>
          </p:cNvSpPr>
          <p:nvPr userDrawn="1">
            <p:ph type="title"/>
          </p:nvPr>
        </p:nvSpPr>
        <p:spPr>
          <a:xfrm>
            <a:off x="3622098" y="2353129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 userDrawn="1">
            <p:ph type="body" idx="1"/>
          </p:nvPr>
        </p:nvSpPr>
        <p:spPr>
          <a:xfrm>
            <a:off x="3623214" y="3248479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 userDrawn="1"/>
        </p:nvSpPr>
        <p:spPr bwMode="auto">
          <a:xfrm>
            <a:off x="3176" y="1143000"/>
            <a:ext cx="7939088" cy="5713413"/>
          </a:xfrm>
          <a:custGeom>
            <a:avLst/>
            <a:gdLst>
              <a:gd name="T0" fmla="*/ 3533 w 5001"/>
              <a:gd name="T1" fmla="*/ 712 h 3599"/>
              <a:gd name="T2" fmla="*/ 2821 w 5001"/>
              <a:gd name="T3" fmla="*/ 0 h 3599"/>
              <a:gd name="T4" fmla="*/ 0 w 5001"/>
              <a:gd name="T5" fmla="*/ 2326 h 3599"/>
              <a:gd name="T6" fmla="*/ 0 w 5001"/>
              <a:gd name="T7" fmla="*/ 3599 h 3599"/>
              <a:gd name="T8" fmla="*/ 5001 w 5001"/>
              <a:gd name="T9" fmla="*/ 3599 h 3599"/>
              <a:gd name="T10" fmla="*/ 2719 w 5001"/>
              <a:gd name="T11" fmla="*/ 2405 h 3599"/>
              <a:gd name="T12" fmla="*/ 4263 w 5001"/>
              <a:gd name="T13" fmla="*/ 1455 h 3599"/>
              <a:gd name="T14" fmla="*/ 3533 w 5001"/>
              <a:gd name="T15" fmla="*/ 712 h 3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01" h="3599">
                <a:moveTo>
                  <a:pt x="3533" y="712"/>
                </a:moveTo>
                <a:lnTo>
                  <a:pt x="2821" y="0"/>
                </a:lnTo>
                <a:lnTo>
                  <a:pt x="0" y="2326"/>
                </a:lnTo>
                <a:lnTo>
                  <a:pt x="0" y="3599"/>
                </a:lnTo>
                <a:lnTo>
                  <a:pt x="5001" y="3599"/>
                </a:lnTo>
                <a:lnTo>
                  <a:pt x="2719" y="2405"/>
                </a:lnTo>
                <a:lnTo>
                  <a:pt x="4263" y="1455"/>
                </a:lnTo>
                <a:lnTo>
                  <a:pt x="3533" y="712"/>
                </a:lnTo>
                <a:close/>
              </a:path>
            </a:pathLst>
          </a:custGeom>
          <a:blipFill>
            <a:blip r:embed="rId2"/>
            <a:srcRect/>
            <a:stretch>
              <a:fillRect l="-37420" r="2942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任意多边形 16"/>
          <p:cNvSpPr/>
          <p:nvPr userDrawn="1"/>
        </p:nvSpPr>
        <p:spPr bwMode="auto">
          <a:xfrm>
            <a:off x="3176" y="-1588"/>
            <a:ext cx="3348038" cy="5622925"/>
          </a:xfrm>
          <a:custGeom>
            <a:avLst/>
            <a:gdLst>
              <a:gd name="T0" fmla="*/ 0 w 2109"/>
              <a:gd name="T1" fmla="*/ 3542 h 3542"/>
              <a:gd name="T2" fmla="*/ 2109 w 2109"/>
              <a:gd name="T3" fmla="*/ 1433 h 3542"/>
              <a:gd name="T4" fmla="*/ 677 w 2109"/>
              <a:gd name="T5" fmla="*/ 0 h 3542"/>
              <a:gd name="T6" fmla="*/ 0 w 2109"/>
              <a:gd name="T7" fmla="*/ 0 h 3542"/>
              <a:gd name="T8" fmla="*/ 0 w 2109"/>
              <a:gd name="T9" fmla="*/ 3542 h 3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3542">
                <a:moveTo>
                  <a:pt x="0" y="3542"/>
                </a:moveTo>
                <a:lnTo>
                  <a:pt x="2109" y="1433"/>
                </a:lnTo>
                <a:lnTo>
                  <a:pt x="677" y="0"/>
                </a:lnTo>
                <a:lnTo>
                  <a:pt x="0" y="0"/>
                </a:lnTo>
                <a:lnTo>
                  <a:pt x="0" y="35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任意多边形 17"/>
          <p:cNvSpPr/>
          <p:nvPr userDrawn="1"/>
        </p:nvSpPr>
        <p:spPr bwMode="auto">
          <a:xfrm>
            <a:off x="2208213" y="12700"/>
            <a:ext cx="2260600" cy="2260600"/>
          </a:xfrm>
          <a:custGeom>
            <a:avLst/>
            <a:gdLst>
              <a:gd name="T0" fmla="*/ 712 w 1424"/>
              <a:gd name="T1" fmla="*/ 1424 h 1424"/>
              <a:gd name="T2" fmla="*/ 0 w 1424"/>
              <a:gd name="T3" fmla="*/ 712 h 1424"/>
              <a:gd name="T4" fmla="*/ 712 w 1424"/>
              <a:gd name="T5" fmla="*/ 0 h 1424"/>
              <a:gd name="T6" fmla="*/ 1424 w 1424"/>
              <a:gd name="T7" fmla="*/ 712 h 1424"/>
              <a:gd name="T8" fmla="*/ 712 w 1424"/>
              <a:gd name="T9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4" h="1424">
                <a:moveTo>
                  <a:pt x="712" y="1424"/>
                </a:moveTo>
                <a:lnTo>
                  <a:pt x="0" y="712"/>
                </a:lnTo>
                <a:lnTo>
                  <a:pt x="712" y="0"/>
                </a:lnTo>
                <a:lnTo>
                  <a:pt x="1424" y="712"/>
                </a:lnTo>
                <a:lnTo>
                  <a:pt x="712" y="142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任意多边形 18"/>
          <p:cNvSpPr/>
          <p:nvPr userDrawn="1"/>
        </p:nvSpPr>
        <p:spPr bwMode="auto">
          <a:xfrm>
            <a:off x="5595938" y="1104900"/>
            <a:ext cx="1174750" cy="2347913"/>
          </a:xfrm>
          <a:custGeom>
            <a:avLst/>
            <a:gdLst>
              <a:gd name="T0" fmla="*/ 740 w 740"/>
              <a:gd name="T1" fmla="*/ 1479 h 1479"/>
              <a:gd name="T2" fmla="*/ 0 w 740"/>
              <a:gd name="T3" fmla="*/ 739 h 1479"/>
              <a:gd name="T4" fmla="*/ 740 w 740"/>
              <a:gd name="T5" fmla="*/ 0 h 1479"/>
              <a:gd name="T6" fmla="*/ 740 w 740"/>
              <a:gd name="T7" fmla="*/ 1479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0" h="1479">
                <a:moveTo>
                  <a:pt x="740" y="1479"/>
                </a:moveTo>
                <a:lnTo>
                  <a:pt x="0" y="739"/>
                </a:lnTo>
                <a:lnTo>
                  <a:pt x="740" y="0"/>
                </a:lnTo>
                <a:lnTo>
                  <a:pt x="740" y="14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任意多边形 19"/>
          <p:cNvSpPr/>
          <p:nvPr userDrawn="1"/>
        </p:nvSpPr>
        <p:spPr bwMode="auto">
          <a:xfrm>
            <a:off x="4428098" y="3452813"/>
            <a:ext cx="2333625" cy="1166813"/>
          </a:xfrm>
          <a:custGeom>
            <a:avLst/>
            <a:gdLst>
              <a:gd name="T0" fmla="*/ 1470 w 1470"/>
              <a:gd name="T1" fmla="*/ 0 h 735"/>
              <a:gd name="T2" fmla="*/ 735 w 1470"/>
              <a:gd name="T3" fmla="*/ 735 h 735"/>
              <a:gd name="T4" fmla="*/ 0 w 1470"/>
              <a:gd name="T5" fmla="*/ 0 h 735"/>
              <a:gd name="T6" fmla="*/ 1470 w 1470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0" h="735">
                <a:moveTo>
                  <a:pt x="1470" y="0"/>
                </a:moveTo>
                <a:lnTo>
                  <a:pt x="735" y="735"/>
                </a:lnTo>
                <a:lnTo>
                  <a:pt x="0" y="0"/>
                </a:lnTo>
                <a:lnTo>
                  <a:pt x="147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任意多边形 20"/>
          <p:cNvSpPr/>
          <p:nvPr userDrawn="1"/>
        </p:nvSpPr>
        <p:spPr bwMode="auto">
          <a:xfrm>
            <a:off x="3275013" y="3452813"/>
            <a:ext cx="2332038" cy="1166813"/>
          </a:xfrm>
          <a:custGeom>
            <a:avLst/>
            <a:gdLst>
              <a:gd name="T0" fmla="*/ 0 w 1469"/>
              <a:gd name="T1" fmla="*/ 735 h 735"/>
              <a:gd name="T2" fmla="*/ 734 w 1469"/>
              <a:gd name="T3" fmla="*/ 0 h 735"/>
              <a:gd name="T4" fmla="*/ 1469 w 1469"/>
              <a:gd name="T5" fmla="*/ 735 h 735"/>
              <a:gd name="T6" fmla="*/ 0 w 1469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9" h="735">
                <a:moveTo>
                  <a:pt x="0" y="735"/>
                </a:moveTo>
                <a:lnTo>
                  <a:pt x="734" y="0"/>
                </a:lnTo>
                <a:lnTo>
                  <a:pt x="1469" y="735"/>
                </a:lnTo>
                <a:lnTo>
                  <a:pt x="0" y="73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任意多边形 21"/>
          <p:cNvSpPr/>
          <p:nvPr userDrawn="1"/>
        </p:nvSpPr>
        <p:spPr bwMode="auto">
          <a:xfrm>
            <a:off x="3275013" y="4618038"/>
            <a:ext cx="2332038" cy="1168400"/>
          </a:xfrm>
          <a:custGeom>
            <a:avLst/>
            <a:gdLst>
              <a:gd name="T0" fmla="*/ 0 w 1469"/>
              <a:gd name="T1" fmla="*/ 0 h 736"/>
              <a:gd name="T2" fmla="*/ 734 w 1469"/>
              <a:gd name="T3" fmla="*/ 736 h 736"/>
              <a:gd name="T4" fmla="*/ 1469 w 1469"/>
              <a:gd name="T5" fmla="*/ 0 h 736"/>
              <a:gd name="T6" fmla="*/ 0 w 146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9" h="736">
                <a:moveTo>
                  <a:pt x="0" y="0"/>
                </a:moveTo>
                <a:lnTo>
                  <a:pt x="734" y="736"/>
                </a:lnTo>
                <a:lnTo>
                  <a:pt x="146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任意多边形 22"/>
          <p:cNvSpPr/>
          <p:nvPr userDrawn="1"/>
        </p:nvSpPr>
        <p:spPr bwMode="auto">
          <a:xfrm>
            <a:off x="5630863" y="5786438"/>
            <a:ext cx="6561138" cy="1069975"/>
          </a:xfrm>
          <a:custGeom>
            <a:avLst/>
            <a:gdLst>
              <a:gd name="T0" fmla="*/ 4133 w 4133"/>
              <a:gd name="T1" fmla="*/ 0 h 674"/>
              <a:gd name="T2" fmla="*/ 0 w 4133"/>
              <a:gd name="T3" fmla="*/ 0 h 674"/>
              <a:gd name="T4" fmla="*/ 674 w 4133"/>
              <a:gd name="T5" fmla="*/ 674 h 674"/>
              <a:gd name="T6" fmla="*/ 4133 w 4133"/>
              <a:gd name="T7" fmla="*/ 674 h 674"/>
              <a:gd name="T8" fmla="*/ 4133 w 4133"/>
              <a:gd name="T9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3" h="674">
                <a:moveTo>
                  <a:pt x="4133" y="0"/>
                </a:moveTo>
                <a:lnTo>
                  <a:pt x="0" y="0"/>
                </a:lnTo>
                <a:lnTo>
                  <a:pt x="674" y="674"/>
                </a:lnTo>
                <a:lnTo>
                  <a:pt x="4133" y="674"/>
                </a:lnTo>
                <a:lnTo>
                  <a:pt x="41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任意多边形 23"/>
          <p:cNvSpPr/>
          <p:nvPr userDrawn="1"/>
        </p:nvSpPr>
        <p:spPr bwMode="auto">
          <a:xfrm>
            <a:off x="4428098" y="4618038"/>
            <a:ext cx="2333625" cy="1166813"/>
          </a:xfrm>
          <a:custGeom>
            <a:avLst/>
            <a:gdLst>
              <a:gd name="T0" fmla="*/ 1470 w 1470"/>
              <a:gd name="T1" fmla="*/ 735 h 735"/>
              <a:gd name="T2" fmla="*/ 735 w 1470"/>
              <a:gd name="T3" fmla="*/ 0 h 735"/>
              <a:gd name="T4" fmla="*/ 0 w 1470"/>
              <a:gd name="T5" fmla="*/ 735 h 735"/>
              <a:gd name="T6" fmla="*/ 1470 w 1470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0" h="735">
                <a:moveTo>
                  <a:pt x="1470" y="735"/>
                </a:moveTo>
                <a:lnTo>
                  <a:pt x="735" y="0"/>
                </a:lnTo>
                <a:lnTo>
                  <a:pt x="0" y="735"/>
                </a:lnTo>
                <a:lnTo>
                  <a:pt x="1470" y="73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7312024" y="1831304"/>
            <a:ext cx="4208464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312024" y="4137540"/>
            <a:ext cx="4208464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  <a:endParaRPr lang="en-US" altLang="zh-CN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7312025" y="3841269"/>
            <a:ext cx="4208464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7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OfficePLUS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05295" y="2672080"/>
            <a:ext cx="5699760" cy="98044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海豚调度在制造业的实践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6993254" y="3998278"/>
            <a:ext cx="4449764" cy="296271"/>
          </a:xfrm>
        </p:spPr>
        <p:txBody>
          <a:bodyPr/>
          <a:lstStyle/>
          <a:p>
            <a:r>
              <a:rPr lang="zh-CN" altLang="en-US" dirty="0"/>
              <a:t>邱忠标</a:t>
            </a:r>
            <a:endParaRPr lang="zh-CN" altLang="en-US" dirty="0"/>
          </a:p>
          <a:p>
            <a:r>
              <a:rPr lang="en-US" altLang="zh-CN" dirty="0">
                <a:cs typeface="Arial" panose="020B0604020202020204" pitchFamily="34" charset="0"/>
              </a:rPr>
              <a:t>2025</a:t>
            </a:r>
            <a:r>
              <a:rPr lang="zh-CN" altLang="en-US" dirty="0">
                <a:cs typeface="Arial" panose="020B0604020202020204" pitchFamily="34" charset="0"/>
              </a:rPr>
              <a:t>-</a:t>
            </a:r>
            <a:r>
              <a:rPr lang="en-US" altLang="zh-CN" dirty="0">
                <a:cs typeface="Arial" panose="020B0604020202020204" pitchFamily="34" charset="0"/>
              </a:rPr>
              <a:t>12</a:t>
            </a:r>
            <a:r>
              <a:rPr lang="zh-CN" altLang="en-US" dirty="0">
                <a:cs typeface="Arial" panose="020B0604020202020204" pitchFamily="34" charset="0"/>
              </a:rPr>
              <a:t>-</a:t>
            </a:r>
            <a:r>
              <a:rPr lang="en-US" altLang="zh-CN" dirty="0">
                <a:cs typeface="Arial" panose="020B0604020202020204" pitchFamily="34" charset="0"/>
              </a:rPr>
              <a:t>20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35"/>
          <p:cNvSpPr/>
          <p:nvPr userDrawn="1"/>
        </p:nvSpPr>
        <p:spPr>
          <a:xfrm>
            <a:off x="76200" y="1901190"/>
            <a:ext cx="6206446" cy="3591560"/>
          </a:xfrm>
          <a:prstGeom prst="roundRect">
            <a:avLst/>
          </a:prstGeom>
          <a:noFill/>
          <a:ln cmpd="sng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tx1"/>
                </a:solidFill>
              </a:rPr>
              <a:t>数据</a:t>
            </a:r>
            <a:r>
              <a:rPr lang="zh-CN" altLang="en-US" smtClean="0">
                <a:solidFill>
                  <a:schemeClr val="tx1"/>
                </a:solidFill>
                <a:cs typeface="Arial" panose="020B0604020202020204" pitchFamily="34" charset="0"/>
              </a:rPr>
              <a:t>交互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32" name="组合 31"/>
          <p:cNvGrpSpPr/>
          <p:nvPr userDrawn="1"/>
        </p:nvGrpSpPr>
        <p:grpSpPr>
          <a:xfrm>
            <a:off x="142825" y="2235862"/>
            <a:ext cx="6066155" cy="2927985"/>
            <a:chOff x="421" y="1877"/>
            <a:chExt cx="9553" cy="4611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417" y="1877"/>
              <a:ext cx="2448" cy="580"/>
            </a:xfrm>
            <a:prstGeom prst="rect">
              <a:avLst/>
            </a:prstGeom>
          </p:spPr>
          <p:txBody>
            <a:bodyPr wrap="none" rtlCol="0">
              <a:spAutoFit/>
            </a:bodyPr>
            <a:p>
              <a:r>
                <a:rPr lang="zh-CN" altLang="en-US"/>
                <a:t>生产执行系统</a:t>
              </a:r>
              <a:endParaRPr lang="zh-CN" altLang="en-US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6806" y="1877"/>
              <a:ext cx="3168" cy="580"/>
            </a:xfrm>
            <a:prstGeom prst="rect">
              <a:avLst/>
            </a:prstGeom>
          </p:spPr>
          <p:txBody>
            <a:bodyPr wrap="none" rtlCol="0">
              <a:spAutoFit/>
            </a:bodyPr>
            <a:p>
              <a:r>
                <a:rPr lang="zh-CN" altLang="en-US"/>
                <a:t>企业</a:t>
              </a:r>
              <a:r>
                <a:rPr lang="zh-CN" altLang="en-US">
                  <a:cs typeface="Arial" panose="020B0604020202020204" pitchFamily="34" charset="0"/>
                </a:rPr>
                <a:t>资源管理</a:t>
              </a:r>
              <a:r>
                <a:rPr lang="zh-CN" altLang="en-US"/>
                <a:t>系统</a:t>
              </a:r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421" y="3355"/>
              <a:ext cx="1387" cy="6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en-US" altLang="zh-CN">
                  <a:solidFill>
                    <a:srgbClr val="000000"/>
                  </a:solidFill>
                </a:rPr>
                <a:t>WMS</a:t>
              </a: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圆角矩形 6"/>
            <p:cNvSpPr/>
            <p:nvPr userDrawn="1"/>
          </p:nvSpPr>
          <p:spPr>
            <a:xfrm>
              <a:off x="2101" y="2586"/>
              <a:ext cx="1387" cy="6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>
                  <a:solidFill>
                    <a:srgbClr val="000000"/>
                  </a:solidFill>
                </a:rPr>
                <a:t>MES</a:t>
              </a:r>
              <a:endParaRPr lang="zh-CN" altLang="en-US"/>
            </a:p>
          </p:txBody>
        </p:sp>
        <p:sp>
          <p:nvSpPr>
            <p:cNvPr id="8" name="圆角矩形 7"/>
            <p:cNvSpPr/>
            <p:nvPr userDrawn="1"/>
          </p:nvSpPr>
          <p:spPr>
            <a:xfrm>
              <a:off x="421" y="4877"/>
              <a:ext cx="1387" cy="6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>
                  <a:solidFill>
                    <a:srgbClr val="000000"/>
                  </a:solidFill>
                </a:rPr>
                <a:t>Q</a:t>
              </a:r>
              <a:r>
                <a:rPr lang="en-US" altLang="zh-CN">
                  <a:solidFill>
                    <a:srgbClr val="000000"/>
                  </a:solidFill>
                </a:rPr>
                <a:t>MS</a:t>
              </a:r>
              <a:endParaRPr lang="zh-CN" altLang="en-US"/>
            </a:p>
          </p:txBody>
        </p:sp>
        <p:sp>
          <p:nvSpPr>
            <p:cNvPr id="12" name="圆角矩形 11"/>
            <p:cNvSpPr/>
            <p:nvPr userDrawn="1"/>
          </p:nvSpPr>
          <p:spPr>
            <a:xfrm>
              <a:off x="2101" y="5856"/>
              <a:ext cx="1387" cy="6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>
                  <a:solidFill>
                    <a:srgbClr val="000000"/>
                  </a:solidFill>
                </a:rPr>
                <a:t>A</a:t>
              </a:r>
              <a:r>
                <a:rPr lang="en-US" altLang="zh-CN">
                  <a:solidFill>
                    <a:srgbClr val="000000"/>
                  </a:solidFill>
                </a:rPr>
                <a:t>PS</a:t>
              </a:r>
              <a:endParaRPr lang="zh-CN" altLang="en-US"/>
            </a:p>
          </p:txBody>
        </p:sp>
        <p:sp>
          <p:nvSpPr>
            <p:cNvPr id="13" name="圆角矩形 12"/>
            <p:cNvSpPr/>
            <p:nvPr userDrawn="1"/>
          </p:nvSpPr>
          <p:spPr>
            <a:xfrm>
              <a:off x="3865" y="3355"/>
              <a:ext cx="1387" cy="6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en-US" altLang="zh-CN">
                  <a:solidFill>
                    <a:srgbClr val="000000"/>
                  </a:solidFill>
                </a:rPr>
                <a:t>WCS</a:t>
              </a: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圆角矩形 13"/>
            <p:cNvSpPr/>
            <p:nvPr userDrawn="1"/>
          </p:nvSpPr>
          <p:spPr>
            <a:xfrm>
              <a:off x="3865" y="4877"/>
              <a:ext cx="1387" cy="6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>
                  <a:solidFill>
                    <a:srgbClr val="000000"/>
                  </a:solidFill>
                </a:rPr>
                <a:t>PLM</a:t>
              </a:r>
              <a:endParaRPr lang="zh-CN" altLang="en-US"/>
            </a:p>
          </p:txBody>
        </p:sp>
        <p:cxnSp>
          <p:nvCxnSpPr>
            <p:cNvPr id="15" name="直接连接符 14"/>
            <p:cNvCxnSpPr>
              <a:stCxn id="6" idx="3"/>
            </p:cNvCxnSpPr>
            <p:nvPr userDrawn="1"/>
          </p:nvCxnSpPr>
          <p:spPr>
            <a:xfrm>
              <a:off x="1808" y="3672"/>
              <a:ext cx="1885" cy="13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7" idx="2"/>
            </p:cNvCxnSpPr>
            <p:nvPr userDrawn="1"/>
          </p:nvCxnSpPr>
          <p:spPr>
            <a:xfrm>
              <a:off x="2795" y="3219"/>
              <a:ext cx="874" cy="183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13" idx="1"/>
            </p:cNvCxnSpPr>
            <p:nvPr userDrawn="1"/>
          </p:nvCxnSpPr>
          <p:spPr>
            <a:xfrm flipH="1">
              <a:off x="2662" y="3672"/>
              <a:ext cx="1203" cy="203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 userDrawn="1"/>
          </p:nvCxnSpPr>
          <p:spPr>
            <a:xfrm flipH="1">
              <a:off x="1809" y="3263"/>
              <a:ext cx="1087" cy="16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 userDrawn="1"/>
          </p:nvCxnSpPr>
          <p:spPr>
            <a:xfrm>
              <a:off x="1809" y="5194"/>
              <a:ext cx="1885" cy="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6" idx="3"/>
            </p:cNvCxnSpPr>
            <p:nvPr userDrawn="1"/>
          </p:nvCxnSpPr>
          <p:spPr>
            <a:xfrm>
              <a:off x="1808" y="3672"/>
              <a:ext cx="551" cy="194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7" idx="2"/>
              <a:endCxn id="13" idx="1"/>
            </p:cNvCxnSpPr>
            <p:nvPr userDrawn="1"/>
          </p:nvCxnSpPr>
          <p:spPr>
            <a:xfrm>
              <a:off x="2795" y="3219"/>
              <a:ext cx="1070" cy="45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endCxn id="6" idx="3"/>
            </p:cNvCxnSpPr>
            <p:nvPr userDrawn="1"/>
          </p:nvCxnSpPr>
          <p:spPr>
            <a:xfrm flipH="1">
              <a:off x="1808" y="3069"/>
              <a:ext cx="986" cy="60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6" name="圆角矩形 25"/>
            <p:cNvSpPr/>
            <p:nvPr userDrawn="1"/>
          </p:nvSpPr>
          <p:spPr>
            <a:xfrm>
              <a:off x="7610" y="2722"/>
              <a:ext cx="1387" cy="6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>
                  <a:solidFill>
                    <a:srgbClr val="000000"/>
                  </a:solidFill>
                </a:rPr>
                <a:t>ERP</a:t>
              </a:r>
              <a:endParaRPr lang="zh-CN" altLang="en-US"/>
            </a:p>
          </p:txBody>
        </p:sp>
        <p:sp>
          <p:nvSpPr>
            <p:cNvPr id="27" name="圆角矩形 26"/>
            <p:cNvSpPr/>
            <p:nvPr userDrawn="1"/>
          </p:nvSpPr>
          <p:spPr>
            <a:xfrm>
              <a:off x="7610" y="3817"/>
              <a:ext cx="1387" cy="6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>
                  <a:solidFill>
                    <a:srgbClr val="000000"/>
                  </a:solidFill>
                </a:rPr>
                <a:t>C</a:t>
              </a:r>
              <a:r>
                <a:rPr lang="en-US" altLang="zh-CN">
                  <a:solidFill>
                    <a:srgbClr val="000000"/>
                  </a:solidFill>
                </a:rPr>
                <a:t>RM</a:t>
              </a:r>
              <a:endParaRPr lang="zh-CN" altLang="en-US"/>
            </a:p>
          </p:txBody>
        </p:sp>
        <p:sp>
          <p:nvSpPr>
            <p:cNvPr id="28" name="圆角矩形 27"/>
            <p:cNvSpPr/>
            <p:nvPr userDrawn="1"/>
          </p:nvSpPr>
          <p:spPr>
            <a:xfrm>
              <a:off x="7610" y="5084"/>
              <a:ext cx="1387" cy="6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>
                  <a:solidFill>
                    <a:srgbClr val="000000"/>
                  </a:solidFill>
                </a:rPr>
                <a:t>S</a:t>
              </a:r>
              <a:r>
                <a:rPr lang="en-US" altLang="zh-CN">
                  <a:solidFill>
                    <a:srgbClr val="000000"/>
                  </a:solidFill>
                </a:rPr>
                <a:t>CM</a:t>
              </a:r>
              <a:endParaRPr lang="zh-CN" altLang="en-US"/>
            </a:p>
          </p:txBody>
        </p:sp>
        <p:cxnSp>
          <p:nvCxnSpPr>
            <p:cNvPr id="29" name="直接箭头连接符 28"/>
            <p:cNvCxnSpPr>
              <a:stCxn id="26" idx="2"/>
              <a:endCxn id="27" idx="0"/>
            </p:cNvCxnSpPr>
            <p:nvPr userDrawn="1"/>
          </p:nvCxnSpPr>
          <p:spPr>
            <a:xfrm>
              <a:off x="8304" y="3355"/>
              <a:ext cx="0" cy="462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 userDrawn="1"/>
          </p:nvCxnSpPr>
          <p:spPr>
            <a:xfrm>
              <a:off x="8303" y="4450"/>
              <a:ext cx="0" cy="462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1" name="左右箭头 30"/>
            <p:cNvSpPr/>
            <p:nvPr userDrawn="1"/>
          </p:nvSpPr>
          <p:spPr>
            <a:xfrm>
              <a:off x="5565" y="4073"/>
              <a:ext cx="1720" cy="558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5" name="文本框 34"/>
          <p:cNvSpPr txBox="1"/>
          <p:nvPr userDrawn="1"/>
        </p:nvSpPr>
        <p:spPr>
          <a:xfrm>
            <a:off x="602585" y="1430962"/>
            <a:ext cx="5440680" cy="368300"/>
          </a:xfrm>
          <a:prstGeom prst="rect">
            <a:avLst/>
          </a:prstGeom>
        </p:spPr>
        <p:txBody>
          <a:bodyPr wrap="none" rtlCol="0">
            <a:spAutoFit/>
          </a:bodyPr>
          <a:p>
            <a:r>
              <a:rPr lang="zh-CN" altLang="en-US"/>
              <a:t>采用</a:t>
            </a:r>
            <a:r>
              <a:rPr lang="zh-CN" altLang="en-US">
                <a:cs typeface="Arial" panose="020B0604020202020204" pitchFamily="34" charset="0"/>
              </a:rPr>
              <a:t>编码来进行各个系统之间的交互，关系错综复杂</a:t>
            </a:r>
            <a:endParaRPr lang="zh-CN" altLang="en-US"/>
          </a:p>
        </p:txBody>
      </p:sp>
      <p:sp>
        <p:nvSpPr>
          <p:cNvPr id="43" name="圆角矩形 42"/>
          <p:cNvSpPr/>
          <p:nvPr userDrawn="1"/>
        </p:nvSpPr>
        <p:spPr>
          <a:xfrm>
            <a:off x="7278778" y="1901169"/>
            <a:ext cx="4386687" cy="3591560"/>
          </a:xfrm>
          <a:prstGeom prst="roundRect">
            <a:avLst/>
          </a:prstGeom>
          <a:noFill/>
          <a:ln cmpd="sng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6" name="文本框 45"/>
          <p:cNvSpPr txBox="1"/>
          <p:nvPr userDrawn="1"/>
        </p:nvSpPr>
        <p:spPr>
          <a:xfrm>
            <a:off x="8351991" y="1354316"/>
            <a:ext cx="2767052" cy="446191"/>
          </a:xfrm>
          <a:prstGeom prst="rect">
            <a:avLst/>
          </a:prstGeom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tx1"/>
                </a:solidFill>
              </a:rPr>
              <a:t>数据</a:t>
            </a:r>
            <a:r>
              <a:rPr lang="zh-CN" altLang="en-US">
                <a:solidFill>
                  <a:schemeClr val="tx1"/>
                </a:solidFill>
                <a:cs typeface="Arial" panose="020B0604020202020204" pitchFamily="34" charset="0"/>
              </a:rPr>
              <a:t>交互统一交给</a:t>
            </a:r>
            <a:r>
              <a:rPr lang="en-US" altLang="zh-CN">
                <a:solidFill>
                  <a:schemeClr val="tx1"/>
                </a:solidFill>
                <a:cs typeface="Arial" panose="020B0604020202020204" pitchFamily="34" charset="0"/>
              </a:rPr>
              <a:t>DS</a:t>
            </a: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7" name="圆角矩形 46"/>
          <p:cNvSpPr/>
          <p:nvPr userDrawn="1"/>
        </p:nvSpPr>
        <p:spPr>
          <a:xfrm>
            <a:off x="7784544" y="2605511"/>
            <a:ext cx="881006" cy="401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>
                <a:solidFill>
                  <a:srgbClr val="000000"/>
                </a:solidFill>
              </a:rPr>
              <a:t>WMS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8" name="圆角矩形 47"/>
          <p:cNvSpPr/>
          <p:nvPr userDrawn="1"/>
        </p:nvSpPr>
        <p:spPr>
          <a:xfrm>
            <a:off x="9276076" y="2605511"/>
            <a:ext cx="881006" cy="401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>
                <a:solidFill>
                  <a:srgbClr val="000000"/>
                </a:solidFill>
              </a:rPr>
              <a:t>WCS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9" name="圆角矩形 48"/>
          <p:cNvSpPr/>
          <p:nvPr userDrawn="1"/>
        </p:nvSpPr>
        <p:spPr>
          <a:xfrm>
            <a:off x="7729613" y="3427621"/>
            <a:ext cx="881006" cy="401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>
                <a:solidFill>
                  <a:srgbClr val="000000"/>
                </a:solidFill>
              </a:rPr>
              <a:t>WMS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5" name="圆角矩形 54"/>
          <p:cNvSpPr/>
          <p:nvPr userDrawn="1"/>
        </p:nvSpPr>
        <p:spPr>
          <a:xfrm>
            <a:off x="9276032" y="3427659"/>
            <a:ext cx="881006" cy="401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zh-CN" altLang="en-US">
                <a:solidFill>
                  <a:srgbClr val="000000"/>
                </a:solidFill>
              </a:rPr>
              <a:t>PLM</a:t>
            </a:r>
            <a:endParaRPr lang="zh-CN" altLang="en-US"/>
          </a:p>
        </p:txBody>
      </p:sp>
      <p:sp>
        <p:nvSpPr>
          <p:cNvPr id="61" name="圆角矩形 60"/>
          <p:cNvSpPr/>
          <p:nvPr userDrawn="1"/>
        </p:nvSpPr>
        <p:spPr>
          <a:xfrm>
            <a:off x="7729569" y="4360737"/>
            <a:ext cx="881006" cy="401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zh-CN" altLang="en-US">
                <a:solidFill>
                  <a:srgbClr val="000000"/>
                </a:solidFill>
              </a:rPr>
              <a:t>ERP</a:t>
            </a:r>
            <a:endParaRPr lang="zh-CN" altLang="en-US"/>
          </a:p>
        </p:txBody>
      </p:sp>
      <p:sp>
        <p:nvSpPr>
          <p:cNvPr id="62" name="圆角矩形 61"/>
          <p:cNvSpPr/>
          <p:nvPr userDrawn="1"/>
        </p:nvSpPr>
        <p:spPr>
          <a:xfrm>
            <a:off x="9276076" y="4342136"/>
            <a:ext cx="881006" cy="401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zh-CN" altLang="en-US">
                <a:solidFill>
                  <a:srgbClr val="000000"/>
                </a:solidFill>
              </a:rPr>
              <a:t>C</a:t>
            </a:r>
            <a:r>
              <a:rPr lang="en-US" altLang="zh-CN">
                <a:solidFill>
                  <a:srgbClr val="000000"/>
                </a:solidFill>
              </a:rPr>
              <a:t>RM</a:t>
            </a:r>
            <a:endParaRPr lang="zh-CN" altLang="en-US"/>
          </a:p>
        </p:txBody>
      </p:sp>
      <p:sp>
        <p:nvSpPr>
          <p:cNvPr id="63" name="圆角矩形 62"/>
          <p:cNvSpPr/>
          <p:nvPr userDrawn="1"/>
        </p:nvSpPr>
        <p:spPr>
          <a:xfrm>
            <a:off x="10639503" y="2605511"/>
            <a:ext cx="881006" cy="401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zh-CN" altLang="en-US">
                <a:solidFill>
                  <a:srgbClr val="000000"/>
                </a:solidFill>
              </a:rPr>
              <a:t>PLM</a:t>
            </a:r>
            <a:endParaRPr lang="zh-CN" altLang="en-US"/>
          </a:p>
        </p:txBody>
      </p:sp>
      <p:sp>
        <p:nvSpPr>
          <p:cNvPr id="64" name="圆角矩形 63"/>
          <p:cNvSpPr/>
          <p:nvPr userDrawn="1"/>
        </p:nvSpPr>
        <p:spPr>
          <a:xfrm>
            <a:off x="10592241" y="4360716"/>
            <a:ext cx="881006" cy="401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zh-CN" altLang="en-US">
                <a:solidFill>
                  <a:srgbClr val="000000"/>
                </a:solidFill>
              </a:rPr>
              <a:t>S</a:t>
            </a:r>
            <a:r>
              <a:rPr lang="en-US" altLang="zh-CN">
                <a:solidFill>
                  <a:srgbClr val="000000"/>
                </a:solidFill>
              </a:rPr>
              <a:t>CM</a:t>
            </a:r>
            <a:endParaRPr lang="zh-CN" altLang="en-US"/>
          </a:p>
        </p:txBody>
      </p:sp>
      <p:sp>
        <p:nvSpPr>
          <p:cNvPr id="65" name="圆角矩形 64"/>
          <p:cNvSpPr/>
          <p:nvPr userDrawn="1"/>
        </p:nvSpPr>
        <p:spPr>
          <a:xfrm>
            <a:off x="10592241" y="3468077"/>
            <a:ext cx="881006" cy="401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zh-CN" altLang="en-US">
                <a:solidFill>
                  <a:srgbClr val="000000"/>
                </a:solidFill>
              </a:rPr>
              <a:t>Q</a:t>
            </a:r>
            <a:r>
              <a:rPr lang="en-US" altLang="zh-CN">
                <a:solidFill>
                  <a:srgbClr val="000000"/>
                </a:solidFill>
              </a:rPr>
              <a:t>MS</a:t>
            </a:r>
            <a:endParaRPr lang="zh-CN" altLang="en-US"/>
          </a:p>
        </p:txBody>
      </p:sp>
      <p:sp>
        <p:nvSpPr>
          <p:cNvPr id="66" name="圆角矩形 65"/>
          <p:cNvSpPr/>
          <p:nvPr userDrawn="1"/>
        </p:nvSpPr>
        <p:spPr>
          <a:xfrm>
            <a:off x="7729569" y="3427659"/>
            <a:ext cx="881006" cy="401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zh-CN" altLang="en-US">
                <a:solidFill>
                  <a:srgbClr val="000000"/>
                </a:solidFill>
              </a:rPr>
              <a:t>A</a:t>
            </a:r>
            <a:r>
              <a:rPr lang="en-US" altLang="zh-CN">
                <a:solidFill>
                  <a:srgbClr val="000000"/>
                </a:solidFill>
              </a:rPr>
              <a:t>PS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多工厂模板化数据采集与分发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669959" y="1163218"/>
            <a:ext cx="7256780" cy="645160"/>
          </a:xfrm>
          <a:prstGeom prst="rect">
            <a:avLst/>
          </a:prstGeom>
        </p:spPr>
        <p:txBody>
          <a:bodyPr wrap="none" rtlCol="0">
            <a:spAutoFit/>
          </a:bodyPr>
          <a:p>
            <a:pPr algn="l"/>
            <a:r>
              <a:rPr lang="zh-CN" altLang="en-US"/>
              <a:t>对多工厂同质化系统（如统</a:t>
            </a:r>
            <a:r>
              <a:rPr lang="en-US" altLang="zh-CN"/>
              <a:t> MES/WMS</a:t>
            </a:r>
            <a:r>
              <a:rPr lang="zh-CN" altLang="en-US"/>
              <a:t>、同类型</a:t>
            </a:r>
            <a:r>
              <a:rPr lang="en-US" altLang="zh-CN"/>
              <a:t> PLC </a:t>
            </a:r>
            <a:r>
              <a:rPr lang="zh-CN" altLang="en-US"/>
              <a:t>设备），</a:t>
            </a:r>
            <a:endParaRPr lang="zh-CN" altLang="en-US"/>
          </a:p>
          <a:p>
            <a:pPr algn="l"/>
            <a:r>
              <a:rPr lang="zh-CN" altLang="en-US"/>
              <a:t>通过模板化配置实现</a:t>
            </a:r>
            <a:r>
              <a:rPr lang="en-US" altLang="zh-CN"/>
              <a:t> “</a:t>
            </a:r>
            <a:r>
              <a:rPr lang="zh-CN" altLang="en-US"/>
              <a:t>一套流程、全厂复用</a:t>
            </a:r>
            <a:r>
              <a:rPr lang="en-US" altLang="zh-CN"/>
              <a:t>”</a:t>
            </a:r>
            <a:r>
              <a:rPr lang="zh-CN" altLang="en-US"/>
              <a:t>，大幅降低规模化部署成本</a:t>
            </a:r>
            <a:endParaRPr lang="zh-CN" altLang="en-US"/>
          </a:p>
        </p:txBody>
      </p:sp>
      <p:grpSp>
        <p:nvGrpSpPr>
          <p:cNvPr id="53" name="组合 52"/>
          <p:cNvGrpSpPr/>
          <p:nvPr userDrawn="1"/>
        </p:nvGrpSpPr>
        <p:grpSpPr>
          <a:xfrm>
            <a:off x="6043030" y="1922410"/>
            <a:ext cx="4838700" cy="3361690"/>
            <a:chOff x="6138" y="3929"/>
            <a:chExt cx="7620" cy="5294"/>
          </a:xfrm>
        </p:grpSpPr>
        <p:sp>
          <p:nvSpPr>
            <p:cNvPr id="22" name="圆角矩形 21"/>
            <p:cNvSpPr/>
            <p:nvPr userDrawn="1"/>
          </p:nvSpPr>
          <p:spPr>
            <a:xfrm>
              <a:off x="6138" y="3929"/>
              <a:ext cx="3183" cy="529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文本框 32"/>
            <p:cNvSpPr txBox="1"/>
            <p:nvPr userDrawn="1"/>
          </p:nvSpPr>
          <p:spPr>
            <a:xfrm>
              <a:off x="6506" y="4170"/>
              <a:ext cx="2448" cy="580"/>
            </a:xfrm>
            <a:prstGeom prst="rect">
              <a:avLst/>
            </a:prstGeom>
          </p:spPr>
          <p:txBody>
            <a:bodyPr wrap="none" rtlCol="0">
              <a:spAutoFit/>
            </a:bodyPr>
            <a:p>
              <a:r>
                <a:rPr lang="zh-CN" altLang="en-US"/>
                <a:t>通用</a:t>
              </a:r>
              <a:r>
                <a:rPr lang="zh-CN" altLang="en-US">
                  <a:cs typeface="Arial" panose="020B0604020202020204" pitchFamily="34" charset="0"/>
                </a:rPr>
                <a:t>采集流程</a:t>
              </a:r>
              <a:endParaRPr lang="zh-CN" altLang="en-US"/>
            </a:p>
          </p:txBody>
        </p:sp>
        <p:sp>
          <p:nvSpPr>
            <p:cNvPr id="34" name="圆角矩形 33"/>
            <p:cNvSpPr/>
            <p:nvPr userDrawn="1"/>
          </p:nvSpPr>
          <p:spPr>
            <a:xfrm>
              <a:off x="6506" y="5090"/>
              <a:ext cx="2534" cy="40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10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>
                  <a:solidFill>
                    <a:srgbClr val="000000"/>
                  </a:solidFill>
                </a:rPr>
                <a:t>读取任务列表</a:t>
              </a: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圆角矩形 36"/>
            <p:cNvSpPr/>
            <p:nvPr userDrawn="1"/>
          </p:nvSpPr>
          <p:spPr>
            <a:xfrm>
              <a:off x="6506" y="5830"/>
              <a:ext cx="2534" cy="40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10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>
                  <a:solidFill>
                    <a:srgbClr val="000000"/>
                  </a:solidFill>
                </a:rPr>
                <a:t>参数</a:t>
              </a:r>
              <a:r>
                <a:rPr lang="zh-CN" altLang="en-US">
                  <a:solidFill>
                    <a:srgbClr val="000000"/>
                  </a:solidFill>
                  <a:cs typeface="Arial" panose="020B0604020202020204" pitchFamily="34" charset="0"/>
                </a:rPr>
                <a:t>注入</a:t>
              </a:r>
              <a:endParaRPr lang="zh-CN" altLang="en-US"/>
            </a:p>
          </p:txBody>
        </p:sp>
        <p:sp>
          <p:nvSpPr>
            <p:cNvPr id="38" name="圆角矩形 37"/>
            <p:cNvSpPr/>
            <p:nvPr userDrawn="1"/>
          </p:nvSpPr>
          <p:spPr>
            <a:xfrm>
              <a:off x="6463" y="6570"/>
              <a:ext cx="2534" cy="40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10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>
                  <a:solidFill>
                    <a:srgbClr val="000000"/>
                  </a:solidFill>
                </a:rPr>
                <a:t>采集</a:t>
              </a:r>
              <a:r>
                <a:rPr lang="zh-CN" altLang="en-US">
                  <a:solidFill>
                    <a:srgbClr val="000000"/>
                  </a:solidFill>
                  <a:cs typeface="Arial" panose="020B0604020202020204" pitchFamily="34" charset="0"/>
                </a:rPr>
                <a:t>执行</a:t>
              </a:r>
              <a:endParaRPr lang="zh-CN" altLang="en-US"/>
            </a:p>
          </p:txBody>
        </p:sp>
        <p:sp>
          <p:nvSpPr>
            <p:cNvPr id="39" name="圆角矩形 38"/>
            <p:cNvSpPr/>
            <p:nvPr userDrawn="1"/>
          </p:nvSpPr>
          <p:spPr>
            <a:xfrm>
              <a:off x="6365" y="7309"/>
              <a:ext cx="2730" cy="40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10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>
                  <a:solidFill>
                    <a:srgbClr val="000000"/>
                  </a:solidFill>
                </a:rPr>
                <a:t>完成</a:t>
              </a:r>
              <a:r>
                <a:rPr lang="en-US" altLang="zh-CN">
                  <a:solidFill>
                    <a:srgbClr val="000000"/>
                  </a:solidFill>
                </a:rPr>
                <a:t>/</a:t>
              </a:r>
              <a:r>
                <a:rPr lang="zh-CN" altLang="en-US">
                  <a:solidFill>
                    <a:srgbClr val="000000"/>
                  </a:solidFill>
                </a:rPr>
                <a:t>异常标记</a:t>
              </a:r>
              <a:endParaRPr lang="zh-CN" altLang="en-US"/>
            </a:p>
          </p:txBody>
        </p:sp>
        <p:sp>
          <p:nvSpPr>
            <p:cNvPr id="40" name="圆角矩形 39"/>
            <p:cNvSpPr/>
            <p:nvPr userDrawn="1"/>
          </p:nvSpPr>
          <p:spPr>
            <a:xfrm>
              <a:off x="6463" y="8049"/>
              <a:ext cx="2534" cy="40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10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>
                  <a:solidFill>
                    <a:srgbClr val="000000"/>
                  </a:solidFill>
                </a:rPr>
                <a:t>结束</a:t>
              </a:r>
              <a:endParaRPr lang="zh-CN" altLang="en-US"/>
            </a:p>
          </p:txBody>
        </p:sp>
        <p:sp>
          <p:nvSpPr>
            <p:cNvPr id="41" name="圆角矩形 40"/>
            <p:cNvSpPr/>
            <p:nvPr userDrawn="1"/>
          </p:nvSpPr>
          <p:spPr>
            <a:xfrm>
              <a:off x="10576" y="3929"/>
              <a:ext cx="3183" cy="529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文本框 41"/>
            <p:cNvSpPr txBox="1"/>
            <p:nvPr userDrawn="1"/>
          </p:nvSpPr>
          <p:spPr>
            <a:xfrm>
              <a:off x="10944" y="4170"/>
              <a:ext cx="2448" cy="580"/>
            </a:xfrm>
            <a:prstGeom prst="rect">
              <a:avLst/>
            </a:prstGeom>
          </p:spPr>
          <p:txBody>
            <a:bodyPr wrap="none" rtlCol="0">
              <a:spAutoFit/>
            </a:bodyPr>
            <a:p>
              <a:r>
                <a:rPr lang="zh-CN" altLang="en-US"/>
                <a:t>通用</a:t>
              </a:r>
              <a:r>
                <a:rPr lang="zh-CN" altLang="en-US">
                  <a:cs typeface="Arial" panose="020B0604020202020204" pitchFamily="34" charset="0"/>
                </a:rPr>
                <a:t>分发流程</a:t>
              </a:r>
              <a:endParaRPr lang="zh-CN" altLang="en-US"/>
            </a:p>
          </p:txBody>
        </p:sp>
        <p:sp>
          <p:nvSpPr>
            <p:cNvPr id="44" name="圆角矩形 43"/>
            <p:cNvSpPr/>
            <p:nvPr userDrawn="1"/>
          </p:nvSpPr>
          <p:spPr>
            <a:xfrm>
              <a:off x="10944" y="5090"/>
              <a:ext cx="2534" cy="40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10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>
                  <a:solidFill>
                    <a:srgbClr val="000000"/>
                  </a:solidFill>
                </a:rPr>
                <a:t>读取任务列表</a:t>
              </a: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圆角矩形 44"/>
            <p:cNvSpPr/>
            <p:nvPr userDrawn="1"/>
          </p:nvSpPr>
          <p:spPr>
            <a:xfrm>
              <a:off x="10944" y="5830"/>
              <a:ext cx="2534" cy="40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10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>
                  <a:solidFill>
                    <a:srgbClr val="000000"/>
                  </a:solidFill>
                </a:rPr>
                <a:t>参数</a:t>
              </a:r>
              <a:r>
                <a:rPr lang="zh-CN" altLang="en-US">
                  <a:solidFill>
                    <a:srgbClr val="000000"/>
                  </a:solidFill>
                  <a:cs typeface="Arial" panose="020B0604020202020204" pitchFamily="34" charset="0"/>
                </a:rPr>
                <a:t>注入</a:t>
              </a:r>
              <a:endParaRPr lang="zh-CN" altLang="en-US"/>
            </a:p>
          </p:txBody>
        </p:sp>
        <p:sp>
          <p:nvSpPr>
            <p:cNvPr id="50" name="圆角矩形 49"/>
            <p:cNvSpPr/>
            <p:nvPr userDrawn="1"/>
          </p:nvSpPr>
          <p:spPr>
            <a:xfrm>
              <a:off x="10901" y="6570"/>
              <a:ext cx="2534" cy="40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10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>
                  <a:solidFill>
                    <a:srgbClr val="000000"/>
                  </a:solidFill>
                </a:rPr>
                <a:t>采集</a:t>
              </a:r>
              <a:r>
                <a:rPr lang="zh-CN" altLang="en-US">
                  <a:solidFill>
                    <a:srgbClr val="000000"/>
                  </a:solidFill>
                  <a:cs typeface="Arial" panose="020B0604020202020204" pitchFamily="34" charset="0"/>
                </a:rPr>
                <a:t>执行</a:t>
              </a:r>
              <a:endParaRPr lang="zh-CN" altLang="en-US"/>
            </a:p>
          </p:txBody>
        </p:sp>
        <p:sp>
          <p:nvSpPr>
            <p:cNvPr id="51" name="圆角矩形 50"/>
            <p:cNvSpPr/>
            <p:nvPr userDrawn="1"/>
          </p:nvSpPr>
          <p:spPr>
            <a:xfrm>
              <a:off x="10803" y="7309"/>
              <a:ext cx="2730" cy="40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10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>
                  <a:solidFill>
                    <a:srgbClr val="000000"/>
                  </a:solidFill>
                </a:rPr>
                <a:t>完成</a:t>
              </a:r>
              <a:r>
                <a:rPr lang="en-US" altLang="zh-CN">
                  <a:solidFill>
                    <a:srgbClr val="000000"/>
                  </a:solidFill>
                </a:rPr>
                <a:t>/</a:t>
              </a:r>
              <a:r>
                <a:rPr lang="zh-CN" altLang="en-US">
                  <a:solidFill>
                    <a:srgbClr val="000000"/>
                  </a:solidFill>
                </a:rPr>
                <a:t>异常标记</a:t>
              </a:r>
              <a:endParaRPr lang="zh-CN" altLang="en-US"/>
            </a:p>
          </p:txBody>
        </p:sp>
        <p:sp>
          <p:nvSpPr>
            <p:cNvPr id="52" name="圆角矩形 51"/>
            <p:cNvSpPr/>
            <p:nvPr userDrawn="1"/>
          </p:nvSpPr>
          <p:spPr>
            <a:xfrm>
              <a:off x="10901" y="8049"/>
              <a:ext cx="2534" cy="40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10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>
                  <a:solidFill>
                    <a:srgbClr val="000000"/>
                  </a:solidFill>
                </a:rPr>
                <a:t>结束</a:t>
              </a:r>
              <a:endParaRPr lang="zh-CN" altLang="en-US"/>
            </a:p>
          </p:txBody>
        </p:sp>
      </p:grpSp>
      <p:sp>
        <p:nvSpPr>
          <p:cNvPr id="54" name="圆角矩形 53"/>
          <p:cNvSpPr/>
          <p:nvPr userDrawn="1"/>
        </p:nvSpPr>
        <p:spPr>
          <a:xfrm>
            <a:off x="852117" y="1922431"/>
            <a:ext cx="4606925" cy="3172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6" name="文本框 55"/>
          <p:cNvSpPr txBox="1"/>
          <p:nvPr userDrawn="1"/>
        </p:nvSpPr>
        <p:spPr>
          <a:xfrm>
            <a:off x="2378317" y="2113461"/>
            <a:ext cx="1554480" cy="368300"/>
          </a:xfrm>
          <a:prstGeom prst="rect">
            <a:avLst/>
          </a:prstGeom>
        </p:spPr>
        <p:txBody>
          <a:bodyPr wrap="none" rtlCol="0">
            <a:spAutoFit/>
          </a:bodyPr>
          <a:p>
            <a:r>
              <a:rPr lang="zh-CN" altLang="en-US"/>
              <a:t>任务</a:t>
            </a:r>
            <a:r>
              <a:rPr lang="zh-CN" altLang="en-US">
                <a:cs typeface="Arial" panose="020B0604020202020204" pitchFamily="34" charset="0"/>
              </a:rPr>
              <a:t>生成流程</a:t>
            </a:r>
            <a:endParaRPr lang="zh-CN" altLang="en-US"/>
          </a:p>
        </p:txBody>
      </p:sp>
      <p:sp>
        <p:nvSpPr>
          <p:cNvPr id="58" name="圆角矩形 57"/>
          <p:cNvSpPr/>
          <p:nvPr userDrawn="1"/>
        </p:nvSpPr>
        <p:spPr>
          <a:xfrm>
            <a:off x="1187306" y="2602092"/>
            <a:ext cx="4051198" cy="613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zh-CN" altLang="en-US">
                <a:solidFill>
                  <a:srgbClr val="000000"/>
                </a:solidFill>
              </a:rPr>
              <a:t>任务配置表（数据源，</a:t>
            </a:r>
            <a:r>
              <a:rPr lang="en-US" altLang="zh-CN">
                <a:solidFill>
                  <a:srgbClr val="000000"/>
                </a:solidFill>
              </a:rPr>
              <a:t>sql</a:t>
            </a:r>
            <a:r>
              <a:rPr lang="zh-CN" altLang="en-US">
                <a:solidFill>
                  <a:srgbClr val="000000"/>
                </a:solidFill>
              </a:rPr>
              <a:t>，</a:t>
            </a:r>
            <a:endParaRPr lang="zh-CN" altLang="en-US">
              <a:solidFill>
                <a:srgbClr val="000000"/>
              </a:solidFill>
            </a:endParaRPr>
          </a:p>
          <a:p>
            <a:pPr algn="ctr"/>
            <a:r>
              <a:rPr lang="zh-CN" altLang="en-US">
                <a:solidFill>
                  <a:srgbClr val="000000"/>
                </a:solidFill>
              </a:rPr>
              <a:t>下发</a:t>
            </a:r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zh-CN" altLang="en-US">
                <a:solidFill>
                  <a:srgbClr val="000000"/>
                </a:solidFill>
              </a:rPr>
              <a:t>采集系统</a:t>
            </a:r>
            <a:r>
              <a:rPr lang="en-US" altLang="zh-CN">
                <a:solidFill>
                  <a:srgbClr val="000000"/>
                </a:solidFill>
              </a:rPr>
              <a:t>id</a:t>
            </a:r>
            <a:r>
              <a:rPr lang="zh-CN" altLang="en-US">
                <a:solidFill>
                  <a:srgbClr val="000000"/>
                </a:solidFill>
              </a:rPr>
              <a:t>，专属参数，检查点）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9" name="圆角矩形 58"/>
          <p:cNvSpPr/>
          <p:nvPr userDrawn="1"/>
        </p:nvSpPr>
        <p:spPr>
          <a:xfrm>
            <a:off x="1187345" y="3426090"/>
            <a:ext cx="4051198" cy="613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zh-CN" altLang="en-US">
                <a:solidFill>
                  <a:srgbClr val="000000"/>
                </a:solidFill>
              </a:rPr>
              <a:t>定时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读取任务表，生成任务单</a:t>
            </a:r>
            <a:endParaRPr lang="zh-CN" altLang="en-US"/>
          </a:p>
        </p:txBody>
      </p:sp>
      <p:sp>
        <p:nvSpPr>
          <p:cNvPr id="67" name="圆角矩形 66"/>
          <p:cNvSpPr/>
          <p:nvPr userDrawn="1"/>
        </p:nvSpPr>
        <p:spPr>
          <a:xfrm>
            <a:off x="1187345" y="4250088"/>
            <a:ext cx="4051198" cy="613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zh-CN" altLang="en-US">
                <a:solidFill>
                  <a:srgbClr val="000000"/>
                </a:solidFill>
              </a:rPr>
              <a:t>设置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调度周期触发采集</a:t>
            </a:r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分发流程</a:t>
            </a: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 userDrawn="1"/>
        </p:nvSpPr>
        <p:spPr>
          <a:xfrm>
            <a:off x="253869" y="5381625"/>
            <a:ext cx="11682730" cy="1476375"/>
          </a:xfrm>
          <a:prstGeom prst="rect">
            <a:avLst/>
          </a:prstGeom>
        </p:spPr>
        <p:txBody>
          <a:bodyPr wrap="none" rtlCol="0">
            <a:spAutoFit/>
          </a:bodyPr>
          <a:p>
            <a:pPr algn="l"/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参数化配置：核心流程固化为模板，工厂专属参数（</a:t>
            </a:r>
            <a:r>
              <a:rPr lang="en-US" altLang="zh-CN"/>
              <a:t>IP</a:t>
            </a:r>
            <a:r>
              <a:rPr lang="zh-CN" altLang="en-US"/>
              <a:t>、账号、路径）单独配置，实现</a:t>
            </a:r>
            <a:r>
              <a:rPr lang="en-US" altLang="zh-CN"/>
              <a:t> “</a:t>
            </a:r>
            <a:r>
              <a:rPr lang="zh-CN" altLang="en-US"/>
              <a:t>模板通用</a:t>
            </a:r>
            <a:r>
              <a:rPr lang="en-US" altLang="zh-CN"/>
              <a:t> + </a:t>
            </a:r>
            <a:r>
              <a:rPr lang="zh-CN" altLang="en-US"/>
              <a:t>参数个性化</a:t>
            </a:r>
            <a:r>
              <a:rPr lang="en-US" altLang="zh-CN"/>
              <a:t>”​</a:t>
            </a:r>
            <a:endParaRPr lang="en-US" altLang="zh-CN"/>
          </a:p>
          <a:p>
            <a:pPr algn="l"/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批量部署：</a:t>
            </a:r>
            <a:r>
              <a:rPr lang="en-US" altLang="zh-CN"/>
              <a:t>1 </a:t>
            </a:r>
            <a:r>
              <a:rPr lang="zh-CN" altLang="en-US"/>
              <a:t>天内完成</a:t>
            </a:r>
            <a:r>
              <a:rPr lang="en-US" altLang="zh-CN"/>
              <a:t> 50 + </a:t>
            </a:r>
            <a:r>
              <a:rPr lang="zh-CN" altLang="en-US"/>
              <a:t>工厂部署</a:t>
            </a:r>
            <a:r>
              <a:rPr lang="en-US" altLang="zh-CN"/>
              <a:t>​</a:t>
            </a:r>
            <a:endParaRPr lang="en-US" altLang="zh-CN"/>
          </a:p>
          <a:p>
            <a:pPr algn="l"/>
            <a:r>
              <a:rPr lang="en-US" altLang="en-US"/>
              <a:t>③</a:t>
            </a:r>
            <a:r>
              <a:rPr lang="en-US" altLang="zh-CN"/>
              <a:t> </a:t>
            </a:r>
            <a:r>
              <a:rPr lang="zh-CN" altLang="en-US"/>
              <a:t>统一迭代：模板修改后，工厂自动同步更新，无需逐厂调整</a:t>
            </a:r>
            <a:r>
              <a:rPr lang="en-US" altLang="zh-CN"/>
              <a:t>​</a:t>
            </a:r>
            <a:endParaRPr lang="en-US" altLang="zh-CN"/>
          </a:p>
          <a:p>
            <a:pPr algn="l"/>
            <a:r>
              <a:rPr lang="en-US" altLang="en-US"/>
              <a:t>④</a:t>
            </a:r>
            <a:r>
              <a:rPr lang="en-US" altLang="zh-CN"/>
              <a:t> </a:t>
            </a:r>
            <a:r>
              <a:rPr lang="zh-CN" altLang="en-US"/>
              <a:t>灵活扩展：支持模板版本管理，可基于基础模板衍生不同工厂的定制化模板（如部分工厂需额外数据字段）</a:t>
            </a:r>
            <a:r>
              <a:rPr lang="en-US" altLang="zh-CN"/>
              <a:t>​</a:t>
            </a:r>
            <a:endParaRPr lang="en-US" altLang="zh-CN"/>
          </a:p>
          <a:p>
            <a:pPr algn="l"/>
            <a:r>
              <a:rPr lang="en-US" altLang="en-US"/>
              <a:t>⑤</a:t>
            </a:r>
            <a:r>
              <a:rPr lang="en-US" altLang="zh-CN"/>
              <a:t> </a:t>
            </a:r>
            <a:r>
              <a:rPr lang="zh-CN" altLang="en-US"/>
              <a:t>跨场景支持：既适配</a:t>
            </a:r>
            <a:r>
              <a:rPr lang="en-US" altLang="zh-CN"/>
              <a:t> “</a:t>
            </a:r>
            <a:r>
              <a:rPr lang="zh-CN" altLang="en-US"/>
              <a:t>多工厂数据采集至总部</a:t>
            </a:r>
            <a:r>
              <a:rPr lang="en-US" altLang="zh-CN"/>
              <a:t>”</a:t>
            </a:r>
            <a:r>
              <a:rPr lang="zh-CN" altLang="en-US"/>
              <a:t>，也支持</a:t>
            </a:r>
            <a:r>
              <a:rPr lang="en-US" altLang="zh-CN"/>
              <a:t> “</a:t>
            </a:r>
            <a:r>
              <a:rPr lang="zh-CN" altLang="en-US"/>
              <a:t>总部数据分发至多工厂</a:t>
            </a:r>
            <a:r>
              <a:rPr lang="en-US" altLang="zh-CN"/>
              <a:t>”</a:t>
            </a:r>
            <a:r>
              <a:rPr lang="zh-CN" altLang="en-US"/>
              <a:t>（如统一生产计划下发）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tx1"/>
                </a:solidFill>
              </a:rPr>
              <a:t>从“手工作坊”到“工业化流水线”的升级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9" name="表格 8"/>
          <p:cNvGraphicFramePr/>
          <p:nvPr/>
        </p:nvGraphicFramePr>
        <p:xfrm>
          <a:off x="1886324" y="1415485"/>
          <a:ext cx="85344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7480"/>
                <a:gridCol w="2519045"/>
                <a:gridCol w="458787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/>
                        <a:t>维度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/>
                        <a:t>传统</a:t>
                      </a:r>
                      <a:r>
                        <a:rPr lang="zh-CN" altLang="en-US" sz="1200" b="1">
                          <a:cs typeface="Arial" panose="020B0604020202020204" pitchFamily="34" charset="0"/>
                        </a:rPr>
                        <a:t>编码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/>
                        <a:t>Apache DolphinScheduler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900"/>
                        <a:t>开发</a:t>
                      </a:r>
                      <a:r>
                        <a:rPr lang="zh-CN" altLang="en-US" sz="900">
                          <a:cs typeface="Arial" panose="020B0604020202020204" pitchFamily="34" charset="0"/>
                        </a:rPr>
                        <a:t>效率</a:t>
                      </a:r>
                      <a:endParaRPr lang="zh-CN" altLang="en-US" sz="9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900"/>
                        <a:t>需要</a:t>
                      </a:r>
                      <a:r>
                        <a:rPr lang="zh-CN" altLang="en-US" sz="900">
                          <a:cs typeface="Arial" panose="020B0604020202020204" pitchFamily="34" charset="0"/>
                        </a:rPr>
                        <a:t>编写数据连接，异常处理，重试逻辑模块代码，人力投入大</a:t>
                      </a:r>
                      <a:endParaRPr lang="zh-CN" altLang="en-US" sz="9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900"/>
                        <a:t>拖拽</a:t>
                      </a:r>
                      <a:r>
                        <a:rPr lang="zh-CN" altLang="en-US" sz="900">
                          <a:cs typeface="Arial" panose="020B0604020202020204" pitchFamily="34" charset="0"/>
                        </a:rPr>
                        <a:t>式配置，内置</a:t>
                      </a:r>
                      <a:r>
                        <a:rPr lang="en-US" altLang="zh-CN" sz="900">
                          <a:cs typeface="Arial" panose="020B0604020202020204" pitchFamily="34" charset="0"/>
                        </a:rPr>
                        <a:t>N</a:t>
                      </a:r>
                      <a:r>
                        <a:rPr lang="zh-CN" altLang="en-US" sz="900">
                          <a:cs typeface="Arial" panose="020B0604020202020204" pitchFamily="34" charset="0"/>
                        </a:rPr>
                        <a:t>种插件，分钟级完成开发</a:t>
                      </a:r>
                      <a:endParaRPr lang="zh-CN" altLang="en-US" sz="9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900"/>
                        <a:t>依赖</a:t>
                      </a:r>
                      <a:r>
                        <a:rPr lang="zh-CN" altLang="en-US" sz="900">
                          <a:cs typeface="Arial" panose="020B0604020202020204" pitchFamily="34" charset="0"/>
                        </a:rPr>
                        <a:t>管理</a:t>
                      </a:r>
                      <a:endParaRPr lang="zh-CN" altLang="en-US" sz="9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900"/>
                        <a:t>难以</a:t>
                      </a:r>
                      <a:r>
                        <a:rPr lang="zh-CN" altLang="en-US" sz="900">
                          <a:cs typeface="Arial" panose="020B0604020202020204" pitchFamily="34" charset="0"/>
                        </a:rPr>
                        <a:t>处理跨系统的复杂调度，需要考虑幂等性一致性等问题，极易出错</a:t>
                      </a:r>
                      <a:endParaRPr lang="zh-CN" altLang="en-US" sz="9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900"/>
                        <a:t>可视化</a:t>
                      </a:r>
                      <a:r>
                        <a:rPr lang="en-US" altLang="zh-CN" sz="900">
                          <a:cs typeface="Arial" panose="020B0604020202020204" pitchFamily="34" charset="0"/>
                        </a:rPr>
                        <a:t>DAG</a:t>
                      </a:r>
                      <a:r>
                        <a:rPr lang="zh-CN" altLang="en-US" sz="900">
                          <a:cs typeface="Arial" panose="020B0604020202020204" pitchFamily="34" charset="0"/>
                        </a:rPr>
                        <a:t>操作便捷</a:t>
                      </a:r>
                      <a:endParaRPr lang="zh-CN" altLang="en-US" sz="9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900"/>
                        <a:t>监控</a:t>
                      </a:r>
                      <a:r>
                        <a:rPr lang="zh-CN" altLang="en-US" sz="900">
                          <a:cs typeface="Arial" panose="020B0604020202020204" pitchFamily="34" charset="0"/>
                        </a:rPr>
                        <a:t>告警</a:t>
                      </a:r>
                      <a:endParaRPr lang="zh-CN" altLang="en-US" sz="9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900"/>
                        <a:t>需要自行开发监控脚本或者查看日志，故障发现处理滞后。</a:t>
                      </a:r>
                      <a:endParaRPr lang="zh-CN" altLang="en-US" sz="9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900"/>
                        <a:t>自带</a:t>
                      </a:r>
                      <a:r>
                        <a:rPr lang="zh-CN" altLang="en-US" sz="900">
                          <a:cs typeface="Arial" panose="020B0604020202020204" pitchFamily="34" charset="0"/>
                        </a:rPr>
                        <a:t>监控，实时查看任务运行状态，实时日志，对接企业微信钉钉邮箱等告警</a:t>
                      </a:r>
                      <a:endParaRPr lang="zh-CN" altLang="en-US" sz="9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900"/>
                        <a:t>容错</a:t>
                      </a:r>
                      <a:r>
                        <a:rPr lang="zh-CN" altLang="en-US" sz="900">
                          <a:cs typeface="Arial" panose="020B0604020202020204" pitchFamily="34" charset="0"/>
                        </a:rPr>
                        <a:t>补救</a:t>
                      </a:r>
                      <a:endParaRPr lang="zh-CN" altLang="en-US" sz="9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900"/>
                        <a:t>需要</a:t>
                      </a:r>
                      <a:r>
                        <a:rPr lang="zh-CN" altLang="en-US" sz="900">
                          <a:cs typeface="Arial" panose="020B0604020202020204" pitchFamily="34" charset="0"/>
                        </a:rPr>
                        <a:t>手动修改代码，脚本，补数逻辑复杂</a:t>
                      </a:r>
                      <a:endParaRPr lang="zh-CN" altLang="en-US" sz="9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900"/>
                        <a:t>一键</a:t>
                      </a:r>
                      <a:r>
                        <a:rPr lang="zh-CN" altLang="en-US" sz="900">
                          <a:cs typeface="Arial" panose="020B0604020202020204" pitchFamily="34" charset="0"/>
                        </a:rPr>
                        <a:t>重跑</a:t>
                      </a:r>
                      <a:r>
                        <a:rPr lang="en-US" altLang="zh-CN" sz="900"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900">
                          <a:cs typeface="Arial" panose="020B0604020202020204" pitchFamily="34" charset="0"/>
                        </a:rPr>
                        <a:t>停止，内置失败自动重试等功能</a:t>
                      </a:r>
                      <a:endParaRPr lang="zh-CN" altLang="en-US" sz="9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900"/>
                        <a:t>支援</a:t>
                      </a:r>
                      <a:r>
                        <a:rPr lang="zh-CN" altLang="en-US" sz="900">
                          <a:cs typeface="Arial" panose="020B0604020202020204" pitchFamily="34" charset="0"/>
                        </a:rPr>
                        <a:t>调度</a:t>
                      </a:r>
                      <a:endParaRPr lang="zh-CN" altLang="en-US" sz="9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900"/>
                        <a:t>缺乏管理，容易造成单机</a:t>
                      </a:r>
                      <a:r>
                        <a:rPr lang="en-US" altLang="zh-CN" sz="900"/>
                        <a:t>CPU/</a:t>
                      </a:r>
                      <a:r>
                        <a:rPr lang="zh-CN" altLang="en-US" sz="900"/>
                        <a:t>内存爆满导致宕机，分布式消耗资源多</a:t>
                      </a:r>
                      <a:endParaRPr lang="zh-CN" altLang="en-US" sz="9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900"/>
                        <a:t>分布式去中心化集群管理，可以通过监控手段快速动态扩容</a:t>
                      </a:r>
                      <a:endParaRPr lang="zh-CN" altLang="en-US" sz="9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41" name="组合 40"/>
          <p:cNvGrpSpPr/>
          <p:nvPr userDrawn="1"/>
        </p:nvGrpSpPr>
        <p:grpSpPr>
          <a:xfrm>
            <a:off x="2144624" y="3979501"/>
            <a:ext cx="8113868" cy="2623991"/>
            <a:chOff x="1960" y="6252"/>
            <a:chExt cx="12778" cy="4132"/>
          </a:xfrm>
        </p:grpSpPr>
        <p:sp>
          <p:nvSpPr>
            <p:cNvPr id="10" name="圆角矩形 9"/>
            <p:cNvSpPr/>
            <p:nvPr userDrawn="1"/>
          </p:nvSpPr>
          <p:spPr>
            <a:xfrm>
              <a:off x="1960" y="6252"/>
              <a:ext cx="2746" cy="413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文本框 20"/>
            <p:cNvSpPr txBox="1"/>
            <p:nvPr userDrawn="1"/>
          </p:nvSpPr>
          <p:spPr>
            <a:xfrm>
              <a:off x="2677" y="6432"/>
              <a:ext cx="1008" cy="580"/>
            </a:xfrm>
            <a:prstGeom prst="rect">
              <a:avLst/>
            </a:prstGeom>
          </p:spPr>
          <p:txBody>
            <a:bodyPr wrap="none" rtlCol="0">
              <a:spAutoFit/>
            </a:bodyPr>
            <a:p>
              <a:r>
                <a:rPr lang="zh-CN" altLang="en-US"/>
                <a:t>开发</a:t>
              </a:r>
              <a:endParaRPr lang="zh-CN" altLang="en-US"/>
            </a:p>
          </p:txBody>
        </p:sp>
        <p:sp>
          <p:nvSpPr>
            <p:cNvPr id="22" name="文本框 21"/>
            <p:cNvSpPr txBox="1"/>
            <p:nvPr userDrawn="1"/>
          </p:nvSpPr>
          <p:spPr>
            <a:xfrm>
              <a:off x="2217" y="7228"/>
              <a:ext cx="1928" cy="2179"/>
            </a:xfrm>
            <a:prstGeom prst="rect">
              <a:avLst/>
            </a:prstGeom>
          </p:spPr>
          <p:txBody>
            <a:bodyPr wrap="none" rtlCol="0">
              <a:spAutoFit/>
            </a:bodyPr>
            <a:p>
              <a:r>
                <a:rPr lang="en-US" altLang="zh-CN" sz="1200"/>
                <a:t>1.</a:t>
              </a:r>
              <a:r>
                <a:rPr lang="zh-CN" altLang="en-US" sz="1200"/>
                <a:t>拖拉拽开发</a:t>
              </a:r>
              <a:endParaRPr lang="zh-CN" altLang="en-US" sz="1200"/>
            </a:p>
            <a:p>
              <a:endParaRPr lang="zh-CN" altLang="en-US" sz="1200"/>
            </a:p>
            <a:p>
              <a:r>
                <a:rPr lang="en-US" altLang="zh-CN" sz="1200"/>
                <a:t>2.</a:t>
              </a:r>
              <a:r>
                <a:rPr lang="zh-CN" altLang="en-US" sz="1200"/>
                <a:t>参数自动化</a:t>
              </a:r>
              <a:endParaRPr lang="zh-CN" altLang="en-US" sz="1200"/>
            </a:p>
            <a:p>
              <a:endParaRPr lang="zh-CN" altLang="en-US" sz="1200"/>
            </a:p>
            <a:p>
              <a:r>
                <a:rPr lang="en-US" altLang="zh-CN" sz="1200"/>
                <a:t>3.</a:t>
              </a:r>
              <a:r>
                <a:rPr lang="zh-CN" altLang="en-US" sz="1200"/>
                <a:t>日志秒级定位</a:t>
              </a:r>
              <a:endParaRPr lang="zh-CN" altLang="en-US" sz="1200"/>
            </a:p>
            <a:p>
              <a:endParaRPr lang="zh-CN" altLang="en-US" sz="1200"/>
            </a:p>
            <a:p>
              <a:r>
                <a:rPr lang="en-US" altLang="zh-CN" sz="1200"/>
                <a:t>4.</a:t>
              </a:r>
              <a:r>
                <a:rPr lang="zh-CN" altLang="en-US" sz="1200"/>
                <a:t>运维成本低</a:t>
              </a:r>
              <a:endParaRPr lang="zh-CN" altLang="en-US" sz="1200"/>
            </a:p>
          </p:txBody>
        </p:sp>
        <p:sp>
          <p:nvSpPr>
            <p:cNvPr id="33" name="圆角矩形 32"/>
            <p:cNvSpPr/>
            <p:nvPr userDrawn="1"/>
          </p:nvSpPr>
          <p:spPr>
            <a:xfrm>
              <a:off x="6624" y="6252"/>
              <a:ext cx="2746" cy="413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文本框 33"/>
            <p:cNvSpPr txBox="1"/>
            <p:nvPr userDrawn="1"/>
          </p:nvSpPr>
          <p:spPr>
            <a:xfrm>
              <a:off x="7341" y="6432"/>
              <a:ext cx="1008" cy="580"/>
            </a:xfrm>
            <a:prstGeom prst="rect">
              <a:avLst/>
            </a:prstGeom>
          </p:spPr>
          <p:txBody>
            <a:bodyPr wrap="none" rtlCol="0">
              <a:spAutoFit/>
            </a:bodyPr>
            <a:p>
              <a:r>
                <a:rPr lang="zh-CN" altLang="en-US"/>
                <a:t>业务</a:t>
              </a:r>
              <a:endParaRPr lang="zh-CN" altLang="en-US"/>
            </a:p>
          </p:txBody>
        </p:sp>
        <p:sp>
          <p:nvSpPr>
            <p:cNvPr id="37" name="文本框 36"/>
            <p:cNvSpPr txBox="1"/>
            <p:nvPr userDrawn="1"/>
          </p:nvSpPr>
          <p:spPr>
            <a:xfrm>
              <a:off x="6881" y="7228"/>
              <a:ext cx="1928" cy="2761"/>
            </a:xfrm>
            <a:prstGeom prst="rect">
              <a:avLst/>
            </a:prstGeom>
          </p:spPr>
          <p:txBody>
            <a:bodyPr wrap="none" rtlCol="0">
              <a:spAutoFit/>
            </a:bodyPr>
            <a:p>
              <a:r>
                <a:rPr lang="en-US" altLang="zh-CN" sz="1200"/>
                <a:t>1.</a:t>
              </a:r>
              <a:r>
                <a:rPr lang="en-US" altLang="zh-CN" sz="1200">
                  <a:solidFill>
                    <a:schemeClr val="tx1"/>
                  </a:solidFill>
                </a:rPr>
                <a:t>可视化监控</a:t>
              </a:r>
              <a:endParaRPr lang="zh-CN" altLang="en-US" sz="1200"/>
            </a:p>
            <a:p>
              <a:endParaRPr lang="zh-CN" altLang="en-US" sz="1200"/>
            </a:p>
            <a:p>
              <a:r>
                <a:rPr lang="en-US" altLang="zh-CN" sz="1200"/>
                <a:t>2.</a:t>
              </a:r>
              <a:r>
                <a:rPr lang="zh-CN" altLang="en-US" sz="1200"/>
                <a:t>告警保障</a:t>
              </a:r>
              <a:endParaRPr lang="zh-CN" altLang="en-US" sz="1200"/>
            </a:p>
            <a:p>
              <a:endParaRPr lang="zh-CN" altLang="en-US" sz="1200"/>
            </a:p>
            <a:p>
              <a:r>
                <a:rPr lang="en-US" altLang="zh-CN" sz="1200"/>
                <a:t>3.</a:t>
              </a:r>
              <a:r>
                <a:rPr lang="zh-CN" altLang="en-US" sz="1200"/>
                <a:t>灵活补数</a:t>
              </a:r>
              <a:endParaRPr lang="zh-CN" altLang="en-US" sz="1200"/>
            </a:p>
            <a:p>
              <a:endParaRPr lang="zh-CN" altLang="en-US" sz="1200"/>
            </a:p>
            <a:p>
              <a:r>
                <a:rPr lang="en-US" altLang="zh-CN" sz="1200"/>
                <a:t>4.</a:t>
              </a:r>
              <a:r>
                <a:rPr lang="zh-CN" altLang="en-US" sz="1200"/>
                <a:t>跨系统协调</a:t>
              </a:r>
              <a:endParaRPr lang="zh-CN" altLang="en-US" sz="1200"/>
            </a:p>
            <a:p>
              <a:endParaRPr lang="zh-CN" altLang="en-US" sz="1200"/>
            </a:p>
            <a:p>
              <a:r>
                <a:rPr lang="en-US" altLang="zh-CN" sz="1200"/>
                <a:t>5.</a:t>
              </a:r>
              <a:r>
                <a:rPr lang="zh-CN" altLang="en-US" sz="1200"/>
                <a:t>减少开发依赖</a:t>
              </a:r>
              <a:endParaRPr lang="zh-CN" altLang="en-US" sz="1200"/>
            </a:p>
          </p:txBody>
        </p:sp>
        <p:sp>
          <p:nvSpPr>
            <p:cNvPr id="38" name="圆角矩形 37"/>
            <p:cNvSpPr/>
            <p:nvPr userDrawn="1"/>
          </p:nvSpPr>
          <p:spPr>
            <a:xfrm>
              <a:off x="10981" y="6252"/>
              <a:ext cx="3756" cy="413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文本框 38"/>
            <p:cNvSpPr txBox="1"/>
            <p:nvPr userDrawn="1"/>
          </p:nvSpPr>
          <p:spPr>
            <a:xfrm>
              <a:off x="12175" y="6432"/>
              <a:ext cx="1368" cy="580"/>
            </a:xfrm>
            <a:prstGeom prst="rect">
              <a:avLst/>
            </a:prstGeom>
          </p:spPr>
          <p:txBody>
            <a:bodyPr wrap="none" rtlCol="0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决策层</a:t>
              </a:r>
              <a:endParaRPr lang="zh-CN" altLang="en-US"/>
            </a:p>
          </p:txBody>
        </p:sp>
        <p:sp>
          <p:nvSpPr>
            <p:cNvPr id="40" name="文本框 39"/>
            <p:cNvSpPr txBox="1"/>
            <p:nvPr userDrawn="1"/>
          </p:nvSpPr>
          <p:spPr>
            <a:xfrm>
              <a:off x="11238" y="7228"/>
              <a:ext cx="3288" cy="2761"/>
            </a:xfrm>
            <a:prstGeom prst="rect">
              <a:avLst/>
            </a:prstGeom>
          </p:spPr>
          <p:txBody>
            <a:bodyPr wrap="none" rtlCol="0">
              <a:spAutoFit/>
            </a:bodyPr>
            <a:p>
              <a:r>
                <a:rPr lang="en-US" altLang="zh-CN" sz="1200"/>
                <a:t>1.</a:t>
              </a:r>
              <a:r>
                <a:rPr lang="zh-CN" altLang="en-US" sz="1200"/>
                <a:t>去</a:t>
              </a:r>
              <a:r>
                <a:rPr lang="zh-CN" altLang="en-US" sz="1200">
                  <a:cs typeface="Arial" panose="020B0604020202020204" pitchFamily="34" charset="0"/>
                </a:rPr>
                <a:t>个人化</a:t>
              </a:r>
              <a:r>
                <a:rPr lang="en-US" altLang="zh-CN" sz="1200">
                  <a:cs typeface="Arial" panose="020B0604020202020204" pitchFamily="34" charset="0"/>
                </a:rPr>
                <a:t>(</a:t>
              </a:r>
              <a:r>
                <a:rPr lang="zh-CN" altLang="en-US" sz="1200">
                  <a:cs typeface="Arial" panose="020B0604020202020204" pitchFamily="34" charset="0"/>
                </a:rPr>
                <a:t>人走流程在</a:t>
              </a:r>
              <a:r>
                <a:rPr lang="en-US" altLang="zh-CN" sz="1200">
                  <a:cs typeface="Arial" panose="020B0604020202020204" pitchFamily="34" charset="0"/>
                </a:rPr>
                <a:t>)</a:t>
              </a:r>
              <a:endParaRPr lang="zh-CN" altLang="en-US" sz="1200"/>
            </a:p>
            <a:p>
              <a:endParaRPr lang="zh-CN" altLang="en-US" sz="1200"/>
            </a:p>
            <a:p>
              <a:r>
                <a:rPr lang="en-US" altLang="zh-CN" sz="1200"/>
                <a:t>2.</a:t>
              </a:r>
              <a:r>
                <a:rPr lang="zh-CN" altLang="en-US" sz="1200"/>
                <a:t>操作审计</a:t>
              </a:r>
              <a:endParaRPr lang="zh-CN" altLang="en-US" sz="1200"/>
            </a:p>
            <a:p>
              <a:endParaRPr lang="zh-CN" altLang="en-US" sz="1200"/>
            </a:p>
            <a:p>
              <a:r>
                <a:rPr lang="en-US" altLang="zh-CN" sz="1200"/>
                <a:t>3.</a:t>
              </a:r>
              <a:r>
                <a:rPr lang="zh-CN" altLang="en-US" sz="1200"/>
                <a:t>数据安全</a:t>
              </a:r>
              <a:r>
                <a:rPr lang="en-US" altLang="zh-CN" sz="1200"/>
                <a:t>(</a:t>
              </a:r>
              <a:r>
                <a:rPr lang="zh-CN" altLang="en-US" sz="1200"/>
                <a:t>数据库配置集中</a:t>
              </a:r>
              <a:r>
                <a:rPr lang="en-US" altLang="zh-CN" sz="1200"/>
                <a:t>)</a:t>
              </a:r>
              <a:endParaRPr lang="zh-CN" altLang="en-US" sz="1200"/>
            </a:p>
            <a:p>
              <a:endParaRPr lang="zh-CN" altLang="en-US" sz="1200"/>
            </a:p>
            <a:p>
              <a:r>
                <a:rPr lang="en-US" altLang="zh-CN" sz="1200"/>
                <a:t>4.</a:t>
              </a:r>
              <a:r>
                <a:rPr lang="zh-CN" altLang="en-US" sz="1200"/>
                <a:t>去黑盒化</a:t>
              </a:r>
              <a:endParaRPr lang="zh-CN" altLang="en-US" sz="1200"/>
            </a:p>
            <a:p>
              <a:endParaRPr lang="zh-CN" altLang="en-US" sz="1200"/>
            </a:p>
            <a:p>
              <a:r>
                <a:rPr lang="en-US" altLang="zh-CN" sz="1200"/>
                <a:t>5.</a:t>
              </a:r>
              <a:r>
                <a:rPr lang="zh-CN" altLang="en-US" sz="1200"/>
                <a:t>资源利用，资源可计量</a:t>
              </a:r>
              <a:endParaRPr lang="zh-CN" altLang="en-US" sz="12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Thanks.</a:t>
            </a:r>
            <a:br>
              <a:rPr lang="en-US" altLang="zh-CN" dirty="0"/>
            </a:br>
            <a:endParaRPr lang="zh-CN" altLang="en-US" b="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314" y="-1415986"/>
            <a:ext cx="10028571" cy="10285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7282" y="1700808"/>
            <a:ext cx="10763205" cy="4083608"/>
            <a:chOff x="757282" y="1700808"/>
            <a:chExt cx="10763205" cy="4083608"/>
          </a:xfrm>
        </p:grpSpPr>
        <p:grpSp>
          <p:nvGrpSpPr>
            <p:cNvPr id="6" name="组合 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/>
          </p:nvGrpSpPr>
          <p:grpSpPr>
            <a:xfrm>
              <a:off x="757282" y="1700808"/>
              <a:ext cx="10763205" cy="4083608"/>
              <a:chOff x="1175743" y="1700808"/>
              <a:chExt cx="10344744" cy="4083608"/>
            </a:xfrm>
          </p:grpSpPr>
          <p:sp>
            <p:nvSpPr>
              <p:cNvPr id="7" name="文本框 6"/>
              <p:cNvSpPr txBox="1"/>
              <p:nvPr/>
            </p:nvSpPr>
            <p:spPr bwMode="auto">
              <a:xfrm>
                <a:off x="3822192" y="1780800"/>
                <a:ext cx="7698295" cy="4003616"/>
              </a:xfrm>
              <a:prstGeom prst="rect">
                <a:avLst/>
              </a:prstGeom>
              <a:noFill/>
            </p:spPr>
            <p:txBody>
              <a:bodyPr wrap="square" tIns="0" anchor="t">
                <a:noAutofit/>
              </a:bodyPr>
              <a:lstStyle>
                <a:defPPr>
                  <a:defRPr lang="zh-CN"/>
                </a:defPPr>
                <a:lvl1pPr>
                  <a:defRPr sz="1600" b="1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742950" indent="-28575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b="0" dirty="0">
                    <a:latin typeface="+mn-lt"/>
                    <a:ea typeface="+mn-ea"/>
                    <a:sym typeface="+mn-lt"/>
                  </a:rPr>
                  <a:t>行业背景</a:t>
                </a:r>
                <a:endParaRPr lang="en-US" altLang="zh-CN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b="0" dirty="0">
                    <a:latin typeface="+mn-lt"/>
                    <a:ea typeface="+mn-ea"/>
                    <a:sym typeface="+mn-lt"/>
                  </a:rPr>
                  <a:t>核心痛点</a:t>
                </a:r>
                <a:endParaRPr lang="zh-CN" altLang="en-US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b="0" dirty="0">
                    <a:latin typeface="+mn-lt"/>
                    <a:ea typeface="+mn-ea"/>
                    <a:sym typeface="+mn-lt"/>
                  </a:rPr>
                  <a:t>海豚调度在制造业的实践</a:t>
                </a:r>
                <a:endParaRPr lang="zh-CN" altLang="en-US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b="0" dirty="0">
                    <a:latin typeface="+mn-lt"/>
                    <a:ea typeface="+mn-ea"/>
                    <a:sym typeface="+mn-lt"/>
                  </a:rPr>
                  <a:t>讨论环节</a:t>
                </a:r>
                <a:endParaRPr lang="zh-CN" altLang="en-US" b="0" dirty="0">
                  <a:latin typeface="+mn-lt"/>
                  <a:ea typeface="+mn-ea"/>
                  <a:sym typeface="+mn-lt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3696888" y="1780800"/>
                <a:ext cx="0" cy="4003616"/>
              </a:xfrm>
              <a:prstGeom prst="line">
                <a:avLst/>
              </a:prstGeom>
              <a:solidFill>
                <a:srgbClr val="FFCC00"/>
              </a:solidFill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" name="文本框 8"/>
              <p:cNvSpPr txBox="1"/>
              <p:nvPr/>
            </p:nvSpPr>
            <p:spPr>
              <a:xfrm>
                <a:off x="1175743" y="1700808"/>
                <a:ext cx="252110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28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CONTENTS</a:t>
                </a:r>
                <a:endParaRPr lang="tr-TR" sz="28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任意多边形 9"/>
            <p:cNvSpPr>
              <a:spLocks noChangeAspect="1"/>
            </p:cNvSpPr>
            <p:nvPr/>
          </p:nvSpPr>
          <p:spPr bwMode="auto">
            <a:xfrm>
              <a:off x="2379533" y="4867348"/>
              <a:ext cx="870506" cy="915667"/>
            </a:xfrm>
            <a:custGeom>
              <a:avLst/>
              <a:gdLst>
                <a:gd name="T0" fmla="*/ 3353 w 5127"/>
                <a:gd name="T1" fmla="*/ 1728 h 5401"/>
                <a:gd name="T2" fmla="*/ 2183 w 5127"/>
                <a:gd name="T3" fmla="*/ 1608 h 5401"/>
                <a:gd name="T4" fmla="*/ 3353 w 5127"/>
                <a:gd name="T5" fmla="*/ 1488 h 5401"/>
                <a:gd name="T6" fmla="*/ 3103 w 5127"/>
                <a:gd name="T7" fmla="*/ 2231 h 5401"/>
                <a:gd name="T8" fmla="*/ 3103 w 5127"/>
                <a:gd name="T9" fmla="*/ 1991 h 5401"/>
                <a:gd name="T10" fmla="*/ 2432 w 5127"/>
                <a:gd name="T11" fmla="*/ 2111 h 5401"/>
                <a:gd name="T12" fmla="*/ 3103 w 5127"/>
                <a:gd name="T13" fmla="*/ 2231 h 5401"/>
                <a:gd name="T14" fmla="*/ 3353 w 5127"/>
                <a:gd name="T15" fmla="*/ 2648 h 5401"/>
                <a:gd name="T16" fmla="*/ 2183 w 5127"/>
                <a:gd name="T17" fmla="*/ 2768 h 5401"/>
                <a:gd name="T18" fmla="*/ 3353 w 5127"/>
                <a:gd name="T19" fmla="*/ 2888 h 5401"/>
                <a:gd name="T20" fmla="*/ 2552 w 5127"/>
                <a:gd name="T21" fmla="*/ 3151 h 5401"/>
                <a:gd name="T22" fmla="*/ 2552 w 5127"/>
                <a:gd name="T23" fmla="*/ 3391 h 5401"/>
                <a:gd name="T24" fmla="*/ 3223 w 5127"/>
                <a:gd name="T25" fmla="*/ 3271 h 5401"/>
                <a:gd name="T26" fmla="*/ 2552 w 5127"/>
                <a:gd name="T27" fmla="*/ 3151 h 5401"/>
                <a:gd name="T28" fmla="*/ 4448 w 5127"/>
                <a:gd name="T29" fmla="*/ 1442 h 5401"/>
                <a:gd name="T30" fmla="*/ 4688 w 5127"/>
                <a:gd name="T31" fmla="*/ 1442 h 5401"/>
                <a:gd name="T32" fmla="*/ 3988 w 5127"/>
                <a:gd name="T33" fmla="*/ 0 h 5401"/>
                <a:gd name="T34" fmla="*/ 0 w 5127"/>
                <a:gd name="T35" fmla="*/ 604 h 5401"/>
                <a:gd name="T36" fmla="*/ 120 w 5127"/>
                <a:gd name="T37" fmla="*/ 1792 h 5401"/>
                <a:gd name="T38" fmla="*/ 686 w 5127"/>
                <a:gd name="T39" fmla="*/ 1672 h 5401"/>
                <a:gd name="T40" fmla="*/ 240 w 5127"/>
                <a:gd name="T41" fmla="*/ 1552 h 5401"/>
                <a:gd name="T42" fmla="*/ 604 w 5127"/>
                <a:gd name="T43" fmla="*/ 240 h 5401"/>
                <a:gd name="T44" fmla="*/ 968 w 5127"/>
                <a:gd name="T45" fmla="*/ 4179 h 5401"/>
                <a:gd name="T46" fmla="*/ 3904 w 5127"/>
                <a:gd name="T47" fmla="*/ 4879 h 5401"/>
                <a:gd name="T48" fmla="*/ 3904 w 5127"/>
                <a:gd name="T49" fmla="*/ 4639 h 5401"/>
                <a:gd name="T50" fmla="*/ 1208 w 5127"/>
                <a:gd name="T51" fmla="*/ 4179 h 5401"/>
                <a:gd name="T52" fmla="*/ 1086 w 5127"/>
                <a:gd name="T53" fmla="*/ 240 h 5401"/>
                <a:gd name="T54" fmla="*/ 4448 w 5127"/>
                <a:gd name="T55" fmla="*/ 700 h 5401"/>
                <a:gd name="T56" fmla="*/ 4568 w 5127"/>
                <a:gd name="T57" fmla="*/ 2000 h 5401"/>
                <a:gd name="T58" fmla="*/ 4568 w 5127"/>
                <a:gd name="T59" fmla="*/ 2240 h 5401"/>
                <a:gd name="T60" fmla="*/ 4887 w 5127"/>
                <a:gd name="T61" fmla="*/ 2340 h 5401"/>
                <a:gd name="T62" fmla="*/ 5007 w 5127"/>
                <a:gd name="T63" fmla="*/ 3838 h 5401"/>
                <a:gd name="T64" fmla="*/ 5127 w 5127"/>
                <a:gd name="T65" fmla="*/ 2340 h 5401"/>
                <a:gd name="T66" fmla="*/ 4568 w 5127"/>
                <a:gd name="T67" fmla="*/ 5139 h 5401"/>
                <a:gd name="T68" fmla="*/ 4448 w 5127"/>
                <a:gd name="T69" fmla="*/ 5281 h 5401"/>
                <a:gd name="T70" fmla="*/ 4688 w 5127"/>
                <a:gd name="T71" fmla="*/ 5281 h 5401"/>
                <a:gd name="T72" fmla="*/ 4568 w 5127"/>
                <a:gd name="T73" fmla="*/ 5139 h 5401"/>
                <a:gd name="T74" fmla="*/ 4448 w 5127"/>
                <a:gd name="T75" fmla="*/ 2559 h 5401"/>
                <a:gd name="T76" fmla="*/ 4568 w 5127"/>
                <a:gd name="T77" fmla="*/ 4974 h 5401"/>
                <a:gd name="T78" fmla="*/ 4688 w 5127"/>
                <a:gd name="T79" fmla="*/ 2559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行业背景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94904" y="302259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智能制造成熟度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129540" y="1380490"/>
            <a:ext cx="11760835" cy="4438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核心痛点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94904" y="302259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智能制造行业痛点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行业痛点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1028700"/>
            <a:ext cx="121900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海豚调度在制造业中的实践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94904" y="302259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Worker </a:t>
            </a:r>
            <a:r>
              <a:rPr lang="zh-CN" altLang="en-US" smtClean="0"/>
              <a:t>节点分组：多网络环境适配方案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cxnSp>
        <p:nvCxnSpPr>
          <p:cNvPr id="12" name="直接箭头连接符 11"/>
          <p:cNvCxnSpPr>
            <a:stCxn id="5" idx="0"/>
          </p:cNvCxnSpPr>
          <p:nvPr userDrawn="1"/>
        </p:nvCxnSpPr>
        <p:spPr>
          <a:xfrm flipV="1">
            <a:off x="4461510" y="2109470"/>
            <a:ext cx="685165" cy="1442085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endCxn id="7" idx="0"/>
          </p:cNvCxnSpPr>
          <p:nvPr userDrawn="1"/>
        </p:nvCxnSpPr>
        <p:spPr>
          <a:xfrm>
            <a:off x="6586855" y="2145030"/>
            <a:ext cx="641985" cy="1406525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 userDrawn="1"/>
        </p:nvGrpSpPr>
        <p:grpSpPr>
          <a:xfrm>
            <a:off x="3197503" y="1407386"/>
            <a:ext cx="5187228" cy="3144982"/>
            <a:chOff x="3716" y="2258"/>
            <a:chExt cx="8169" cy="4953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4627" y="2258"/>
              <a:ext cx="6459" cy="4953"/>
              <a:chOff x="4627" y="2258"/>
              <a:chExt cx="6459" cy="4953"/>
            </a:xfrm>
          </p:grpSpPr>
          <p:sp>
            <p:nvSpPr>
              <p:cNvPr id="3" name="椭圆 2"/>
              <p:cNvSpPr/>
              <p:nvPr userDrawn="1"/>
            </p:nvSpPr>
            <p:spPr>
              <a:xfrm>
                <a:off x="6796" y="4157"/>
                <a:ext cx="2158" cy="157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p>
                <a:pPr algn="ctr"/>
                <a:r>
                  <a:rPr lang="en-US" altLang="zh-CN">
                    <a:solidFill>
                      <a:srgbClr val="000000"/>
                    </a:solidFill>
                  </a:rPr>
                  <a:t>WOR</a:t>
                </a:r>
                <a:r>
                  <a:rPr lang="en-US" altLang="zh-CN">
                    <a:solidFill>
                      <a:srgbClr val="000000"/>
                    </a:solidFill>
                    <a:cs typeface="Arial" panose="020B0604020202020204" pitchFamily="34" charset="0"/>
                  </a:rPr>
                  <a:t>KER</a:t>
                </a:r>
                <a:r>
                  <a:rPr lang="zh-CN" altLang="en-US">
                    <a:solidFill>
                      <a:srgbClr val="000000"/>
                    </a:solidFill>
                    <a:cs typeface="Arial" panose="020B0604020202020204" pitchFamily="34" charset="0"/>
                  </a:rPr>
                  <a:t>分组</a:t>
                </a: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" name="椭圆 4"/>
              <p:cNvSpPr/>
              <p:nvPr userDrawn="1"/>
            </p:nvSpPr>
            <p:spPr>
              <a:xfrm>
                <a:off x="4627" y="5635"/>
                <a:ext cx="2158" cy="15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p>
                <a:pPr algn="ctr"/>
                <a:r>
                  <a:rPr lang="zh-CN" altLang="en-US">
                    <a:solidFill>
                      <a:srgbClr val="000000"/>
                    </a:solidFill>
                  </a:rPr>
                  <a:t>工厂</a:t>
                </a:r>
                <a:r>
                  <a:rPr lang="zh-CN" altLang="en-US">
                    <a:solidFill>
                      <a:srgbClr val="000000"/>
                    </a:solidFill>
                    <a:cs typeface="Arial" panose="020B0604020202020204" pitchFamily="34" charset="0"/>
                  </a:rPr>
                  <a:t>内部网络woker</a:t>
                </a:r>
                <a:endParaRPr lang="zh-C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6" name="椭圆 5"/>
              <p:cNvSpPr/>
              <p:nvPr userDrawn="1"/>
            </p:nvSpPr>
            <p:spPr>
              <a:xfrm>
                <a:off x="6785" y="2258"/>
                <a:ext cx="2158" cy="15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p>
                <a:pPr algn="ctr"/>
                <a:r>
                  <a:rPr lang="zh-CN" altLang="en-US">
                    <a:solidFill>
                      <a:srgbClr val="000000"/>
                    </a:solidFill>
                    <a:cs typeface="Arial" panose="020B0604020202020204" pitchFamily="34" charset="0"/>
                  </a:rPr>
                  <a:t>集团生产网络woker</a:t>
                </a:r>
                <a:endParaRPr lang="zh-C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7" name="椭圆 6"/>
              <p:cNvSpPr/>
              <p:nvPr userDrawn="1"/>
            </p:nvSpPr>
            <p:spPr>
              <a:xfrm>
                <a:off x="9042" y="5635"/>
                <a:ext cx="2044" cy="15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p>
                <a:pPr algn="ctr"/>
                <a:r>
                  <a:rPr lang="zh-CN" altLang="en-US">
                    <a:solidFill>
                      <a:srgbClr val="000000"/>
                    </a:solidFill>
                    <a:cs typeface="Arial" panose="020B0604020202020204" pitchFamily="34" charset="0"/>
                  </a:rPr>
                  <a:t>国际/国内woker</a:t>
                </a:r>
                <a:endParaRPr lang="zh-CN" altLang="en-US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文本框 13"/>
            <p:cNvSpPr txBox="1"/>
            <p:nvPr userDrawn="1"/>
          </p:nvSpPr>
          <p:spPr>
            <a:xfrm>
              <a:off x="3716" y="3910"/>
              <a:ext cx="2448" cy="580"/>
            </a:xfrm>
            <a:prstGeom prst="rect">
              <a:avLst/>
            </a:prstGeom>
          </p:spPr>
          <p:txBody>
            <a:bodyPr wrap="none" rtlCol="0">
              <a:spAutoFit/>
            </a:bodyPr>
            <a:p>
              <a:r>
                <a:rPr lang="zh-CN" altLang="en-US"/>
                <a:t>生产数据入湖</a:t>
              </a:r>
              <a:endParaRPr lang="zh-CN" altLang="en-US"/>
            </a:p>
          </p:txBody>
        </p:sp>
        <p:sp>
          <p:nvSpPr>
            <p:cNvPr id="15" name="文本框 14"/>
            <p:cNvSpPr txBox="1"/>
            <p:nvPr userDrawn="1"/>
          </p:nvSpPr>
          <p:spPr>
            <a:xfrm>
              <a:off x="9436" y="4025"/>
              <a:ext cx="2448" cy="580"/>
            </a:xfrm>
            <a:prstGeom prst="rect">
              <a:avLst/>
            </a:prstGeom>
          </p:spPr>
          <p:txBody>
            <a:bodyPr wrap="none" rtlCol="0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客户</a:t>
              </a:r>
              <a:r>
                <a:rPr lang="zh-CN" altLang="en-US">
                  <a:solidFill>
                    <a:schemeClr val="tx1"/>
                  </a:solidFill>
                  <a:cs typeface="Arial" panose="020B0604020202020204" pitchFamily="34" charset="0"/>
                </a:rPr>
                <a:t>数据回传</a:t>
              </a:r>
              <a:endParaRPr lang="zh-CN" altLang="en-US"/>
            </a:p>
          </p:txBody>
        </p:sp>
      </p:grpSp>
      <p:sp>
        <p:nvSpPr>
          <p:cNvPr id="17" name="文本框 16"/>
          <p:cNvSpPr txBox="1"/>
          <p:nvPr userDrawn="1"/>
        </p:nvSpPr>
        <p:spPr>
          <a:xfrm>
            <a:off x="792178" y="5201246"/>
            <a:ext cx="9690735" cy="368300"/>
          </a:xfrm>
          <a:prstGeom prst="rect">
            <a:avLst/>
          </a:prstGeom>
        </p:spPr>
        <p:txBody>
          <a:bodyPr wrap="none" rtlCol="0">
            <a:spAutoFit/>
          </a:bodyPr>
          <a:p>
            <a:pPr algn="l"/>
            <a:r>
              <a:rPr lang="zh-CN" altLang="en-US"/>
              <a:t>通过</a:t>
            </a:r>
            <a:r>
              <a:rPr lang="en-US" altLang="zh-CN"/>
              <a:t> Worker </a:t>
            </a:r>
            <a:r>
              <a:rPr lang="zh-CN" altLang="en-US"/>
              <a:t>节点分组，实现不同网络环境（工厂内网</a:t>
            </a:r>
            <a:r>
              <a:rPr lang="en-US" altLang="zh-CN"/>
              <a:t> / </a:t>
            </a:r>
            <a:r>
              <a:rPr lang="zh-CN" altLang="en-US"/>
              <a:t>国际专线）、不同业务场景的任务隔离</a:t>
            </a:r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06840" y="3199796"/>
            <a:ext cx="1352550" cy="1270000"/>
            <a:chOff x="1055" y="4003"/>
            <a:chExt cx="2130" cy="2000"/>
          </a:xfrm>
        </p:grpSpPr>
        <p:sp>
          <p:nvSpPr>
            <p:cNvPr id="18" name="矩形 17"/>
            <p:cNvSpPr/>
            <p:nvPr userDrawn="1"/>
          </p:nvSpPr>
          <p:spPr>
            <a:xfrm>
              <a:off x="1055" y="4003"/>
              <a:ext cx="1420" cy="313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10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en-US" altLang="zh-CN">
                  <a:solidFill>
                    <a:srgbClr val="000000"/>
                  </a:solidFill>
                </a:rPr>
                <a:t>PLC</a:t>
              </a: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" name="矩形 19"/>
            <p:cNvSpPr/>
            <p:nvPr userDrawn="1"/>
          </p:nvSpPr>
          <p:spPr>
            <a:xfrm>
              <a:off x="1055" y="4565"/>
              <a:ext cx="2130" cy="313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10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>
                  <a:solidFill>
                    <a:srgbClr val="000000"/>
                  </a:solidFill>
                </a:rPr>
                <a:t>设备</a:t>
              </a:r>
              <a:r>
                <a:rPr lang="zh-CN" altLang="en-US">
                  <a:solidFill>
                    <a:srgbClr val="000000"/>
                  </a:solidFill>
                  <a:cs typeface="Arial" panose="020B0604020202020204" pitchFamily="34" charset="0"/>
                </a:rPr>
                <a:t>数据</a:t>
              </a:r>
              <a:endParaRPr lang="zh-CN" altLang="en-US"/>
            </a:p>
          </p:txBody>
        </p:sp>
        <p:sp>
          <p:nvSpPr>
            <p:cNvPr id="23" name="矩形 22"/>
            <p:cNvSpPr/>
            <p:nvPr userDrawn="1"/>
          </p:nvSpPr>
          <p:spPr>
            <a:xfrm>
              <a:off x="1055" y="5133"/>
              <a:ext cx="2130" cy="313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10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>
                  <a:solidFill>
                    <a:srgbClr val="000000"/>
                  </a:solidFill>
                </a:rPr>
                <a:t>生产数据</a:t>
              </a:r>
              <a:endParaRPr lang="zh-CN" altLang="en-US"/>
            </a:p>
          </p:txBody>
        </p:sp>
        <p:sp>
          <p:nvSpPr>
            <p:cNvPr id="24" name="矩形 23"/>
            <p:cNvSpPr/>
            <p:nvPr userDrawn="1"/>
          </p:nvSpPr>
          <p:spPr>
            <a:xfrm>
              <a:off x="1055" y="5691"/>
              <a:ext cx="2130" cy="313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10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>
                  <a:solidFill>
                    <a:srgbClr val="000000"/>
                  </a:solidFill>
                </a:rPr>
                <a:t>品质数据</a:t>
              </a:r>
              <a:endParaRPr lang="zh-CN" altLang="en-US"/>
            </a:p>
          </p:txBody>
        </p:sp>
      </p:grpSp>
      <p:sp>
        <p:nvSpPr>
          <p:cNvPr id="26" name="右箭头 25"/>
          <p:cNvSpPr/>
          <p:nvPr userDrawn="1"/>
        </p:nvSpPr>
        <p:spPr>
          <a:xfrm>
            <a:off x="2179955" y="3729065"/>
            <a:ext cx="1324610" cy="387350"/>
          </a:xfrm>
          <a:prstGeom prst="rightArrow">
            <a:avLst/>
          </a:prstGeom>
          <a:solidFill>
            <a:srgbClr val="6ACFD9">
              <a:alpha val="10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en-US" altLang="zh-CN">
                <a:solidFill>
                  <a:srgbClr val="000000"/>
                </a:solidFill>
              </a:rPr>
              <a:t>DS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采集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" name="圆角矩形 26"/>
          <p:cNvSpPr/>
          <p:nvPr userDrawn="1"/>
        </p:nvSpPr>
        <p:spPr>
          <a:xfrm>
            <a:off x="9047480" y="1441450"/>
            <a:ext cx="2207895" cy="549910"/>
          </a:xfrm>
          <a:prstGeom prst="roundRect">
            <a:avLst/>
          </a:prstGeom>
          <a:solidFill>
            <a:schemeClr val="bg1">
              <a:lumMod val="95000"/>
              <a:alpha val="10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zh-CN" altLang="en-US">
                <a:solidFill>
                  <a:srgbClr val="000000"/>
                </a:solidFill>
              </a:rPr>
              <a:t>节点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划分原则</a:t>
            </a: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32" name="组合 31"/>
          <p:cNvGrpSpPr/>
          <p:nvPr userDrawn="1"/>
        </p:nvGrpSpPr>
        <p:grpSpPr>
          <a:xfrm>
            <a:off x="9354185" y="2295525"/>
            <a:ext cx="1595120" cy="1986280"/>
            <a:chOff x="14731" y="3615"/>
            <a:chExt cx="2512" cy="3128"/>
          </a:xfrm>
          <a:solidFill>
            <a:schemeClr val="bg2">
              <a:lumMod val="90000"/>
              <a:alpha val="100000"/>
            </a:schemeClr>
          </a:solidFill>
        </p:grpSpPr>
        <p:grpSp>
          <p:nvGrpSpPr>
            <p:cNvPr id="30" name="组合 29"/>
            <p:cNvGrpSpPr/>
            <p:nvPr userDrawn="1"/>
          </p:nvGrpSpPr>
          <p:grpSpPr>
            <a:xfrm>
              <a:off x="14731" y="3615"/>
              <a:ext cx="2512" cy="1986"/>
              <a:chOff x="14595" y="3775"/>
              <a:chExt cx="2512" cy="1986"/>
            </a:xfrm>
            <a:grpFill/>
          </p:grpSpPr>
          <p:sp>
            <p:nvSpPr>
              <p:cNvPr id="28" name="圆角矩形 27"/>
              <p:cNvSpPr/>
              <p:nvPr userDrawn="1"/>
            </p:nvSpPr>
            <p:spPr>
              <a:xfrm>
                <a:off x="14595" y="3775"/>
                <a:ext cx="2512" cy="675"/>
              </a:xfrm>
              <a:prstGeom prst="roundRect">
                <a:avLst>
                  <a:gd name="adj" fmla="val 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p>
                <a:pPr algn="ctr"/>
                <a:r>
                  <a:rPr lang="zh-CN" altLang="en-US" sz="1600">
                    <a:solidFill>
                      <a:srgbClr val="000000"/>
                    </a:solidFill>
                  </a:rPr>
                  <a:t>网络环境</a:t>
                </a:r>
                <a:endParaRPr lang="zh-CN" altLang="en-US" sz="1600"/>
              </a:p>
            </p:txBody>
          </p:sp>
          <p:sp>
            <p:nvSpPr>
              <p:cNvPr id="29" name="圆角矩形 28"/>
              <p:cNvSpPr/>
              <p:nvPr userDrawn="1"/>
            </p:nvSpPr>
            <p:spPr>
              <a:xfrm>
                <a:off x="14595" y="5039"/>
                <a:ext cx="2512" cy="72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p>
                <a:pPr algn="ctr"/>
                <a:r>
                  <a:rPr lang="zh-CN" altLang="en-US" sz="1600">
                    <a:solidFill>
                      <a:srgbClr val="000000"/>
                    </a:solidFill>
                  </a:rPr>
                  <a:t>业务</a:t>
                </a:r>
                <a:r>
                  <a:rPr lang="zh-CN" altLang="en-US" sz="1600">
                    <a:solidFill>
                      <a:srgbClr val="000000"/>
                    </a:solidFill>
                    <a:cs typeface="Arial" panose="020B0604020202020204" pitchFamily="34" charset="0"/>
                  </a:rPr>
                  <a:t>类型</a:t>
                </a:r>
                <a:endParaRPr lang="zh-CN" altLang="en-US" sz="1600"/>
              </a:p>
            </p:txBody>
          </p:sp>
        </p:grpSp>
        <p:sp>
          <p:nvSpPr>
            <p:cNvPr id="31" name="圆角矩形 30"/>
            <p:cNvSpPr/>
            <p:nvPr userDrawn="1"/>
          </p:nvSpPr>
          <p:spPr>
            <a:xfrm>
              <a:off x="14731" y="6019"/>
              <a:ext cx="2512" cy="72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 sz="1600">
                  <a:solidFill>
                    <a:srgbClr val="000000"/>
                  </a:solidFill>
                </a:rPr>
                <a:t>业务</a:t>
              </a:r>
              <a:r>
                <a:rPr lang="zh-CN" altLang="en-US" sz="1600">
                  <a:solidFill>
                    <a:srgbClr val="000000"/>
                  </a:solidFill>
                  <a:cs typeface="Arial" panose="020B0604020202020204" pitchFamily="34" charset="0"/>
                </a:rPr>
                <a:t>类型</a:t>
              </a:r>
              <a:endParaRPr lang="zh-CN" altLang="en-US" sz="16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圆角矩形 55"/>
          <p:cNvSpPr/>
          <p:nvPr userDrawn="1"/>
        </p:nvSpPr>
        <p:spPr>
          <a:xfrm>
            <a:off x="3198495" y="2121535"/>
            <a:ext cx="5200650" cy="3715818"/>
          </a:xfrm>
          <a:prstGeom prst="roundRect">
            <a:avLst/>
          </a:prstGeom>
          <a:noFill/>
          <a:ln cmpd="sng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tx1"/>
                </a:solidFill>
              </a:rPr>
              <a:t>数据采集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1062719" y="1522510"/>
            <a:ext cx="868680" cy="368300"/>
          </a:xfrm>
          <a:prstGeom prst="rect">
            <a:avLst/>
          </a:prstGeom>
        </p:spPr>
        <p:txBody>
          <a:bodyPr wrap="none" rtlCol="0">
            <a:spAutoFit/>
          </a:bodyPr>
          <a:p>
            <a:r>
              <a:rPr lang="zh-CN" altLang="en-US"/>
              <a:t>元数据</a:t>
            </a:r>
            <a:endParaRPr lang="zh-CN" altLang="en-US"/>
          </a:p>
        </p:txBody>
      </p:sp>
      <p:grpSp>
        <p:nvGrpSpPr>
          <p:cNvPr id="22" name="组合 21"/>
          <p:cNvGrpSpPr/>
          <p:nvPr userDrawn="1"/>
        </p:nvGrpSpPr>
        <p:grpSpPr>
          <a:xfrm>
            <a:off x="798195" y="2054225"/>
            <a:ext cx="1397635" cy="3931285"/>
            <a:chOff x="1257" y="3235"/>
            <a:chExt cx="2201" cy="6191"/>
          </a:xfrm>
          <a:solidFill>
            <a:schemeClr val="bg1">
              <a:lumMod val="95000"/>
              <a:alpha val="100000"/>
            </a:schemeClr>
          </a:solidFill>
        </p:grpSpPr>
        <p:sp>
          <p:nvSpPr>
            <p:cNvPr id="10" name="圆角矩形 9"/>
            <p:cNvSpPr/>
            <p:nvPr userDrawn="1"/>
          </p:nvSpPr>
          <p:spPr>
            <a:xfrm>
              <a:off x="1258" y="3235"/>
              <a:ext cx="2200" cy="120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en-US" altLang="zh-CN" sz="1200">
                  <a:solidFill>
                    <a:srgbClr val="000000"/>
                  </a:solidFill>
                </a:rPr>
                <a:t>IOT</a:t>
              </a:r>
              <a:endParaRPr lang="en-US" altLang="zh-CN" sz="1200">
                <a:solidFill>
                  <a:srgbClr val="000000"/>
                </a:solidFill>
              </a:endParaRPr>
            </a:p>
            <a:p>
              <a:pPr algn="ctr"/>
              <a:r>
                <a:rPr lang="en-US" altLang="zh-CN" sz="1200">
                  <a:solidFill>
                    <a:srgbClr val="000000"/>
                  </a:solidFill>
                </a:rPr>
                <a:t>(</a:t>
              </a:r>
              <a:r>
                <a:rPr lang="zh-CN" altLang="en-US" sz="1200">
                  <a:solidFill>
                    <a:srgbClr val="000000"/>
                  </a:solidFill>
                </a:rPr>
                <a:t>设备传感器，心跳，状态，设备操作数据</a:t>
              </a:r>
              <a:r>
                <a:rPr lang="en-US" altLang="zh-CN" sz="1200">
                  <a:solidFill>
                    <a:srgbClr val="000000"/>
                  </a:solidFill>
                </a:rPr>
                <a:t>)</a:t>
              </a: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" name="圆角矩形 10"/>
            <p:cNvSpPr/>
            <p:nvPr userDrawn="1"/>
          </p:nvSpPr>
          <p:spPr>
            <a:xfrm>
              <a:off x="1257" y="4939"/>
              <a:ext cx="2200" cy="120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 sz="1200">
                  <a:solidFill>
                    <a:srgbClr val="000000"/>
                  </a:solidFill>
                </a:rPr>
                <a:t>业务</a:t>
              </a:r>
              <a:r>
                <a:rPr lang="zh-CN" alt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系统</a:t>
              </a:r>
              <a:endParaRPr lang="en-US" altLang="zh-CN" sz="1200">
                <a:solidFill>
                  <a:srgbClr val="000000"/>
                </a:solidFill>
              </a:endParaRPr>
            </a:p>
            <a:p>
              <a:pPr algn="ctr"/>
              <a:r>
                <a:rPr lang="en-US" altLang="zh-CN" sz="1200">
                  <a:solidFill>
                    <a:srgbClr val="000000"/>
                  </a:solidFill>
                </a:rPr>
                <a:t>(MES,WMS,ASP,SAP</a:t>
              </a:r>
              <a:r>
                <a:rPr lang="zh-CN" altLang="en-US" sz="1200">
                  <a:solidFill>
                    <a:srgbClr val="000000"/>
                  </a:solidFill>
                </a:rPr>
                <a:t>等数据库</a:t>
              </a:r>
              <a:r>
                <a:rPr lang="en-US" altLang="zh-CN" sz="1200">
                  <a:solidFill>
                    <a:srgbClr val="000000"/>
                  </a:solidFill>
                </a:rPr>
                <a:t>)</a:t>
              </a: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9" name="圆角矩形 18"/>
            <p:cNvSpPr/>
            <p:nvPr userDrawn="1"/>
          </p:nvSpPr>
          <p:spPr>
            <a:xfrm>
              <a:off x="1257" y="6643"/>
              <a:ext cx="2200" cy="120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A</a:t>
              </a:r>
              <a:r>
                <a:rPr lang="en-US" altLang="zh-CN" sz="1200">
                  <a:solidFill>
                    <a:srgbClr val="000000"/>
                  </a:solidFill>
                  <a:cs typeface="Arial" panose="020B0604020202020204" pitchFamily="34" charset="0"/>
                </a:rPr>
                <a:t>GENT</a:t>
              </a:r>
              <a:r>
                <a:rPr lang="zh-CN" alt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探针</a:t>
              </a:r>
              <a:endParaRPr lang="zh-CN" altLang="en-US"/>
            </a:p>
          </p:txBody>
        </p:sp>
        <p:sp>
          <p:nvSpPr>
            <p:cNvPr id="21" name="圆角矩形 20"/>
            <p:cNvSpPr/>
            <p:nvPr userDrawn="1"/>
          </p:nvSpPr>
          <p:spPr>
            <a:xfrm>
              <a:off x="1257" y="8220"/>
              <a:ext cx="2200" cy="120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 sz="1200">
                  <a:solidFill>
                    <a:srgbClr val="000000"/>
                  </a:solidFill>
                </a:rPr>
                <a:t>用户</a:t>
              </a:r>
              <a:r>
                <a:rPr lang="zh-CN" alt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上传</a:t>
              </a:r>
              <a:endParaRPr lang="zh-CN" altLang="en-US"/>
            </a:p>
          </p:txBody>
        </p:sp>
      </p:grpSp>
      <p:sp>
        <p:nvSpPr>
          <p:cNvPr id="33" name="右大括号 32"/>
          <p:cNvSpPr/>
          <p:nvPr userDrawn="1"/>
        </p:nvSpPr>
        <p:spPr>
          <a:xfrm>
            <a:off x="2288123" y="2352040"/>
            <a:ext cx="721142" cy="3334385"/>
          </a:xfrm>
          <a:prstGeom prst="rightBrace">
            <a:avLst>
              <a:gd name="adj1" fmla="val 8333"/>
              <a:gd name="adj2" fmla="val 50002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 userDrawn="1"/>
        </p:nvSpPr>
        <p:spPr>
          <a:xfrm>
            <a:off x="3389172" y="1522468"/>
            <a:ext cx="2011680" cy="368300"/>
          </a:xfrm>
          <a:prstGeom prst="rect">
            <a:avLst/>
          </a:prstGeom>
        </p:spPr>
        <p:txBody>
          <a:bodyPr wrap="none" rtlCol="0">
            <a:spAutoFit/>
          </a:bodyPr>
          <a:p>
            <a:r>
              <a:rPr lang="zh-CN" altLang="en-US"/>
              <a:t>数据</a:t>
            </a:r>
            <a:r>
              <a:rPr lang="zh-CN" altLang="en-US">
                <a:cs typeface="Arial" panose="020B0604020202020204" pitchFamily="34" charset="0"/>
              </a:rPr>
              <a:t>采集流批处理</a:t>
            </a:r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3414611" y="2540781"/>
            <a:ext cx="1986280" cy="2497309"/>
            <a:chOff x="5377" y="4001"/>
            <a:chExt cx="3128" cy="3933"/>
          </a:xfrm>
        </p:grpSpPr>
        <p:sp>
          <p:nvSpPr>
            <p:cNvPr id="37" name="文本框 36"/>
            <p:cNvSpPr txBox="1"/>
            <p:nvPr userDrawn="1"/>
          </p:nvSpPr>
          <p:spPr>
            <a:xfrm>
              <a:off x="5377" y="4001"/>
              <a:ext cx="3128" cy="580"/>
            </a:xfrm>
            <a:prstGeom prst="rect">
              <a:avLst/>
            </a:prstGeom>
          </p:spPr>
          <p:txBody>
            <a:bodyPr wrap="none" rtlCol="0">
              <a:spAutoFit/>
            </a:bodyPr>
            <a:p>
              <a:pPr algn="l"/>
              <a:r>
                <a:rPr lang="en-US" altLang="zh-CN"/>
                <a:t>DolphinScheduler</a:t>
              </a:r>
              <a:endParaRPr lang="en-US" altLang="zh-CN"/>
            </a:p>
          </p:txBody>
        </p:sp>
        <p:sp>
          <p:nvSpPr>
            <p:cNvPr id="38" name="文本框 37"/>
            <p:cNvSpPr txBox="1"/>
            <p:nvPr userDrawn="1"/>
          </p:nvSpPr>
          <p:spPr>
            <a:xfrm>
              <a:off x="5377" y="5252"/>
              <a:ext cx="1434" cy="580"/>
            </a:xfrm>
            <a:prstGeom prst="rect">
              <a:avLst/>
            </a:prstGeom>
          </p:spPr>
          <p:txBody>
            <a:bodyPr wrap="none" rtlCol="0">
              <a:spAutoFit/>
            </a:bodyPr>
            <a:p>
              <a:pPr algn="l"/>
              <a:r>
                <a:rPr lang="en-US" altLang="zh-CN">
                  <a:solidFill>
                    <a:schemeClr val="tx1"/>
                  </a:solidFill>
                </a:rPr>
                <a:t>DATAX</a:t>
              </a:r>
              <a:endParaRPr lang="en-US" altLang="zh-CN"/>
            </a:p>
          </p:txBody>
        </p:sp>
        <p:sp>
          <p:nvSpPr>
            <p:cNvPr id="39" name="文本框 38"/>
            <p:cNvSpPr txBox="1"/>
            <p:nvPr userDrawn="1"/>
          </p:nvSpPr>
          <p:spPr>
            <a:xfrm>
              <a:off x="5440" y="6416"/>
              <a:ext cx="1308" cy="580"/>
            </a:xfrm>
            <a:prstGeom prst="rect">
              <a:avLst/>
            </a:prstGeom>
          </p:spPr>
          <p:txBody>
            <a:bodyPr wrap="none" rtlCol="0">
              <a:spAutoFit/>
            </a:bodyPr>
            <a:p>
              <a:pPr algn="l"/>
              <a:r>
                <a:rPr lang="en-US" altLang="zh-CN">
                  <a:solidFill>
                    <a:schemeClr val="tx1"/>
                  </a:solidFill>
                </a:rPr>
                <a:t>FLINK</a:t>
              </a:r>
              <a:endParaRPr lang="en-US" altLang="zh-CN"/>
            </a:p>
          </p:txBody>
        </p:sp>
        <p:sp>
          <p:nvSpPr>
            <p:cNvPr id="40" name="文本框 39"/>
            <p:cNvSpPr txBox="1"/>
            <p:nvPr userDrawn="1"/>
          </p:nvSpPr>
          <p:spPr>
            <a:xfrm>
              <a:off x="5440" y="7354"/>
              <a:ext cx="1468" cy="580"/>
            </a:xfrm>
            <a:prstGeom prst="rect">
              <a:avLst/>
            </a:prstGeom>
          </p:spPr>
          <p:txBody>
            <a:bodyPr wrap="none" rtlCol="0">
              <a:spAutoFit/>
            </a:bodyPr>
            <a:p>
              <a:pPr algn="l"/>
              <a:r>
                <a:rPr lang="en-US" altLang="zh-CN">
                  <a:solidFill>
                    <a:schemeClr val="tx1"/>
                  </a:solidFill>
                </a:rPr>
                <a:t>KAFKA</a:t>
              </a:r>
              <a:endParaRPr lang="en-US" altLang="zh-CN"/>
            </a:p>
          </p:txBody>
        </p:sp>
      </p:grpSp>
      <p:sp>
        <p:nvSpPr>
          <p:cNvPr id="42" name="右箭头 41"/>
          <p:cNvSpPr/>
          <p:nvPr userDrawn="1"/>
        </p:nvSpPr>
        <p:spPr>
          <a:xfrm>
            <a:off x="5110594" y="3561651"/>
            <a:ext cx="747831" cy="53149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4" name="圆角矩形 43"/>
          <p:cNvSpPr/>
          <p:nvPr userDrawn="1"/>
        </p:nvSpPr>
        <p:spPr>
          <a:xfrm>
            <a:off x="6649720" y="2421131"/>
            <a:ext cx="1523365" cy="31711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zh-CN" altLang="en-US">
                <a:solidFill>
                  <a:srgbClr val="000000"/>
                </a:solidFill>
              </a:rPr>
              <a:t>数据湖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5" name="圆角矩形 44"/>
          <p:cNvSpPr/>
          <p:nvPr userDrawn="1"/>
        </p:nvSpPr>
        <p:spPr>
          <a:xfrm>
            <a:off x="9418183" y="2266097"/>
            <a:ext cx="1523365" cy="9188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zh-CN" altLang="en-US">
                <a:solidFill>
                  <a:srgbClr val="000000"/>
                </a:solidFill>
              </a:rPr>
              <a:t>业务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系统</a:t>
            </a:r>
            <a:endParaRPr lang="zh-CN" altLang="en-US"/>
          </a:p>
        </p:txBody>
      </p:sp>
      <p:sp>
        <p:nvSpPr>
          <p:cNvPr id="50" name="文本框 49"/>
          <p:cNvSpPr txBox="1"/>
          <p:nvPr userDrawn="1"/>
        </p:nvSpPr>
        <p:spPr>
          <a:xfrm>
            <a:off x="7031180" y="1522468"/>
            <a:ext cx="868680" cy="368300"/>
          </a:xfrm>
          <a:prstGeom prst="rect">
            <a:avLst/>
          </a:prstGeom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存储层</a:t>
            </a:r>
            <a:endParaRPr lang="zh-CN" altLang="en-US"/>
          </a:p>
        </p:txBody>
      </p:sp>
      <p:sp>
        <p:nvSpPr>
          <p:cNvPr id="51" name="文本框 50"/>
          <p:cNvSpPr txBox="1"/>
          <p:nvPr userDrawn="1"/>
        </p:nvSpPr>
        <p:spPr>
          <a:xfrm>
            <a:off x="9631186" y="1522468"/>
            <a:ext cx="1097280" cy="368300"/>
          </a:xfrm>
          <a:prstGeom prst="rect">
            <a:avLst/>
          </a:prstGeom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数据</a:t>
            </a:r>
            <a:r>
              <a:rPr lang="zh-CN" altLang="en-US">
                <a:solidFill>
                  <a:schemeClr val="tx1"/>
                </a:solidFill>
                <a:cs typeface="Arial" panose="020B0604020202020204" pitchFamily="34" charset="0"/>
              </a:rPr>
              <a:t>应用</a:t>
            </a:r>
            <a:endParaRPr lang="zh-CN" altLang="en-US"/>
          </a:p>
        </p:txBody>
      </p:sp>
      <p:sp>
        <p:nvSpPr>
          <p:cNvPr id="52" name="圆角矩形 51"/>
          <p:cNvSpPr/>
          <p:nvPr userDrawn="1"/>
        </p:nvSpPr>
        <p:spPr>
          <a:xfrm>
            <a:off x="9418209" y="3334947"/>
            <a:ext cx="1523365" cy="9188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zh-CN" altLang="en-US">
                <a:solidFill>
                  <a:srgbClr val="000000"/>
                </a:solidFill>
              </a:rPr>
              <a:t>客户</a:t>
            </a:r>
            <a:r>
              <a:rPr lang="zh-CN" altLang="en-US">
                <a:solidFill>
                  <a:srgbClr val="000000"/>
                </a:solidFill>
                <a:cs typeface="Arial" panose="020B0604020202020204" pitchFamily="34" charset="0"/>
              </a:rPr>
              <a:t>回传</a:t>
            </a:r>
            <a:endParaRPr lang="zh-CN" altLang="en-US"/>
          </a:p>
        </p:txBody>
      </p:sp>
      <p:sp>
        <p:nvSpPr>
          <p:cNvPr id="53" name="圆角矩形 52"/>
          <p:cNvSpPr/>
          <p:nvPr userDrawn="1"/>
        </p:nvSpPr>
        <p:spPr>
          <a:xfrm>
            <a:off x="9418209" y="4395023"/>
            <a:ext cx="1523365" cy="9188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r>
              <a:rPr lang="zh-CN" altLang="en-US">
                <a:solidFill>
                  <a:srgbClr val="000000"/>
                </a:solidFill>
              </a:rPr>
              <a:t>B</a:t>
            </a:r>
            <a:r>
              <a:rPr lang="en-US" altLang="zh-CN">
                <a:solidFill>
                  <a:srgbClr val="000000"/>
                </a:solidFill>
              </a:rPr>
              <a:t>I/AI</a:t>
            </a:r>
            <a:endParaRPr lang="zh-CN" altLang="en-US"/>
          </a:p>
        </p:txBody>
      </p:sp>
      <p:sp>
        <p:nvSpPr>
          <p:cNvPr id="54" name="右箭头 53"/>
          <p:cNvSpPr/>
          <p:nvPr userDrawn="1"/>
        </p:nvSpPr>
        <p:spPr>
          <a:xfrm>
            <a:off x="8449044" y="3561651"/>
            <a:ext cx="747831" cy="53149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THEME" val="38af0b2f-6201-4cc6-a495-b7fd1009a1fd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3CA798"/>
      </a:accent1>
      <a:accent2>
        <a:srgbClr val="53B4C4"/>
      </a:accent2>
      <a:accent3>
        <a:srgbClr val="28939E"/>
      </a:accent3>
      <a:accent4>
        <a:srgbClr val="2F6D80"/>
      </a:accent4>
      <a:accent5>
        <a:srgbClr val="818D96"/>
      </a:accent5>
      <a:accent6>
        <a:srgbClr val="525252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CA798"/>
    </a:accent1>
    <a:accent2>
      <a:srgbClr val="53B4C4"/>
    </a:accent2>
    <a:accent3>
      <a:srgbClr val="28939E"/>
    </a:accent3>
    <a:accent4>
      <a:srgbClr val="2F6D80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CA798"/>
    </a:accent1>
    <a:accent2>
      <a:srgbClr val="53B4C4"/>
    </a:accent2>
    <a:accent3>
      <a:srgbClr val="28939E"/>
    </a:accent3>
    <a:accent4>
      <a:srgbClr val="2F6D80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CA798"/>
    </a:accent1>
    <a:accent2>
      <a:srgbClr val="53B4C4"/>
    </a:accent2>
    <a:accent3>
      <a:srgbClr val="28939E"/>
    </a:accent3>
    <a:accent4>
      <a:srgbClr val="2F6D80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CA798"/>
    </a:accent1>
    <a:accent2>
      <a:srgbClr val="53B4C4"/>
    </a:accent2>
    <a:accent3>
      <a:srgbClr val="28939E"/>
    </a:accent3>
    <a:accent4>
      <a:srgbClr val="2F6D80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CA798"/>
    </a:accent1>
    <a:accent2>
      <a:srgbClr val="53B4C4"/>
    </a:accent2>
    <a:accent3>
      <a:srgbClr val="28939E"/>
    </a:accent3>
    <a:accent4>
      <a:srgbClr val="2F6D80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CA798"/>
    </a:accent1>
    <a:accent2>
      <a:srgbClr val="53B4C4"/>
    </a:accent2>
    <a:accent3>
      <a:srgbClr val="28939E"/>
    </a:accent3>
    <a:accent4>
      <a:srgbClr val="2F6D80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1358</Words>
  <Application>WPS 演示</Application>
  <PresentationFormat>宽屏</PresentationFormat>
  <Paragraphs>278</Paragraphs>
  <Slides>13</Slides>
  <Notes>3</Notes>
  <HiddenSlides>3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黑体</vt:lpstr>
      <vt:lpstr>Impact</vt:lpstr>
      <vt:lpstr>Arial Unicode MS</vt:lpstr>
      <vt:lpstr>Calibri</vt:lpstr>
      <vt:lpstr>主题5</vt:lpstr>
      <vt:lpstr>海豚调度在制造业的实践</vt:lpstr>
      <vt:lpstr>PowerPoint 演示文稿</vt:lpstr>
      <vt:lpstr>行业背景</vt:lpstr>
      <vt:lpstr>智能制造成熟度</vt:lpstr>
      <vt:lpstr>核心痛点</vt:lpstr>
      <vt:lpstr>智能制造行业痛点</vt:lpstr>
      <vt:lpstr>海豚调度在制造业中的实践</vt:lpstr>
      <vt:lpstr>Worker 节点分组：多网络环境适配方案</vt:lpstr>
      <vt:lpstr>数据采集</vt:lpstr>
      <vt:lpstr>数据交互</vt:lpstr>
      <vt:lpstr>多工厂模板化数据采集与分发</vt:lpstr>
      <vt:lpstr>从“手工作坊”到“工业化流水线”的升级</vt:lpstr>
      <vt:lpstr>Thanks. </vt:lpstr>
    </vt:vector>
  </TitlesOfParts>
  <Company>iSlide</Company>
  <LinksUpToDate>false</LinksUpToDate>
  <SharedDoc>false</SharedDoc>
  <HyperlinksChanged>false</HyperlinksChanged>
  <AppVersion>14.0000</AppVersion>
  <Manager>iSlide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海豚调度在制造业的实践</dc:title>
  <dc:creator>iSlide</dc:creator>
  <cp:lastModifiedBy>淡云</cp:lastModifiedBy>
  <cp:revision>3</cp:revision>
  <cp:lastPrinted>2025-12-18T08:04:00Z</cp:lastPrinted>
  <dcterms:created xsi:type="dcterms:W3CDTF">2025-12-18T10:48:00Z</dcterms:created>
  <dcterms:modified xsi:type="dcterms:W3CDTF">2025-12-19T10:57:52Z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BD3ADC006EF04B3C9D0B0AC26EAE1407_13</vt:lpwstr>
  </property>
  <property fmtid="{D5CDD505-2E9C-101B-9397-08002B2CF9AE}" pid="4" name="KSOProductBuildVer">
    <vt:lpwstr>2052-12.1.0.23542</vt:lpwstr>
  </property>
</Properties>
</file>