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597"/>
  </p:normalViewPr>
  <p:slideViewPr>
    <p:cSldViewPr snapToGrid="0">
      <p:cViewPr varScale="1">
        <p:scale>
          <a:sx n="91" d="100"/>
          <a:sy n="91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Emphasize that commands are not the expensive part; context switching is.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 2/docs/03-PPT总纲与逐页蓝图.md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Close with progressive trust and community extension points.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 2/docs/03-PPT总纲与逐页蓝图.md</a:t>
            </a:r>
          </a:p>
          <a:p>
            <a:r>
              <a:t>- /Users/sheldon/Downloads/dolphinscheduler_agent_meetup_design_package/docs/00-当前事实源.md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Use the official template thank-you page as the real final slide.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 2/docs/03-PPT总纲与逐页蓝图.md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Contrast scattered manual work with a continuous agent loop.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/Users/sheldon/Downloads/dolphinscheduler_agent_meetup_design_package/docs/00-当前事实源.md</a:t>
            </a:r>
          </a:p>
          <a:p>
            <a:r>
              <a:t>- /Users/sheldon/Downloads/dolphinscheduler_agent_meetup_design_package 2/docs/03-PPT总纲与逐页蓝图.md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Show the actual components and the governance layer.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/Users/sheldon/Downloads/dolphinscheduler_agent_meetup_design_package/docs/00-当前事实源.md</a:t>
            </a:r>
          </a:p>
          <a:p>
            <a:r>
              <a:t>- /Users/sheldon/Downloads/dolphinscheduler_agent_meetup_design_package 2/docs/03-PPT总纲与逐页蓝图.md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Chat is part of the execution surface, not just notification.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/Users/sheldon/Downloads/dolphinscheduler_agent_meetup_design_package/docs/00-当前事实源.md</a:t>
            </a:r>
          </a:p>
          <a:p>
            <a:r>
              <a:t>- .claude/agents/ds-unattended-incident.md and .claude/skills/ds-incident-response/SKILL.md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Avoid saying Claude Code is the whole system; it orchestrates skills and tools.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/Users/sheldon/Downloads/dolphinscheduler_agent_meetup_design_package/docs/00-当前事实源.md</a:t>
            </a:r>
          </a:p>
          <a:p>
            <a:r>
              <a:t>- .claude/agents/ds-unattended-incident.md and .claude/skills/ds-incident-response/SKILL.md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CLI-first, not prompt-first. Use real commands and stable output shape.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/Users/sheldon/Downloads/dolphinscheduler_agent_meetup_design_package/docs/00-当前事实源.md</a:t>
            </a:r>
          </a:p>
          <a:p>
            <a:r>
              <a:t>- .claude/skills/dsctl/SKILL.md and python -m dsctl help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Describe the state machine as the core product behavior.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 2/docs/03-PPT总纲与逐页蓝图.md</a:t>
            </a:r>
          </a:p>
          <a:p>
            <a:r>
              <a:t>- .claude/agents/ds-unattended-incident.md and .claude/skills/ds-incident-response/SKILL.md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This is where the deck becomes credible for production.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/Users/sheldon/Downloads/dolphinscheduler_agent_meetup_design_package/docs/07-无人值守安全边界与报告闭环.md</a:t>
            </a:r>
          </a:p>
          <a:p>
            <a:r>
              <a:t>- .claude/agents/ds-unattended-incident.md and .claude/skills/ds-incident-response/SKILL.md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Closure is visible in Feishu and durable in the report.</a:t>
            </a:r>
          </a:p>
          <a:p>
            <a:endParaRPr/>
          </a:p>
          <a:p>
            <a:r>
              <a:t>[Sources]</a:t>
            </a:r>
          </a:p>
          <a:p>
            <a:r>
              <a:t>- /Users/sheldon/Downloads/dolphinscheduler_agent_meetup_design_package/docs/00-当前事实源.md</a:t>
            </a:r>
          </a:p>
          <a:p>
            <a:r>
              <a:t>- .claude/agents/ds-unattended-incident.md and .claude/skills/ds-incident-response/SKILL.md</a:t>
            </a:r>
          </a:p>
          <a:p>
            <a:r>
              <a:t>- /Users/sheldon/Downloads/dolphinscheduler_agent_meetup_design_package/docs/07-无人值守安全边界与报告闭环.md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6A8E96-2EC8-4ACB-A517-52BD13271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buNone/>
              <a:defRPr sz="6000"/>
            </a:lvl1pPr>
          </a:lstStyle>
          <a:p>
            <a:endParaRPr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22C9FA7-2266-42AB-9296-946E3F0D6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F555E7-A343-4BAF-B068-79BFFBAFB3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A9F7A7-8CB5-4CA1-99AA-7528731DCC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4716" y="6342435"/>
            <a:ext cx="3082805" cy="4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7AAAA8C-83EC-4A67-98CA-C206236DD34E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9808" y="5468234"/>
            <a:ext cx="4958492" cy="456357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9650" y="876300"/>
            <a:ext cx="5092700" cy="5099050"/>
          </a:xfrm>
          <a:prstGeom prst="rect">
            <a:avLst/>
          </a:prstGeom>
        </p:spPr>
      </p:pic>
      <p:pic>
        <p:nvPicPr>
          <p:cNvPr id="109" name="image 10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7400" y="4673600"/>
            <a:ext cx="3587750" cy="19050"/>
          </a:xfrm>
          <a:prstGeom prst="rect">
            <a:avLst/>
          </a:prstGeom>
        </p:spPr>
      </p:pic>
      <p:sp>
        <p:nvSpPr>
          <p:cNvPr id="1011" name="Object 1011"/>
          <p:cNvSpPr txBox="1"/>
          <p:nvPr/>
        </p:nvSpPr>
        <p:spPr>
          <a:xfrm>
            <a:off x="787400" y="1544211"/>
            <a:ext cx="5770563" cy="14859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900" dirty="0">
              <a:latin typeface="龙书势如破竹简" panose="02010604000000000000" charset="-122"/>
              <a:ea typeface="龙书势如破竹简" panose="02010604000000000000" charset="-122"/>
            </a:endParaRPr>
          </a:p>
        </p:txBody>
      </p:sp>
      <p:sp>
        <p:nvSpPr>
          <p:cNvPr id="1014" name="Object 1014"/>
          <p:cNvSpPr txBox="1"/>
          <p:nvPr/>
        </p:nvSpPr>
        <p:spPr>
          <a:xfrm>
            <a:off x="838200" y="5571101"/>
            <a:ext cx="3695700" cy="279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endParaRPr lang="zh-CN" altLang="en-US" sz="900" dirty="0"/>
          </a:p>
        </p:txBody>
      </p:sp>
      <p:grpSp>
        <p:nvGrpSpPr>
          <p:cNvPr id="16" name="组合 7"/>
          <p:cNvGrpSpPr/>
          <p:nvPr/>
        </p:nvGrpSpPr>
        <p:grpSpPr>
          <a:xfrm>
            <a:off x="6277233" y="2001795"/>
            <a:ext cx="4707923" cy="2535635"/>
            <a:chOff x="5576610" y="1013185"/>
            <a:chExt cx="6902196" cy="4166188"/>
          </a:xfrm>
        </p:grpSpPr>
        <p:grpSp>
          <p:nvGrpSpPr>
            <p:cNvPr id="17" name="Group 52"/>
            <p:cNvGrpSpPr/>
            <p:nvPr/>
          </p:nvGrpSpPr>
          <p:grpSpPr>
            <a:xfrm>
              <a:off x="5576610" y="1013185"/>
              <a:ext cx="6902196" cy="4166188"/>
              <a:chOff x="336947" y="1950447"/>
              <a:chExt cx="6745545" cy="4071635"/>
            </a:xfrm>
          </p:grpSpPr>
          <p:pic>
            <p:nvPicPr>
              <p:cNvPr id="20" name="Picture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947" y="1950447"/>
                <a:ext cx="6745545" cy="4071635"/>
              </a:xfrm>
              <a:prstGeom prst="rect">
                <a:avLst/>
              </a:prstGeom>
            </p:spPr>
          </p:pic>
          <p:sp>
            <p:nvSpPr>
              <p:cNvPr id="21" name="Rectangle 54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pic>
          <p:nvPicPr>
            <p:cNvPr id="18" name="Picture 4" descr="da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563" y="1221858"/>
              <a:ext cx="5416023" cy="339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8108" y="1737715"/>
              <a:ext cx="3993136" cy="23072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6" y="40501"/>
            <a:ext cx="1267489" cy="1871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400" y="2654193"/>
            <a:ext cx="5239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3750" b="1">
                <a:solidFill>
                  <a:srgbClr val="101417"/>
                </a:solidFill>
              </a:defRPr>
            </a:pPr>
            <a:r>
              <a:rPr lang="en-US" altLang="zh-CN" sz="4400" b="1" dirty="0" err="1">
                <a:solidFill>
                  <a:srgbClr val="101417"/>
                </a:solidFill>
              </a:rPr>
              <a:t>DolphinScheduler</a:t>
            </a:r>
            <a:r>
              <a:rPr lang="en-US" altLang="zh-CN" sz="4400" b="1" dirty="0">
                <a:solidFill>
                  <a:srgbClr val="101417"/>
                </a:solidFill>
              </a:rPr>
              <a:t> Agent</a:t>
            </a:r>
          </a:p>
          <a:p>
            <a:pPr>
              <a:defRPr sz="3750" b="1">
                <a:solidFill>
                  <a:srgbClr val="101417"/>
                </a:solidFill>
              </a:defRPr>
            </a:pPr>
            <a:r>
              <a:rPr lang="zh-CN" altLang="en-US" sz="4400" b="1" dirty="0">
                <a:solidFill>
                  <a:srgbClr val="101417"/>
                </a:solidFill>
              </a:rPr>
              <a:t>躺着把活干了</a:t>
            </a:r>
            <a:br>
              <a:rPr lang="en-US" altLang="zh-CN" sz="4400" b="1" dirty="0"/>
            </a:b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734" y="368983"/>
            <a:ext cx="4699000" cy="615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7400" y="559538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讲师</a:t>
            </a:r>
            <a:r>
              <a:rPr lang="zh-CN" altLang="en-US" sz="1200" dirty="0">
                <a:solidFill>
                  <a:schemeClr val="bg1"/>
                </a:solidFill>
              </a:rPr>
              <a:t>：刘小东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062EA5-B7F9-DF37-3117-91CA1F91C68C}"/>
              </a:ext>
            </a:extLst>
          </p:cNvPr>
          <p:cNvSpPr>
            <a:spLocks noGrp="1"/>
          </p:cNvSpPr>
          <p:nvPr/>
        </p:nvSpPr>
        <p:spPr>
          <a:xfrm>
            <a:off x="876300" y="4762500"/>
            <a:ext cx="40005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350" b="0">
                <a:solidFill>
                  <a:srgbClr val="344447"/>
                </a:solidFill>
              </a:defRPr>
            </a:pPr>
            <a:r>
              <a:rPr sz="1350" b="0" dirty="0" err="1">
                <a:solidFill>
                  <a:srgbClr val="344447"/>
                </a:solidFill>
              </a:rPr>
              <a:t>从群聊告警到恢复闭环，把失败任务处理成可执行、可回帖、可审计的本地</a:t>
            </a:r>
            <a:r>
              <a:rPr sz="1350" b="0" dirty="0">
                <a:solidFill>
                  <a:srgbClr val="344447"/>
                </a:solidFill>
              </a:rPr>
              <a:t> Agent </a:t>
            </a:r>
            <a:r>
              <a:rPr sz="1350" b="0" dirty="0" err="1">
                <a:solidFill>
                  <a:srgbClr val="344447"/>
                </a:solidFill>
              </a:rPr>
              <a:t>流程</a:t>
            </a:r>
            <a:r>
              <a:rPr sz="1350" b="0" dirty="0">
                <a:solidFill>
                  <a:srgbClr val="344447"/>
                </a:solidFill>
              </a:rPr>
              <a:t>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365338-1769-D936-30CC-E2EF150EA3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11277600" y="245385"/>
            <a:ext cx="704850" cy="556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42047E-5174-44E7-BA48-C4157986CAF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C42E1E-3414-4B9C-A543-E9346BBD2F39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45E092-8DF4-46A8-B1E6-7394C1A748AF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9505D9-990D-4269-BCAB-E2E22C41D496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C07F707-652F-41B3-9E0E-C85053A93ED8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544EAC-E721-4440-8A02-04862D90DDD8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076868-9C12-463A-864D-2C5BFD78CCE1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AE047B-62A1-4BBF-9DF2-3872B0AFFE51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4F7A6F-EA71-41C0-A346-B28B80E5B3E8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58C045D-8326-41B2-B46C-43F2EA35D72D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6BFE0CC-7DFA-4F50-B9A9-74EEF63F73A9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FF303EC-36CA-40A6-9BE1-82DFF1E99C1F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0D34617-1226-48CA-8BEE-60F74D440E74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D0E2E75-65E4-4388-B281-08F5FA4E7C58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3315B3A-B3A8-466E-B96E-19203A443501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C4EB5CB-B78B-4018-8FC7-52979B5D5806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9FEDE5-79E3-444D-9046-2FCF1F1F2F1B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BA1C258-B535-45B1-9D60-A79DE2861FC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CD6C725-E65D-49CA-B158-6DE8A7C40633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43DB492-57C1-446D-B345-CC7CEE61E101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431004-F345-4F36-A444-EAAD612D2B58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3257119-9459-4B56-9645-9768DCA344FF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5322AA-BFFF-4BED-A626-260A23CD38D5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FD786C6-E183-47AB-B2E2-A0E93C2B5559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732A59F-1B74-4A24-9D4D-8A7D44B47170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712243-EB8D-4495-9872-7FBBF3ED39E6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E03708D-597B-420B-896A-C0173F339205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FE21B47-BCAC-42F1-95B6-FB75EF9996F1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09 · RESULT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C88FDDA-8E24-4221-928D-7F0B88102D94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回帖和报告决定用户是否真正信任它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ADD50CA-8B27-4A2A-8775-10E09E022693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FDDBC84-6650-4EAE-A356-20ABEFC701A9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10 / 12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68D700C2-5422-4403-948A-54F9E737B6AF}"/>
              </a:ext>
            </a:extLst>
          </p:cNvPr>
          <p:cNvSpPr>
            <a:spLocks noGrp="1"/>
          </p:cNvSpPr>
          <p:nvPr/>
        </p:nvSpPr>
        <p:spPr>
          <a:xfrm>
            <a:off x="895350" y="1866900"/>
            <a:ext cx="4476750" cy="3143250"/>
          </a:xfrm>
          <a:prstGeom prst="roundRect">
            <a:avLst>
              <a:gd name="adj" fmla="val 2424"/>
            </a:avLst>
          </a:prstGeom>
          <a:solidFill>
            <a:srgbClr val="FFFFFF"/>
          </a:solidFill>
          <a:ln w="11430">
            <a:solidFill>
              <a:srgbClr val="CBD8DA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70800D1-4ACD-4C80-82AB-01824C3BD6DC}"/>
              </a:ext>
            </a:extLst>
          </p:cNvPr>
          <p:cNvSpPr>
            <a:spLocks noGrp="1"/>
          </p:cNvSpPr>
          <p:nvPr/>
        </p:nvSpPr>
        <p:spPr>
          <a:xfrm>
            <a:off x="1181100" y="2114550"/>
            <a:ext cx="1524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425" b="1">
                <a:solidFill>
                  <a:srgbClr val="2498D8"/>
                </a:solidFill>
              </a:defRPr>
            </a:pPr>
            <a:r>
              <a:rPr sz="1425" b="1">
                <a:solidFill>
                  <a:srgbClr val="2498D8"/>
                </a:solidFill>
              </a:rPr>
              <a:t>飞书短回帖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083F05B-D067-4176-BF92-FE066F6ADAB9}"/>
              </a:ext>
            </a:extLst>
          </p:cNvPr>
          <p:cNvSpPr>
            <a:spLocks noGrp="1"/>
          </p:cNvSpPr>
          <p:nvPr/>
        </p:nvSpPr>
        <p:spPr>
          <a:xfrm>
            <a:off x="1181100" y="2400300"/>
            <a:ext cx="1714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75" b="0">
                <a:solidFill>
                  <a:srgbClr val="6D7C80"/>
                </a:solidFill>
              </a:defRPr>
            </a:pPr>
            <a:r>
              <a:rPr sz="975" b="0">
                <a:solidFill>
                  <a:srgbClr val="6D7C80"/>
                </a:solidFill>
              </a:rPr>
              <a:t>给人看的最短确认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E95B4F71-B5A3-4C62-BF79-336D58199C99}"/>
              </a:ext>
            </a:extLst>
          </p:cNvPr>
          <p:cNvSpPr>
            <a:spLocks noGrp="1"/>
          </p:cNvSpPr>
          <p:nvPr/>
        </p:nvSpPr>
        <p:spPr>
          <a:xfrm>
            <a:off x="1181100" y="2590800"/>
            <a:ext cx="3571875" cy="1219200"/>
          </a:xfrm>
          <a:prstGeom prst="roundRect">
            <a:avLst>
              <a:gd name="adj" fmla="val 6250"/>
            </a:avLst>
          </a:prstGeom>
          <a:solidFill>
            <a:srgbClr val="E7F5FB"/>
          </a:solidFill>
          <a:ln w="9525">
            <a:solidFill>
              <a:srgbClr val="2498D8"/>
            </a:solidFill>
            <a:prstDash val="solid"/>
          </a:ln>
        </p:spPr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D86BB0F-53C4-4EC1-8909-15FD4035225B}"/>
              </a:ext>
            </a:extLst>
          </p:cNvPr>
          <p:cNvSpPr>
            <a:spLocks noGrp="1"/>
          </p:cNvSpPr>
          <p:nvPr/>
        </p:nvSpPr>
        <p:spPr>
          <a:xfrm>
            <a:off x="1428750" y="2800350"/>
            <a:ext cx="28575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7793"/>
          </a:bodyPr>
          <a:lstStyle/>
          <a:p>
            <a:pPr algn="l">
              <a:defRPr sz="1350" b="0">
                <a:solidFill>
                  <a:srgbClr val="1F2A2D"/>
                </a:solidFill>
              </a:defRPr>
            </a:pPr>
            <a:r>
              <a:rPr sz="1350" b="0">
                <a:solidFill>
                  <a:srgbClr val="1F2A2D"/>
                </a:solidFill>
              </a:rPr>
              <a:t>DS 事故已恢复</a:t>
            </a:r>
          </a:p>
          <a:p>
            <a:pPr algn="l">
              <a:defRPr sz="1350" b="0">
                <a:solidFill>
                  <a:srgbClr val="1F2A2D"/>
                </a:solidFill>
              </a:defRPr>
            </a:pPr>
            <a:r>
              <a:rPr sz="1350" b="0">
                <a:solidFill>
                  <a:srgbClr val="1F2A2D"/>
                </a:solidFill>
              </a:rPr>
              <a:t>workflowInstanceId=169</a:t>
            </a:r>
          </a:p>
          <a:p>
            <a:pPr algn="l">
              <a:defRPr sz="1350" b="0">
                <a:solidFill>
                  <a:srgbClr val="1F2A2D"/>
                </a:solidFill>
              </a:defRPr>
            </a:pPr>
            <a:r>
              <a:rPr sz="1350" b="0">
                <a:solidFill>
                  <a:srgbClr val="1F2A2D"/>
                </a:solidFill>
              </a:rPr>
              <a:t>动作=recover-failed</a:t>
            </a:r>
          </a:p>
          <a:p>
            <a:pPr algn="l">
              <a:defRPr sz="1350" b="0">
                <a:solidFill>
                  <a:srgbClr val="1F2A2D"/>
                </a:solidFill>
              </a:defRPr>
            </a:pPr>
            <a:r>
              <a:rPr sz="1350" b="0">
                <a:solidFill>
                  <a:srgbClr val="1F2A2D"/>
                </a:solidFill>
              </a:rPr>
              <a:t>final_state=SUCCESS</a:t>
            </a: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9EA63470-9648-470C-A536-155F04C8EAD1}"/>
              </a:ext>
            </a:extLst>
          </p:cNvPr>
          <p:cNvSpPr>
            <a:spLocks noGrp="1"/>
          </p:cNvSpPr>
          <p:nvPr/>
        </p:nvSpPr>
        <p:spPr>
          <a:xfrm>
            <a:off x="1181100" y="4057650"/>
            <a:ext cx="3571875" cy="495300"/>
          </a:xfrm>
          <a:prstGeom prst="roundRect">
            <a:avLst>
              <a:gd name="adj" fmla="val 15385"/>
            </a:avLst>
          </a:prstGeom>
          <a:solidFill>
            <a:srgbClr val="F1F6F5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CF31719-7E36-4EBD-83E4-B47BF8477C9C}"/>
              </a:ext>
            </a:extLst>
          </p:cNvPr>
          <p:cNvSpPr>
            <a:spLocks noGrp="1"/>
          </p:cNvSpPr>
          <p:nvPr/>
        </p:nvSpPr>
        <p:spPr>
          <a:xfrm>
            <a:off x="1409700" y="4229100"/>
            <a:ext cx="3048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75" b="0">
                <a:solidFill>
                  <a:srgbClr val="6D7C80"/>
                </a:solidFill>
              </a:defRPr>
            </a:pPr>
            <a:r>
              <a:rPr sz="975" b="0">
                <a:solidFill>
                  <a:srgbClr val="6D7C80"/>
                </a:solidFill>
              </a:rPr>
              <a:t>报告：incident-reports/ds/...</a:t>
            </a:r>
          </a:p>
        </p:txBody>
      </p:sp>
      <p:sp>
        <p:nvSpPr>
          <p:cNvPr id="40" name="右箭头 39">
            <a:extLst>
              <a:ext uri="{FF2B5EF4-FFF2-40B4-BE49-F238E27FC236}">
                <a16:creationId xmlns:a16="http://schemas.microsoft.com/office/drawing/2014/main" id="{D9DD2CDD-A8AA-4D9F-BECC-C59413F976A6}"/>
              </a:ext>
            </a:extLst>
          </p:cNvPr>
          <p:cNvSpPr>
            <a:spLocks noGrp="1"/>
          </p:cNvSpPr>
          <p:nvPr/>
        </p:nvSpPr>
        <p:spPr>
          <a:xfrm>
            <a:off x="5048250" y="4210050"/>
            <a:ext cx="838200" cy="171450"/>
          </a:xfrm>
          <a:prstGeom prst="righ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6195A44C-28AA-4417-9C83-A5813E484E3B}"/>
              </a:ext>
            </a:extLst>
          </p:cNvPr>
          <p:cNvSpPr>
            <a:spLocks noGrp="1"/>
          </p:cNvSpPr>
          <p:nvPr/>
        </p:nvSpPr>
        <p:spPr>
          <a:xfrm>
            <a:off x="6191250" y="1866900"/>
            <a:ext cx="4476750" cy="3143250"/>
          </a:xfrm>
          <a:prstGeom prst="roundRect">
            <a:avLst>
              <a:gd name="adj" fmla="val 2424"/>
            </a:avLst>
          </a:prstGeom>
          <a:solidFill>
            <a:srgbClr val="102225"/>
          </a:solidFill>
          <a:ln w="11430">
            <a:solidFill>
              <a:srgbClr val="244148"/>
            </a:solidFill>
            <a:prstDash val="solid"/>
          </a:ln>
        </p:spPr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AFBB0EF-A59B-487E-96D3-017574301286}"/>
              </a:ext>
            </a:extLst>
          </p:cNvPr>
          <p:cNvSpPr>
            <a:spLocks noGrp="1"/>
          </p:cNvSpPr>
          <p:nvPr/>
        </p:nvSpPr>
        <p:spPr>
          <a:xfrm>
            <a:off x="6515100" y="2114550"/>
            <a:ext cx="2190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425" b="1">
                <a:solidFill>
                  <a:srgbClr val="36D399"/>
                </a:solidFill>
              </a:defRPr>
            </a:pPr>
            <a:r>
              <a:rPr sz="1425" b="1">
                <a:solidFill>
                  <a:srgbClr val="36D399"/>
                </a:solidFill>
              </a:rPr>
              <a:t>Incident Report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66B3716-D4A4-4C38-9B7D-AD6AF9F6E9DD}"/>
              </a:ext>
            </a:extLst>
          </p:cNvPr>
          <p:cNvSpPr>
            <a:spLocks noGrp="1"/>
          </p:cNvSpPr>
          <p:nvPr/>
        </p:nvSpPr>
        <p:spPr>
          <a:xfrm>
            <a:off x="6515100" y="2400300"/>
            <a:ext cx="2095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75" b="0">
                <a:solidFill>
                  <a:srgbClr val="9DB6B6"/>
                </a:solidFill>
              </a:defRPr>
            </a:pPr>
            <a:r>
              <a:rPr sz="975" b="0">
                <a:solidFill>
                  <a:srgbClr val="9DB6B6"/>
                </a:solidFill>
              </a:rPr>
              <a:t>给系统和复盘看的完整记录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A96BF37-1820-49F6-885E-9455BDFE685D}"/>
              </a:ext>
            </a:extLst>
          </p:cNvPr>
          <p:cNvSpPr>
            <a:spLocks noGrp="1"/>
          </p:cNvSpPr>
          <p:nvPr/>
        </p:nvSpPr>
        <p:spPr>
          <a:xfrm>
            <a:off x="6553200" y="2667000"/>
            <a:ext cx="114300" cy="114300"/>
          </a:xfrm>
          <a:prstGeom prst="ellipse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C772DF8-3B6C-4E7A-B2E4-00D41D87FB70}"/>
              </a:ext>
            </a:extLst>
          </p:cNvPr>
          <p:cNvSpPr>
            <a:spLocks noGrp="1"/>
          </p:cNvSpPr>
          <p:nvPr/>
        </p:nvSpPr>
        <p:spPr>
          <a:xfrm>
            <a:off x="6819900" y="2628900"/>
            <a:ext cx="1524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事件摘要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FC18B23-4BCE-4E3E-B318-81CDA6E733AB}"/>
              </a:ext>
            </a:extLst>
          </p:cNvPr>
          <p:cNvSpPr>
            <a:spLocks noGrp="1"/>
          </p:cNvSpPr>
          <p:nvPr/>
        </p:nvSpPr>
        <p:spPr>
          <a:xfrm>
            <a:off x="8286750" y="2714625"/>
            <a:ext cx="1714500" cy="28575"/>
          </a:xfrm>
          <a:prstGeom prst="rect">
            <a:avLst/>
          </a:prstGeom>
          <a:solidFill>
            <a:srgbClr val="6AD9A0">
              <a:alpha val="3137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B4E15821-910E-4D07-BD28-F6A59CAA4F7C}"/>
              </a:ext>
            </a:extLst>
          </p:cNvPr>
          <p:cNvSpPr>
            <a:spLocks noGrp="1"/>
          </p:cNvSpPr>
          <p:nvPr/>
        </p:nvSpPr>
        <p:spPr>
          <a:xfrm>
            <a:off x="6553200" y="3009900"/>
            <a:ext cx="114300" cy="114300"/>
          </a:xfrm>
          <a:prstGeom prst="ellipse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082C713-FADC-44DB-B900-DD3854AFB4DC}"/>
              </a:ext>
            </a:extLst>
          </p:cNvPr>
          <p:cNvSpPr>
            <a:spLocks noGrp="1"/>
          </p:cNvSpPr>
          <p:nvPr/>
        </p:nvSpPr>
        <p:spPr>
          <a:xfrm>
            <a:off x="6819900" y="2971800"/>
            <a:ext cx="1524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诊断证据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19F4EB1-1D7E-4305-86AF-F3B7DF66F27D}"/>
              </a:ext>
            </a:extLst>
          </p:cNvPr>
          <p:cNvSpPr>
            <a:spLocks noGrp="1"/>
          </p:cNvSpPr>
          <p:nvPr/>
        </p:nvSpPr>
        <p:spPr>
          <a:xfrm>
            <a:off x="8286750" y="3057525"/>
            <a:ext cx="1714500" cy="28575"/>
          </a:xfrm>
          <a:prstGeom prst="rect">
            <a:avLst/>
          </a:prstGeom>
          <a:solidFill>
            <a:srgbClr val="6AD9A0">
              <a:alpha val="3137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9D3645B4-C299-42B8-9119-D6CA39708DBD}"/>
              </a:ext>
            </a:extLst>
          </p:cNvPr>
          <p:cNvSpPr>
            <a:spLocks noGrp="1"/>
          </p:cNvSpPr>
          <p:nvPr/>
        </p:nvSpPr>
        <p:spPr>
          <a:xfrm>
            <a:off x="6553200" y="3352800"/>
            <a:ext cx="114300" cy="114300"/>
          </a:xfrm>
          <a:prstGeom prst="ellipse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0715FB0-D661-4448-B1AB-9209E18D44BE}"/>
              </a:ext>
            </a:extLst>
          </p:cNvPr>
          <p:cNvSpPr>
            <a:spLocks noGrp="1"/>
          </p:cNvSpPr>
          <p:nvPr/>
        </p:nvSpPr>
        <p:spPr>
          <a:xfrm>
            <a:off x="6819900" y="3314700"/>
            <a:ext cx="1524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CommandPlan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BA47720-5A16-4326-903D-7A94E5EEB5ED}"/>
              </a:ext>
            </a:extLst>
          </p:cNvPr>
          <p:cNvSpPr>
            <a:spLocks noGrp="1"/>
          </p:cNvSpPr>
          <p:nvPr/>
        </p:nvSpPr>
        <p:spPr>
          <a:xfrm>
            <a:off x="8286750" y="3400425"/>
            <a:ext cx="1714500" cy="28575"/>
          </a:xfrm>
          <a:prstGeom prst="rect">
            <a:avLst/>
          </a:prstGeom>
          <a:solidFill>
            <a:srgbClr val="6AD9A0">
              <a:alpha val="3137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6FBEB74-BC4C-4324-946E-72272FCD0D98}"/>
              </a:ext>
            </a:extLst>
          </p:cNvPr>
          <p:cNvSpPr>
            <a:spLocks noGrp="1"/>
          </p:cNvSpPr>
          <p:nvPr/>
        </p:nvSpPr>
        <p:spPr>
          <a:xfrm>
            <a:off x="6553200" y="3695700"/>
            <a:ext cx="114300" cy="114300"/>
          </a:xfrm>
          <a:prstGeom prst="ellipse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EFE50F8-E2F6-480E-993D-238B8EB5843E}"/>
              </a:ext>
            </a:extLst>
          </p:cNvPr>
          <p:cNvSpPr>
            <a:spLocks noGrp="1"/>
          </p:cNvSpPr>
          <p:nvPr/>
        </p:nvSpPr>
        <p:spPr>
          <a:xfrm>
            <a:off x="6819900" y="3657600"/>
            <a:ext cx="1524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执行动作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BE6CC5F-2E68-4B29-899A-8C1AD222ECDB}"/>
              </a:ext>
            </a:extLst>
          </p:cNvPr>
          <p:cNvSpPr>
            <a:spLocks noGrp="1"/>
          </p:cNvSpPr>
          <p:nvPr/>
        </p:nvSpPr>
        <p:spPr>
          <a:xfrm>
            <a:off x="8286750" y="3743325"/>
            <a:ext cx="1714500" cy="28575"/>
          </a:xfrm>
          <a:prstGeom prst="rect">
            <a:avLst/>
          </a:prstGeom>
          <a:solidFill>
            <a:srgbClr val="6AD9A0">
              <a:alpha val="3137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E35A0AA0-7735-4AF2-818B-CAF51D896E18}"/>
              </a:ext>
            </a:extLst>
          </p:cNvPr>
          <p:cNvSpPr>
            <a:spLocks noGrp="1"/>
          </p:cNvSpPr>
          <p:nvPr/>
        </p:nvSpPr>
        <p:spPr>
          <a:xfrm>
            <a:off x="6553200" y="4038600"/>
            <a:ext cx="114300" cy="114300"/>
          </a:xfrm>
          <a:prstGeom prst="ellipse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E617CED-9694-4BBB-BB78-CC35A9DE168F}"/>
              </a:ext>
            </a:extLst>
          </p:cNvPr>
          <p:cNvSpPr>
            <a:spLocks noGrp="1"/>
          </p:cNvSpPr>
          <p:nvPr/>
        </p:nvSpPr>
        <p:spPr>
          <a:xfrm>
            <a:off x="6819900" y="4000500"/>
            <a:ext cx="1524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验证结果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537752E-F847-4452-87B9-38F73492FBED}"/>
              </a:ext>
            </a:extLst>
          </p:cNvPr>
          <p:cNvSpPr>
            <a:spLocks noGrp="1"/>
          </p:cNvSpPr>
          <p:nvPr/>
        </p:nvSpPr>
        <p:spPr>
          <a:xfrm>
            <a:off x="8286750" y="4086225"/>
            <a:ext cx="1714500" cy="28575"/>
          </a:xfrm>
          <a:prstGeom prst="rect">
            <a:avLst/>
          </a:prstGeom>
          <a:solidFill>
            <a:srgbClr val="6AD9A0">
              <a:alpha val="3137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885E30AF-AF37-4B7A-BAFF-12C10683D415}"/>
              </a:ext>
            </a:extLst>
          </p:cNvPr>
          <p:cNvSpPr>
            <a:spLocks noGrp="1"/>
          </p:cNvSpPr>
          <p:nvPr/>
        </p:nvSpPr>
        <p:spPr>
          <a:xfrm>
            <a:off x="6553200" y="4381500"/>
            <a:ext cx="114300" cy="114300"/>
          </a:xfrm>
          <a:prstGeom prst="ellipse">
            <a:avLst/>
          </a:prstGeom>
          <a:solidFill>
            <a:srgbClr val="F4B74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A3845AC-1B72-4513-8681-C703920E5B14}"/>
              </a:ext>
            </a:extLst>
          </p:cNvPr>
          <p:cNvSpPr>
            <a:spLocks noGrp="1"/>
          </p:cNvSpPr>
          <p:nvPr/>
        </p:nvSpPr>
        <p:spPr>
          <a:xfrm>
            <a:off x="6819900" y="4343400"/>
            <a:ext cx="1524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残余风险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D82EBAC8-A0B4-418E-818E-1948D3B3ED39}"/>
              </a:ext>
            </a:extLst>
          </p:cNvPr>
          <p:cNvSpPr>
            <a:spLocks noGrp="1"/>
          </p:cNvSpPr>
          <p:nvPr/>
        </p:nvSpPr>
        <p:spPr>
          <a:xfrm>
            <a:off x="8286750" y="4429125"/>
            <a:ext cx="1714500" cy="28575"/>
          </a:xfrm>
          <a:prstGeom prst="rect">
            <a:avLst/>
          </a:prstGeom>
          <a:solidFill>
            <a:srgbClr val="F4B740">
              <a:alpha val="50196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BA54A1C-0C7F-471A-8C5B-7C32B7AF37E5}"/>
              </a:ext>
            </a:extLst>
          </p:cNvPr>
          <p:cNvSpPr>
            <a:spLocks noGrp="1"/>
          </p:cNvSpPr>
          <p:nvPr/>
        </p:nvSpPr>
        <p:spPr>
          <a:xfrm>
            <a:off x="6515100" y="4610100"/>
            <a:ext cx="32385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DCE8E8"/>
                </a:solidFill>
              </a:defRPr>
            </a:pPr>
            <a:r>
              <a:rPr sz="1275" b="1">
                <a:solidFill>
                  <a:srgbClr val="DCE8E8"/>
                </a:solidFill>
              </a:rPr>
              <a:t>短回帖确认结果，完整报告保留证据。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C63E64E-3E12-4447-8C84-00157940CFEA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9C67DB36-C916-4298-800B-E753FDA85786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结果确认 · 回帖与报告闭环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564734D-E542-4CAA-BA9A-D0D58B24F54B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10987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2CAF52B-F617-417B-A665-4039F0A44CC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51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3AAA71-892C-4B9D-86CF-310C0A02509D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A6F3CD"/>
                </a:solidFill>
              </a:defRPr>
            </a:pPr>
            <a:r>
              <a:rPr sz="900" b="1">
                <a:solidFill>
                  <a:srgbClr val="A6F3CD"/>
                </a:solidFill>
              </a:rPr>
              <a:t>10 · ROADMAP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CB1EA9-DB79-4ECB-86A3-55BD8E4F3E03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FFFFFF"/>
                </a:solidFill>
              </a:defRPr>
            </a:pPr>
            <a:r>
              <a:rPr sz="2325" b="1">
                <a:solidFill>
                  <a:srgbClr val="FFFFFF"/>
                </a:solidFill>
              </a:rPr>
              <a:t>今天上线的是一套可逐步放权的 Agent 操作系统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530DED1-9F78-4E9F-9547-B3EB4C5EA793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BFEC08-5CF0-4685-BA48-B09CF3C206B0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B9C7C9"/>
                </a:solidFill>
              </a:defRPr>
            </a:pPr>
            <a:r>
              <a:rPr sz="900" b="0">
                <a:solidFill>
                  <a:srgbClr val="B9C7C9"/>
                </a:solidFill>
              </a:rPr>
              <a:t>11 / 12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818354-A0C1-4C8A-A233-9A13FBE13936}"/>
              </a:ext>
            </a:extLst>
          </p:cNvPr>
          <p:cNvSpPr>
            <a:spLocks noGrp="1"/>
          </p:cNvSpPr>
          <p:nvPr/>
        </p:nvSpPr>
        <p:spPr>
          <a:xfrm>
            <a:off x="1790700" y="3219450"/>
            <a:ext cx="8210550" cy="76200"/>
          </a:xfrm>
          <a:prstGeom prst="rect">
            <a:avLst/>
          </a:prstGeom>
          <a:solidFill>
            <a:srgbClr val="18363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2EFD9D79-DFB1-47A7-948B-C6572FCA3508}"/>
              </a:ext>
            </a:extLst>
          </p:cNvPr>
          <p:cNvSpPr>
            <a:spLocks noGrp="1"/>
          </p:cNvSpPr>
          <p:nvPr/>
        </p:nvSpPr>
        <p:spPr>
          <a:xfrm>
            <a:off x="876300" y="2266950"/>
            <a:ext cx="2095500" cy="2000250"/>
          </a:xfrm>
          <a:prstGeom prst="roundRect">
            <a:avLst>
              <a:gd name="adj" fmla="val 3810"/>
            </a:avLst>
          </a:prstGeom>
          <a:solidFill>
            <a:srgbClr val="F7F8F4"/>
          </a:solidFill>
          <a:ln w="19050">
            <a:solidFill>
              <a:srgbClr val="2498D8"/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70556F-634B-4016-BC24-CE75817C79F0}"/>
              </a:ext>
            </a:extLst>
          </p:cNvPr>
          <p:cNvSpPr>
            <a:spLocks noGrp="1"/>
          </p:cNvSpPr>
          <p:nvPr/>
        </p:nvSpPr>
        <p:spPr>
          <a:xfrm>
            <a:off x="1104900" y="2514600"/>
            <a:ext cx="857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425" b="1">
                <a:solidFill>
                  <a:srgbClr val="2498D8"/>
                </a:solidFill>
              </a:defRPr>
            </a:pPr>
            <a:r>
              <a:rPr sz="1425" b="1">
                <a:solidFill>
                  <a:srgbClr val="2498D8"/>
                </a:solidFill>
              </a:rPr>
              <a:t>MVP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672AA7-D243-4CB2-A90B-9F6F3185DF19}"/>
              </a:ext>
            </a:extLst>
          </p:cNvPr>
          <p:cNvSpPr>
            <a:spLocks noGrp="1"/>
          </p:cNvSpPr>
          <p:nvPr/>
        </p:nvSpPr>
        <p:spPr>
          <a:xfrm>
            <a:off x="1104900" y="3009900"/>
            <a:ext cx="161925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500" b="1">
                <a:solidFill>
                  <a:srgbClr val="101417"/>
                </a:solidFill>
              </a:defRPr>
            </a:pPr>
            <a:r>
              <a:rPr sz="1500" b="1">
                <a:solidFill>
                  <a:srgbClr val="101417"/>
                </a:solidFill>
              </a:rPr>
              <a:t>只读诊断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7D9A56-072D-4E53-8EEE-0C5948EDB4EE}"/>
              </a:ext>
            </a:extLst>
          </p:cNvPr>
          <p:cNvSpPr>
            <a:spLocks noGrp="1"/>
          </p:cNvSpPr>
          <p:nvPr/>
        </p:nvSpPr>
        <p:spPr>
          <a:xfrm>
            <a:off x="1104900" y="3695700"/>
            <a:ext cx="1619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先把短回帖闭环跑通</a:t>
            </a: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5EC15695-7537-4A65-A143-CBF1C75F7B95}"/>
              </a:ext>
            </a:extLst>
          </p:cNvPr>
          <p:cNvSpPr>
            <a:spLocks noGrp="1"/>
          </p:cNvSpPr>
          <p:nvPr/>
        </p:nvSpPr>
        <p:spPr>
          <a:xfrm>
            <a:off x="3086100" y="3181350"/>
            <a:ext cx="304800" cy="171450"/>
          </a:xfrm>
          <a:prstGeom prst="rightArrow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E10476EC-BEC7-4AA7-B745-E2547CE01659}"/>
              </a:ext>
            </a:extLst>
          </p:cNvPr>
          <p:cNvSpPr>
            <a:spLocks noGrp="1"/>
          </p:cNvSpPr>
          <p:nvPr/>
        </p:nvSpPr>
        <p:spPr>
          <a:xfrm>
            <a:off x="3505200" y="2266950"/>
            <a:ext cx="2095500" cy="2000250"/>
          </a:xfrm>
          <a:prstGeom prst="roundRect">
            <a:avLst>
              <a:gd name="adj" fmla="val 3810"/>
            </a:avLst>
          </a:prstGeom>
          <a:solidFill>
            <a:srgbClr val="F7F8F4"/>
          </a:solidFill>
          <a:ln w="19050">
            <a:solidFill>
              <a:srgbClr val="36D399"/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7D88D0-A292-4E28-A4FA-ABC63969A1BE}"/>
              </a:ext>
            </a:extLst>
          </p:cNvPr>
          <p:cNvSpPr>
            <a:spLocks noGrp="1"/>
          </p:cNvSpPr>
          <p:nvPr/>
        </p:nvSpPr>
        <p:spPr>
          <a:xfrm>
            <a:off x="3733800" y="2514600"/>
            <a:ext cx="857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425" b="1">
                <a:solidFill>
                  <a:srgbClr val="36D399"/>
                </a:solidFill>
              </a:defRPr>
            </a:pPr>
            <a:r>
              <a:rPr sz="1425" b="1">
                <a:solidFill>
                  <a:srgbClr val="36D399"/>
                </a:solidFill>
              </a:rPr>
              <a:t>V1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E018E7D-F1F6-4B14-A3BE-4206B8117FB9}"/>
              </a:ext>
            </a:extLst>
          </p:cNvPr>
          <p:cNvSpPr>
            <a:spLocks noGrp="1"/>
          </p:cNvSpPr>
          <p:nvPr/>
        </p:nvSpPr>
        <p:spPr>
          <a:xfrm>
            <a:off x="3733800" y="3009900"/>
            <a:ext cx="161925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500" b="1">
                <a:solidFill>
                  <a:srgbClr val="101417"/>
                </a:solidFill>
              </a:defRPr>
            </a:pPr>
            <a:r>
              <a:rPr sz="1500" b="1">
                <a:solidFill>
                  <a:srgbClr val="101417"/>
                </a:solidFill>
              </a:rPr>
              <a:t>recover-failed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4334BA-0B18-483B-84B8-CFE9EAFC61DA}"/>
              </a:ext>
            </a:extLst>
          </p:cNvPr>
          <p:cNvSpPr>
            <a:spLocks noGrp="1"/>
          </p:cNvSpPr>
          <p:nvPr/>
        </p:nvSpPr>
        <p:spPr>
          <a:xfrm>
            <a:off x="3733800" y="3695700"/>
            <a:ext cx="1619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只开放低风险恢复</a:t>
            </a: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517A3879-1E12-4BC2-987C-15FD22AADF73}"/>
              </a:ext>
            </a:extLst>
          </p:cNvPr>
          <p:cNvSpPr>
            <a:spLocks noGrp="1"/>
          </p:cNvSpPr>
          <p:nvPr/>
        </p:nvSpPr>
        <p:spPr>
          <a:xfrm>
            <a:off x="5715000" y="3181350"/>
            <a:ext cx="304800" cy="171450"/>
          </a:xfrm>
          <a:prstGeom prst="righ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C940C460-E266-4D2F-A88E-4724620E3E07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2095500" cy="2000250"/>
          </a:xfrm>
          <a:prstGeom prst="roundRect">
            <a:avLst>
              <a:gd name="adj" fmla="val 3810"/>
            </a:avLst>
          </a:prstGeom>
          <a:solidFill>
            <a:srgbClr val="F7F8F4"/>
          </a:solidFill>
          <a:ln w="19050">
            <a:solidFill>
              <a:srgbClr val="F4B740"/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CDC99B1-E50E-483F-A16D-B51A379B39C4}"/>
              </a:ext>
            </a:extLst>
          </p:cNvPr>
          <p:cNvSpPr>
            <a:spLocks noGrp="1"/>
          </p:cNvSpPr>
          <p:nvPr/>
        </p:nvSpPr>
        <p:spPr>
          <a:xfrm>
            <a:off x="6362700" y="2514600"/>
            <a:ext cx="857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425" b="1">
                <a:solidFill>
                  <a:srgbClr val="F4B740"/>
                </a:solidFill>
              </a:defRPr>
            </a:pPr>
            <a:r>
              <a:rPr sz="1425" b="1">
                <a:solidFill>
                  <a:srgbClr val="F4B740"/>
                </a:solidFill>
              </a:rPr>
              <a:t>V2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8984811-D728-4D63-B404-80F73CEF315A}"/>
              </a:ext>
            </a:extLst>
          </p:cNvPr>
          <p:cNvSpPr>
            <a:spLocks noGrp="1"/>
          </p:cNvSpPr>
          <p:nvPr/>
        </p:nvSpPr>
        <p:spPr>
          <a:xfrm>
            <a:off x="6362700" y="3009900"/>
            <a:ext cx="161925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500" b="1">
                <a:solidFill>
                  <a:srgbClr val="101417"/>
                </a:solidFill>
              </a:defRPr>
            </a:pPr>
            <a:r>
              <a:rPr sz="1500" b="1">
                <a:solidFill>
                  <a:srgbClr val="101417"/>
                </a:solidFill>
              </a:rPr>
              <a:t>审批放权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1B1D5E4-EF9E-4153-B877-1E6CA6F7D1A7}"/>
              </a:ext>
            </a:extLst>
          </p:cNvPr>
          <p:cNvSpPr>
            <a:spLocks noGrp="1"/>
          </p:cNvSpPr>
          <p:nvPr/>
        </p:nvSpPr>
        <p:spPr>
          <a:xfrm>
            <a:off x="6362700" y="3695700"/>
            <a:ext cx="1619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再接更多动作</a:t>
            </a:r>
          </a:p>
        </p:txBody>
      </p:sp>
      <p:sp>
        <p:nvSpPr>
          <p:cNvPr id="22" name="右箭头 21">
            <a:extLst>
              <a:ext uri="{FF2B5EF4-FFF2-40B4-BE49-F238E27FC236}">
                <a16:creationId xmlns:a16="http://schemas.microsoft.com/office/drawing/2014/main" id="{AB86A5B2-9428-4912-AF1E-9DFD8CAFA7E9}"/>
              </a:ext>
            </a:extLst>
          </p:cNvPr>
          <p:cNvSpPr>
            <a:spLocks noGrp="1"/>
          </p:cNvSpPr>
          <p:nvPr/>
        </p:nvSpPr>
        <p:spPr>
          <a:xfrm>
            <a:off x="8343900" y="3181350"/>
            <a:ext cx="304800" cy="171450"/>
          </a:xfrm>
          <a:prstGeom prst="rightArrow">
            <a:avLst/>
          </a:prstGeom>
          <a:solidFill>
            <a:srgbClr val="F4B74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0517FDC0-5FAF-4D09-9832-D11DF0037DFF}"/>
              </a:ext>
            </a:extLst>
          </p:cNvPr>
          <p:cNvSpPr>
            <a:spLocks noGrp="1"/>
          </p:cNvSpPr>
          <p:nvPr/>
        </p:nvSpPr>
        <p:spPr>
          <a:xfrm>
            <a:off x="8763000" y="2266950"/>
            <a:ext cx="2095500" cy="2000250"/>
          </a:xfrm>
          <a:prstGeom prst="roundRect">
            <a:avLst>
              <a:gd name="adj" fmla="val 3810"/>
            </a:avLst>
          </a:prstGeom>
          <a:solidFill>
            <a:srgbClr val="F7F8F4"/>
          </a:solidFill>
          <a:ln w="19050">
            <a:solidFill>
              <a:srgbClr val="7965D8"/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5FA66DC-A02B-4F4E-9BE8-99C9930B2453}"/>
              </a:ext>
            </a:extLst>
          </p:cNvPr>
          <p:cNvSpPr>
            <a:spLocks noGrp="1"/>
          </p:cNvSpPr>
          <p:nvPr/>
        </p:nvSpPr>
        <p:spPr>
          <a:xfrm>
            <a:off x="8991600" y="2514600"/>
            <a:ext cx="857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425" b="1">
                <a:solidFill>
                  <a:srgbClr val="7965D8"/>
                </a:solidFill>
              </a:defRPr>
            </a:pPr>
            <a:r>
              <a:rPr sz="1425" b="1">
                <a:solidFill>
                  <a:srgbClr val="7965D8"/>
                </a:solidFill>
              </a:rPr>
              <a:t>V3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C84241E-14A7-4D27-B892-2B4D0300E967}"/>
              </a:ext>
            </a:extLst>
          </p:cNvPr>
          <p:cNvSpPr>
            <a:spLocks noGrp="1"/>
          </p:cNvSpPr>
          <p:nvPr/>
        </p:nvSpPr>
        <p:spPr>
          <a:xfrm>
            <a:off x="8991600" y="3009900"/>
            <a:ext cx="161925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500" b="1">
                <a:solidFill>
                  <a:srgbClr val="101417"/>
                </a:solidFill>
              </a:defRPr>
            </a:pPr>
            <a:r>
              <a:rPr sz="1500" b="1">
                <a:solidFill>
                  <a:srgbClr val="101417"/>
                </a:solidFill>
              </a:rPr>
              <a:t>Runbook / Skill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D6052FA-FABD-4A60-B52E-753B4B876D20}"/>
              </a:ext>
            </a:extLst>
          </p:cNvPr>
          <p:cNvSpPr>
            <a:spLocks noGrp="1"/>
          </p:cNvSpPr>
          <p:nvPr/>
        </p:nvSpPr>
        <p:spPr>
          <a:xfrm>
            <a:off x="8991600" y="3695700"/>
            <a:ext cx="1619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沉淀能力，进入社区共建</a:t>
            </a: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0B899421-D209-41D8-BDCA-A89013A56C86}"/>
              </a:ext>
            </a:extLst>
          </p:cNvPr>
          <p:cNvSpPr>
            <a:spLocks noGrp="1"/>
          </p:cNvSpPr>
          <p:nvPr/>
        </p:nvSpPr>
        <p:spPr>
          <a:xfrm>
            <a:off x="990600" y="4895850"/>
            <a:ext cx="9144000" cy="742950"/>
          </a:xfrm>
          <a:prstGeom prst="roundRect">
            <a:avLst>
              <a:gd name="adj" fmla="val 10256"/>
            </a:avLst>
          </a:prstGeom>
          <a:solidFill>
            <a:srgbClr val="07191B">
              <a:alpha val="81569"/>
            </a:srgbClr>
          </a:solidFill>
          <a:ln w="11430">
            <a:solidFill>
              <a:srgbClr val="4DE19A">
                <a:alpha val="50196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021D4C-1E8A-40AA-9288-AC259C897B8A}"/>
              </a:ext>
            </a:extLst>
          </p:cNvPr>
          <p:cNvSpPr>
            <a:spLocks noGrp="1"/>
          </p:cNvSpPr>
          <p:nvPr/>
        </p:nvSpPr>
        <p:spPr>
          <a:xfrm>
            <a:off x="1295400" y="5105400"/>
            <a:ext cx="8382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6845" lnSpcReduction="10000"/>
          </a:bodyPr>
          <a:lstStyle/>
          <a:p>
            <a:pPr algn="l">
              <a:defRPr sz="1650" b="1">
                <a:solidFill>
                  <a:srgbClr val="FFFFFF"/>
                </a:solidFill>
              </a:defRPr>
            </a:pPr>
            <a:r>
              <a:rPr sz="1650" b="1">
                <a:solidFill>
                  <a:srgbClr val="FFFFFF"/>
                </a:solidFill>
              </a:rPr>
              <a:t>可复制的不是某个 prompt，而是 Channel、Skill、CLI、Report、Safety 这组工程边界。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6CEEABE-8D76-4B3B-9C1B-636C03ECF760}"/>
              </a:ext>
            </a:extLst>
          </p:cNvPr>
          <p:cNvSpPr>
            <a:spLocks noGrp="1"/>
          </p:cNvSpPr>
          <p:nvPr/>
        </p:nvSpPr>
        <p:spPr>
          <a:xfrm>
            <a:off x="609600" y="6438900"/>
            <a:ext cx="3429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B9C7C9"/>
                </a:solidFill>
              </a:defRPr>
            </a:pPr>
            <a:r>
              <a:rPr sz="900" b="0">
                <a:solidFill>
                  <a:srgbClr val="B9C7C9"/>
                </a:solidFill>
              </a:rPr>
              <a:t>Apache DolphinScheduler Meetup 2026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9D9C05F-D677-42E9-A204-04EB29080211}"/>
              </a:ext>
            </a:extLst>
          </p:cNvPr>
          <p:cNvSpPr>
            <a:spLocks noGrp="1"/>
          </p:cNvSpPr>
          <p:nvPr/>
        </p:nvSpPr>
        <p:spPr>
          <a:xfrm>
            <a:off x="10763250" y="6438900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B9C7C9"/>
                </a:solidFill>
              </a:defRPr>
            </a:pPr>
            <a:r>
              <a:rPr sz="900" b="0">
                <a:solidFill>
                  <a:srgbClr val="B9C7C9"/>
                </a:solidFill>
              </a:rPr>
              <a:t>11 / 12</a:t>
            </a:r>
          </a:p>
        </p:txBody>
      </p:sp>
    </p:spTree>
    <p:extLst>
      <p:ext uri="{BB962C8B-B14F-4D97-AF65-F5344CB8AC3E}">
        <p14:creationId xmlns:p14="http://schemas.microsoft.com/office/powerpoint/2010/main" val="9625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47650" y="249838"/>
            <a:ext cx="4762500" cy="6242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277600" y="245385"/>
            <a:ext cx="704850" cy="5569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2CBC19-6872-420E-AD5A-277726529543}"/>
              </a:ext>
            </a:extLst>
          </p:cNvPr>
          <p:cNvSpPr>
            <a:spLocks noGrp="1"/>
          </p:cNvSpPr>
          <p:nvPr/>
        </p:nvSpPr>
        <p:spPr>
          <a:xfrm>
            <a:off x="3657600" y="1733550"/>
            <a:ext cx="4953000" cy="1104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6450" b="0">
                <a:solidFill>
                  <a:srgbClr val="313135"/>
                </a:solidFill>
              </a:defRPr>
            </a:pPr>
            <a:r>
              <a:rPr sz="6450" b="0">
                <a:solidFill>
                  <a:srgbClr val="313135"/>
                </a:solidFill>
              </a:rPr>
              <a:t>THANKS!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F85250-7FE8-4FE4-9B44-90B9E08B289C}"/>
              </a:ext>
            </a:extLst>
          </p:cNvPr>
          <p:cNvSpPr>
            <a:spLocks noGrp="1"/>
          </p:cNvSpPr>
          <p:nvPr/>
        </p:nvSpPr>
        <p:spPr>
          <a:xfrm>
            <a:off x="5010150" y="2990850"/>
            <a:ext cx="2171700" cy="57150"/>
          </a:xfrm>
          <a:prstGeom prst="rect">
            <a:avLst/>
          </a:prstGeom>
          <a:solidFill>
            <a:srgbClr val="2142F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F7644E-B74D-4806-951D-853B4AB4D13E}"/>
              </a:ext>
            </a:extLst>
          </p:cNvPr>
          <p:cNvSpPr>
            <a:spLocks noGrp="1"/>
          </p:cNvSpPr>
          <p:nvPr/>
        </p:nvSpPr>
        <p:spPr>
          <a:xfrm>
            <a:off x="4572000" y="3238500"/>
            <a:ext cx="30480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950" b="1">
                <a:solidFill>
                  <a:srgbClr val="344447"/>
                </a:solidFill>
              </a:defRPr>
            </a:pPr>
            <a:r>
              <a:rPr sz="1950" b="1">
                <a:solidFill>
                  <a:srgbClr val="344447"/>
                </a:solidFill>
              </a:rPr>
              <a:t>欢迎交流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F35D00C-BABC-464B-B422-BD1A00D03A55}"/>
              </a:ext>
            </a:extLst>
          </p:cNvPr>
          <p:cNvSpPr>
            <a:spLocks noGrp="1"/>
          </p:cNvSpPr>
          <p:nvPr/>
        </p:nvSpPr>
        <p:spPr>
          <a:xfrm>
            <a:off x="3124200" y="3905250"/>
            <a:ext cx="5943600" cy="1123950"/>
          </a:xfrm>
          <a:prstGeom prst="roundRect">
            <a:avLst>
              <a:gd name="adj" fmla="val 6780"/>
            </a:avLst>
          </a:prstGeom>
          <a:solidFill>
            <a:srgbClr val="F7F9FF"/>
          </a:solidFill>
          <a:ln w="11430">
            <a:solidFill>
              <a:srgbClr val="2142F3"/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AF393A0-8AE8-4AE9-B4D2-B9A03167A972}"/>
              </a:ext>
            </a:extLst>
          </p:cNvPr>
          <p:cNvSpPr>
            <a:spLocks noGrp="1"/>
          </p:cNvSpPr>
          <p:nvPr/>
        </p:nvSpPr>
        <p:spPr>
          <a:xfrm>
            <a:off x="3524250" y="4171950"/>
            <a:ext cx="5143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101417"/>
                </a:solidFill>
              </a:defRPr>
            </a:pPr>
            <a:r>
              <a:rPr sz="2100" b="1">
                <a:solidFill>
                  <a:srgbClr val="101417"/>
                </a:solidFill>
              </a:rPr>
              <a:t>DolphinScheduler Agent 躺着把活干了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87C7A5-6DAE-4554-84C1-73D52C8832C9}"/>
              </a:ext>
            </a:extLst>
          </p:cNvPr>
          <p:cNvSpPr>
            <a:spLocks noGrp="1"/>
          </p:cNvSpPr>
          <p:nvPr/>
        </p:nvSpPr>
        <p:spPr>
          <a:xfrm>
            <a:off x="3524250" y="4552950"/>
            <a:ext cx="5143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2142F3"/>
                </a:solidFill>
              </a:defRPr>
            </a:pPr>
            <a:r>
              <a:rPr sz="1650" b="1">
                <a:solidFill>
                  <a:srgbClr val="2142F3"/>
                </a:solidFill>
              </a:rPr>
              <a:t>刘小东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A4918F-267C-4A94-8E4C-A7C023A834EC}"/>
              </a:ext>
            </a:extLst>
          </p:cNvPr>
          <p:cNvSpPr>
            <a:spLocks noGrp="1"/>
          </p:cNvSpPr>
          <p:nvPr/>
        </p:nvSpPr>
        <p:spPr>
          <a:xfrm>
            <a:off x="3524250" y="4819650"/>
            <a:ext cx="5143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Apache DolphinScheduler Meetup 2026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2B11564-A2E2-4D71-BAA3-2626C65FC447}"/>
              </a:ext>
            </a:extLst>
          </p:cNvPr>
          <p:cNvSpPr>
            <a:spLocks noGrp="1"/>
          </p:cNvSpPr>
          <p:nvPr/>
        </p:nvSpPr>
        <p:spPr>
          <a:xfrm>
            <a:off x="533400" y="6096000"/>
            <a:ext cx="40005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6D7C80"/>
                </a:solidFill>
              </a:defRPr>
            </a:pPr>
            <a:r>
              <a:rPr sz="1200" b="0">
                <a:solidFill>
                  <a:srgbClr val="6D7C80"/>
                </a:solidFill>
              </a:rPr>
              <a:t>刘小东 · DolphinScheduler Agent 躺着把活干了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582150" y="6193556"/>
            <a:ext cx="2381250" cy="3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9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A46530B-74A4-44E2-8533-F87C3B5F1FF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B997138-5789-47B0-8BF0-FF0262490493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B8C781-190C-4C78-9106-046EDF3392F7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0217B00-6FF2-4715-B3D9-E3C1B8A17EB2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360FDE-6F35-4ED4-9656-8E3224C23C9E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43FD211-72FC-4FEC-BE56-D2AB3C19FDA0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FE22E5-B433-4A00-A2E8-0505FF4534AB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099A72-85CF-4750-9D8B-7F446CEDE0A4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D75D64-CA22-4DE1-AD23-524D2DF45E63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8E8CFF-F051-4830-83CB-93FA9B0C1697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5C93B6-844E-4C91-8E07-547E2756F55B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E7DA06C-7DB8-4AAE-93D1-7CBB31031061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DFF098-E5D9-4189-9DAD-7C5F6E54415B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9F5B80-B1A5-46A1-911D-724BEB683105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ADABCD4-8C15-4E40-81DA-3B4A75E0DD26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7CE1B26-0EB6-48A4-BC1F-AE9266E930B5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1F6F5DB-0322-48E6-8CCA-5558102E6F5F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3087234-BE9E-4053-9784-D55F0F033CD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9B23266-F71E-4B32-AEAF-DBD7E411D1C3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45AB1D9-30B4-4537-978A-5D31A6DEEB66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F79715A-B1C7-4C07-83BE-9CD573B60A0A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74CA88-BAB4-4C6D-A500-3C45D9602E06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0C7A74-F5DE-4371-B2D7-2882D70EAF45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16E85CE-0610-4619-9BD0-FD1181F78660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FCC0BAA-52A6-4080-891C-1D0D9D9A02FE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18C9213-D131-4CDE-9AC4-54788A12A8E3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2A09FDC-E4DF-4863-8515-D302B352268F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507BF8E-ACA2-4439-AE4C-4CA6097E581F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01 · 问题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B8E0340-01DD-4C1F-8783-11327C1D0687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真正拖慢恢复的，是上下文在多个系统间跳转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6D303A0-A32E-4A46-B84D-44CA1D5DC948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2CD6307-3048-4FB1-83B3-6B9A461760DD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02 / 12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F18B3C71-2AA9-4CA2-A362-D646FC665343}"/>
              </a:ext>
            </a:extLst>
          </p:cNvPr>
          <p:cNvSpPr>
            <a:spLocks noGrp="1"/>
          </p:cNvSpPr>
          <p:nvPr/>
        </p:nvSpPr>
        <p:spPr>
          <a:xfrm>
            <a:off x="800100" y="1952625"/>
            <a:ext cx="20955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49CAE4E1-C90D-40AF-B6F4-BC268194AC23}"/>
              </a:ext>
            </a:extLst>
          </p:cNvPr>
          <p:cNvSpPr>
            <a:spLocks noGrp="1"/>
          </p:cNvSpPr>
          <p:nvPr/>
        </p:nvSpPr>
        <p:spPr>
          <a:xfrm>
            <a:off x="990600" y="2095500"/>
            <a:ext cx="171450" cy="171450"/>
          </a:xfrm>
          <a:prstGeom prst="ellipse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77B5E56-8557-4919-AE1E-ECF405D19313}"/>
              </a:ext>
            </a:extLst>
          </p:cNvPr>
          <p:cNvSpPr>
            <a:spLocks noGrp="1"/>
          </p:cNvSpPr>
          <p:nvPr/>
        </p:nvSpPr>
        <p:spPr>
          <a:xfrm>
            <a:off x="1257300" y="2047875"/>
            <a:ext cx="13906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飞书群</a:t>
            </a:r>
          </a:p>
        </p:txBody>
      </p:sp>
      <p:sp>
        <p:nvSpPr>
          <p:cNvPr id="36" name="右箭头 35">
            <a:extLst>
              <a:ext uri="{FF2B5EF4-FFF2-40B4-BE49-F238E27FC236}">
                <a16:creationId xmlns:a16="http://schemas.microsoft.com/office/drawing/2014/main" id="{7B71BC6E-437F-49DA-B549-BA8533DE4BBA}"/>
              </a:ext>
            </a:extLst>
          </p:cNvPr>
          <p:cNvSpPr>
            <a:spLocks noGrp="1"/>
          </p:cNvSpPr>
          <p:nvPr/>
        </p:nvSpPr>
        <p:spPr>
          <a:xfrm>
            <a:off x="3048000" y="2095500"/>
            <a:ext cx="666750" cy="171450"/>
          </a:xfrm>
          <a:prstGeom prst="rightArrow">
            <a:avLst/>
          </a:prstGeom>
          <a:solidFill>
            <a:srgbClr val="A8B7B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8DA7DCEA-9907-4C43-9BD4-A2C8E6C33D2B}"/>
              </a:ext>
            </a:extLst>
          </p:cNvPr>
          <p:cNvSpPr>
            <a:spLocks noGrp="1"/>
          </p:cNvSpPr>
          <p:nvPr/>
        </p:nvSpPr>
        <p:spPr>
          <a:xfrm>
            <a:off x="3905250" y="1952625"/>
            <a:ext cx="2895600" cy="457200"/>
          </a:xfrm>
          <a:prstGeom prst="roundRect">
            <a:avLst>
              <a:gd name="adj" fmla="val 16667"/>
            </a:avLst>
          </a:prstGeom>
          <a:solidFill>
            <a:srgbClr val="FDFEFE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055CCF9-339E-45FF-92EB-814F7243BDA3}"/>
              </a:ext>
            </a:extLst>
          </p:cNvPr>
          <p:cNvSpPr>
            <a:spLocks noGrp="1"/>
          </p:cNvSpPr>
          <p:nvPr/>
        </p:nvSpPr>
        <p:spPr>
          <a:xfrm>
            <a:off x="4133850" y="2066925"/>
            <a:ext cx="2362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344447"/>
                </a:solidFill>
              </a:defRPr>
            </a:pPr>
            <a:r>
              <a:rPr sz="1125" b="0">
                <a:solidFill>
                  <a:srgbClr val="344447"/>
                </a:solidFill>
              </a:rPr>
              <a:t>知道出事了</a:t>
            </a: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ADD687B2-8376-41FB-8D02-DD70115CE604}"/>
              </a:ext>
            </a:extLst>
          </p:cNvPr>
          <p:cNvSpPr>
            <a:spLocks noGrp="1"/>
          </p:cNvSpPr>
          <p:nvPr/>
        </p:nvSpPr>
        <p:spPr>
          <a:xfrm>
            <a:off x="800100" y="2638425"/>
            <a:ext cx="20955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9DEAFEFE-44BD-4867-A26E-0C5221CBBD89}"/>
              </a:ext>
            </a:extLst>
          </p:cNvPr>
          <p:cNvSpPr>
            <a:spLocks noGrp="1"/>
          </p:cNvSpPr>
          <p:nvPr/>
        </p:nvSpPr>
        <p:spPr>
          <a:xfrm>
            <a:off x="990600" y="2781300"/>
            <a:ext cx="171450" cy="171450"/>
          </a:xfrm>
          <a:prstGeom prst="ellipse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C5D49CF-7685-4007-808E-B964B7ABC844}"/>
              </a:ext>
            </a:extLst>
          </p:cNvPr>
          <p:cNvSpPr>
            <a:spLocks noGrp="1"/>
          </p:cNvSpPr>
          <p:nvPr/>
        </p:nvSpPr>
        <p:spPr>
          <a:xfrm>
            <a:off x="1257300" y="2733675"/>
            <a:ext cx="13906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DS UI</a:t>
            </a:r>
          </a:p>
        </p:txBody>
      </p:sp>
      <p:sp>
        <p:nvSpPr>
          <p:cNvPr id="42" name="右箭头 41">
            <a:extLst>
              <a:ext uri="{FF2B5EF4-FFF2-40B4-BE49-F238E27FC236}">
                <a16:creationId xmlns:a16="http://schemas.microsoft.com/office/drawing/2014/main" id="{7A7374BC-9381-4D69-A5DE-A2F13EDC53CA}"/>
              </a:ext>
            </a:extLst>
          </p:cNvPr>
          <p:cNvSpPr>
            <a:spLocks noGrp="1"/>
          </p:cNvSpPr>
          <p:nvPr/>
        </p:nvSpPr>
        <p:spPr>
          <a:xfrm>
            <a:off x="3048000" y="2781300"/>
            <a:ext cx="666750" cy="171450"/>
          </a:xfrm>
          <a:prstGeom prst="rightArrow">
            <a:avLst/>
          </a:prstGeom>
          <a:solidFill>
            <a:srgbClr val="A8B7B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98C4EB93-C65B-4C60-8EE6-86A2DAC2A8D5}"/>
              </a:ext>
            </a:extLst>
          </p:cNvPr>
          <p:cNvSpPr>
            <a:spLocks noGrp="1"/>
          </p:cNvSpPr>
          <p:nvPr/>
        </p:nvSpPr>
        <p:spPr>
          <a:xfrm>
            <a:off x="3905250" y="2638425"/>
            <a:ext cx="2895600" cy="457200"/>
          </a:xfrm>
          <a:prstGeom prst="roundRect">
            <a:avLst>
              <a:gd name="adj" fmla="val 16667"/>
            </a:avLst>
          </a:prstGeom>
          <a:solidFill>
            <a:srgbClr val="FDFEFE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E214134-60D0-43AD-A68A-D7B95EF842D7}"/>
              </a:ext>
            </a:extLst>
          </p:cNvPr>
          <p:cNvSpPr>
            <a:spLocks noGrp="1"/>
          </p:cNvSpPr>
          <p:nvPr/>
        </p:nvSpPr>
        <p:spPr>
          <a:xfrm>
            <a:off x="4133850" y="2752725"/>
            <a:ext cx="2362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344447"/>
                </a:solidFill>
              </a:defRPr>
            </a:pPr>
            <a:r>
              <a:rPr sz="1125" b="0">
                <a:solidFill>
                  <a:srgbClr val="344447"/>
                </a:solidFill>
              </a:rPr>
              <a:t>确认实例状态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800FD859-4201-49E3-A9E0-0E14D0E931B5}"/>
              </a:ext>
            </a:extLst>
          </p:cNvPr>
          <p:cNvSpPr>
            <a:spLocks noGrp="1"/>
          </p:cNvSpPr>
          <p:nvPr/>
        </p:nvSpPr>
        <p:spPr>
          <a:xfrm>
            <a:off x="800100" y="3324225"/>
            <a:ext cx="20955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49CF1C12-EC8D-4B52-B831-33775F5B3E52}"/>
              </a:ext>
            </a:extLst>
          </p:cNvPr>
          <p:cNvSpPr>
            <a:spLocks noGrp="1"/>
          </p:cNvSpPr>
          <p:nvPr/>
        </p:nvSpPr>
        <p:spPr>
          <a:xfrm>
            <a:off x="990600" y="3467100"/>
            <a:ext cx="171450" cy="171450"/>
          </a:xfrm>
          <a:prstGeom prst="ellipse">
            <a:avLst/>
          </a:prstGeom>
          <a:solidFill>
            <a:srgbClr val="F4B74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AAFD5B6-79C7-409D-A582-651DC5FBC769}"/>
              </a:ext>
            </a:extLst>
          </p:cNvPr>
          <p:cNvSpPr>
            <a:spLocks noGrp="1"/>
          </p:cNvSpPr>
          <p:nvPr/>
        </p:nvSpPr>
        <p:spPr>
          <a:xfrm>
            <a:off x="1257300" y="3419475"/>
            <a:ext cx="13906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日志</a:t>
            </a:r>
          </a:p>
        </p:txBody>
      </p:sp>
      <p:sp>
        <p:nvSpPr>
          <p:cNvPr id="48" name="右箭头 47">
            <a:extLst>
              <a:ext uri="{FF2B5EF4-FFF2-40B4-BE49-F238E27FC236}">
                <a16:creationId xmlns:a16="http://schemas.microsoft.com/office/drawing/2014/main" id="{17E3E846-3DB1-4490-A4E3-F7A29B470625}"/>
              </a:ext>
            </a:extLst>
          </p:cNvPr>
          <p:cNvSpPr>
            <a:spLocks noGrp="1"/>
          </p:cNvSpPr>
          <p:nvPr/>
        </p:nvSpPr>
        <p:spPr>
          <a:xfrm>
            <a:off x="3048000" y="3467100"/>
            <a:ext cx="666750" cy="171450"/>
          </a:xfrm>
          <a:prstGeom prst="rightArrow">
            <a:avLst/>
          </a:prstGeom>
          <a:solidFill>
            <a:srgbClr val="A8B7B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EC30CFDB-D5B6-424E-81D4-A947B86BBB78}"/>
              </a:ext>
            </a:extLst>
          </p:cNvPr>
          <p:cNvSpPr>
            <a:spLocks noGrp="1"/>
          </p:cNvSpPr>
          <p:nvPr/>
        </p:nvSpPr>
        <p:spPr>
          <a:xfrm>
            <a:off x="3905250" y="3324225"/>
            <a:ext cx="2895600" cy="457200"/>
          </a:xfrm>
          <a:prstGeom prst="roundRect">
            <a:avLst>
              <a:gd name="adj" fmla="val 16667"/>
            </a:avLst>
          </a:prstGeom>
          <a:solidFill>
            <a:srgbClr val="FDFEFE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325BBC8-3FCE-47D7-B9AB-C6735E0BD7F1}"/>
              </a:ext>
            </a:extLst>
          </p:cNvPr>
          <p:cNvSpPr>
            <a:spLocks noGrp="1"/>
          </p:cNvSpPr>
          <p:nvPr/>
        </p:nvSpPr>
        <p:spPr>
          <a:xfrm>
            <a:off x="4133850" y="3438525"/>
            <a:ext cx="2362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344447"/>
                </a:solidFill>
              </a:defRPr>
            </a:pPr>
            <a:r>
              <a:rPr sz="1125" b="0">
                <a:solidFill>
                  <a:srgbClr val="344447"/>
                </a:solidFill>
              </a:rPr>
              <a:t>定位失败现场</a:t>
            </a: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EB5AD35F-143A-4BFB-AF27-0D0F56B1F3B1}"/>
              </a:ext>
            </a:extLst>
          </p:cNvPr>
          <p:cNvSpPr>
            <a:spLocks noGrp="1"/>
          </p:cNvSpPr>
          <p:nvPr/>
        </p:nvSpPr>
        <p:spPr>
          <a:xfrm>
            <a:off x="800100" y="4010025"/>
            <a:ext cx="20955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AA1064E-AE16-4F7C-9065-2062FC0A0BE5}"/>
              </a:ext>
            </a:extLst>
          </p:cNvPr>
          <p:cNvSpPr>
            <a:spLocks noGrp="1"/>
          </p:cNvSpPr>
          <p:nvPr/>
        </p:nvSpPr>
        <p:spPr>
          <a:xfrm>
            <a:off x="990600" y="4152900"/>
            <a:ext cx="171450" cy="171450"/>
          </a:xfrm>
          <a:prstGeom prst="ellipse">
            <a:avLst/>
          </a:prstGeom>
          <a:solidFill>
            <a:srgbClr val="7965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5BA1859-56B3-48B1-BF5E-6F7F5D2C08C9}"/>
              </a:ext>
            </a:extLst>
          </p:cNvPr>
          <p:cNvSpPr>
            <a:spLocks noGrp="1"/>
          </p:cNvSpPr>
          <p:nvPr/>
        </p:nvSpPr>
        <p:spPr>
          <a:xfrm>
            <a:off x="1257300" y="4105275"/>
            <a:ext cx="13906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Runbook</a:t>
            </a:r>
          </a:p>
        </p:txBody>
      </p:sp>
      <p:sp>
        <p:nvSpPr>
          <p:cNvPr id="54" name="右箭头 53">
            <a:extLst>
              <a:ext uri="{FF2B5EF4-FFF2-40B4-BE49-F238E27FC236}">
                <a16:creationId xmlns:a16="http://schemas.microsoft.com/office/drawing/2014/main" id="{7853769A-033D-4250-A699-51BA6785C98D}"/>
              </a:ext>
            </a:extLst>
          </p:cNvPr>
          <p:cNvSpPr>
            <a:spLocks noGrp="1"/>
          </p:cNvSpPr>
          <p:nvPr/>
        </p:nvSpPr>
        <p:spPr>
          <a:xfrm>
            <a:off x="3048000" y="4152900"/>
            <a:ext cx="666750" cy="171450"/>
          </a:xfrm>
          <a:prstGeom prst="rightArrow">
            <a:avLst/>
          </a:prstGeom>
          <a:solidFill>
            <a:srgbClr val="A8B7B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99B63802-10B9-49A6-BC51-3C0C3091BDDD}"/>
              </a:ext>
            </a:extLst>
          </p:cNvPr>
          <p:cNvSpPr>
            <a:spLocks noGrp="1"/>
          </p:cNvSpPr>
          <p:nvPr/>
        </p:nvSpPr>
        <p:spPr>
          <a:xfrm>
            <a:off x="3905250" y="4010025"/>
            <a:ext cx="2895600" cy="457200"/>
          </a:xfrm>
          <a:prstGeom prst="roundRect">
            <a:avLst>
              <a:gd name="adj" fmla="val 16667"/>
            </a:avLst>
          </a:prstGeom>
          <a:solidFill>
            <a:srgbClr val="FDFEFE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373B397-B42A-4C56-811E-54656CDA304F}"/>
              </a:ext>
            </a:extLst>
          </p:cNvPr>
          <p:cNvSpPr>
            <a:spLocks noGrp="1"/>
          </p:cNvSpPr>
          <p:nvPr/>
        </p:nvSpPr>
        <p:spPr>
          <a:xfrm>
            <a:off x="4133850" y="4124325"/>
            <a:ext cx="2362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344447"/>
                </a:solidFill>
              </a:defRPr>
            </a:pPr>
            <a:r>
              <a:rPr sz="1125" b="0">
                <a:solidFill>
                  <a:srgbClr val="344447"/>
                </a:solidFill>
              </a:rPr>
              <a:t>确认处置边界</a:t>
            </a: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F7905873-4264-4DF0-83C9-D22C8FF8CAAD}"/>
              </a:ext>
            </a:extLst>
          </p:cNvPr>
          <p:cNvSpPr>
            <a:spLocks noGrp="1"/>
          </p:cNvSpPr>
          <p:nvPr/>
        </p:nvSpPr>
        <p:spPr>
          <a:xfrm>
            <a:off x="800100" y="4695825"/>
            <a:ext cx="20955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0BAD6FAE-D9EC-4931-ABDE-09719146F44B}"/>
              </a:ext>
            </a:extLst>
          </p:cNvPr>
          <p:cNvSpPr>
            <a:spLocks noGrp="1"/>
          </p:cNvSpPr>
          <p:nvPr/>
        </p:nvSpPr>
        <p:spPr>
          <a:xfrm>
            <a:off x="990600" y="4838700"/>
            <a:ext cx="171450" cy="171450"/>
          </a:xfrm>
          <a:prstGeom prst="ellipse">
            <a:avLst/>
          </a:prstGeom>
          <a:solidFill>
            <a:srgbClr val="6D7C8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A46A331-33A1-47E2-8098-113BF1FB7B02}"/>
              </a:ext>
            </a:extLst>
          </p:cNvPr>
          <p:cNvSpPr>
            <a:spLocks noGrp="1"/>
          </p:cNvSpPr>
          <p:nvPr/>
        </p:nvSpPr>
        <p:spPr>
          <a:xfrm>
            <a:off x="1257300" y="4791075"/>
            <a:ext cx="13906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人工判断</a:t>
            </a:r>
          </a:p>
        </p:txBody>
      </p:sp>
      <p:sp>
        <p:nvSpPr>
          <p:cNvPr id="60" name="右箭头 59">
            <a:extLst>
              <a:ext uri="{FF2B5EF4-FFF2-40B4-BE49-F238E27FC236}">
                <a16:creationId xmlns:a16="http://schemas.microsoft.com/office/drawing/2014/main" id="{57E4F40D-CB52-4D53-8B43-04680AD20EF0}"/>
              </a:ext>
            </a:extLst>
          </p:cNvPr>
          <p:cNvSpPr>
            <a:spLocks noGrp="1"/>
          </p:cNvSpPr>
          <p:nvPr/>
        </p:nvSpPr>
        <p:spPr>
          <a:xfrm>
            <a:off x="3048000" y="4838700"/>
            <a:ext cx="666750" cy="171450"/>
          </a:xfrm>
          <a:prstGeom prst="rightArrow">
            <a:avLst/>
          </a:prstGeom>
          <a:solidFill>
            <a:srgbClr val="A8B7B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5EA18B1A-1D29-4FDD-B53A-8FC139D90C29}"/>
              </a:ext>
            </a:extLst>
          </p:cNvPr>
          <p:cNvSpPr>
            <a:spLocks noGrp="1"/>
          </p:cNvSpPr>
          <p:nvPr/>
        </p:nvSpPr>
        <p:spPr>
          <a:xfrm>
            <a:off x="3905250" y="4695825"/>
            <a:ext cx="2895600" cy="457200"/>
          </a:xfrm>
          <a:prstGeom prst="roundRect">
            <a:avLst>
              <a:gd name="adj" fmla="val 16667"/>
            </a:avLst>
          </a:prstGeom>
          <a:solidFill>
            <a:srgbClr val="FDFEFE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3D2E83F-886B-48A0-897E-6823702C6428}"/>
              </a:ext>
            </a:extLst>
          </p:cNvPr>
          <p:cNvSpPr>
            <a:spLocks noGrp="1"/>
          </p:cNvSpPr>
          <p:nvPr/>
        </p:nvSpPr>
        <p:spPr>
          <a:xfrm>
            <a:off x="4133850" y="4810125"/>
            <a:ext cx="2362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344447"/>
                </a:solidFill>
              </a:defRPr>
            </a:pPr>
            <a:r>
              <a:rPr sz="1125" b="0">
                <a:solidFill>
                  <a:srgbClr val="344447"/>
                </a:solidFill>
              </a:rPr>
              <a:t>决定是否能恢复</a:t>
            </a: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A04369DB-8C2B-4ACA-839F-F31C786EDE58}"/>
              </a:ext>
            </a:extLst>
          </p:cNvPr>
          <p:cNvSpPr>
            <a:spLocks noGrp="1"/>
          </p:cNvSpPr>
          <p:nvPr/>
        </p:nvSpPr>
        <p:spPr>
          <a:xfrm>
            <a:off x="7429500" y="1809750"/>
            <a:ext cx="3714750" cy="3429000"/>
          </a:xfrm>
          <a:prstGeom prst="roundRect">
            <a:avLst>
              <a:gd name="adj" fmla="val 2222"/>
            </a:avLst>
          </a:prstGeom>
          <a:solidFill>
            <a:srgbClr val="10191D">
              <a:alpha val="90980"/>
            </a:srgbClr>
          </a:solidFill>
          <a:ln w="11430">
            <a:solidFill>
              <a:srgbClr val="244148"/>
            </a:solidFill>
            <a:prstDash val="solid"/>
          </a:ln>
        </p:spPr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8FE63D4-6A25-45DB-A17F-0BB828D941F9}"/>
              </a:ext>
            </a:extLst>
          </p:cNvPr>
          <p:cNvSpPr>
            <a:spLocks noGrp="1"/>
          </p:cNvSpPr>
          <p:nvPr/>
        </p:nvSpPr>
        <p:spPr>
          <a:xfrm>
            <a:off x="7734300" y="2133600"/>
            <a:ext cx="3124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650" b="1">
                <a:solidFill>
                  <a:srgbClr val="FFFFFF"/>
                </a:solidFill>
              </a:defRPr>
            </a:pPr>
            <a:r>
              <a:rPr sz="1650" b="1">
                <a:solidFill>
                  <a:srgbClr val="FFFFFF"/>
                </a:solidFill>
              </a:rPr>
              <a:t>真正耗时的是来回找上下文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B9B56E2-82DB-4659-B9F7-072EAEF8DF80}"/>
              </a:ext>
            </a:extLst>
          </p:cNvPr>
          <p:cNvSpPr>
            <a:spLocks noGrp="1"/>
          </p:cNvSpPr>
          <p:nvPr/>
        </p:nvSpPr>
        <p:spPr>
          <a:xfrm>
            <a:off x="7734300" y="2590800"/>
            <a:ext cx="30670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0">
                <a:solidFill>
                  <a:srgbClr val="D8E4E5"/>
                </a:solidFill>
              </a:defRPr>
            </a:pPr>
            <a:r>
              <a:rPr sz="1275" b="0">
                <a:solidFill>
                  <a:srgbClr val="D8E4E5"/>
                </a:solidFill>
              </a:rPr>
              <a:t>命令通常不复杂，复杂的是把事实、证据和风险重新拼回同一处。</a:t>
            </a: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777889FD-3180-4D82-89DB-AD711346A97C}"/>
              </a:ext>
            </a:extLst>
          </p:cNvPr>
          <p:cNvSpPr>
            <a:spLocks noGrp="1"/>
          </p:cNvSpPr>
          <p:nvPr/>
        </p:nvSpPr>
        <p:spPr>
          <a:xfrm>
            <a:off x="7734300" y="3276600"/>
            <a:ext cx="2857500" cy="323850"/>
          </a:xfrm>
          <a:prstGeom prst="roundRect">
            <a:avLst>
              <a:gd name="adj" fmla="val 23529"/>
            </a:avLst>
          </a:prstGeom>
          <a:solidFill>
            <a:srgbClr val="FFFFFF"/>
          </a:solidFill>
          <a:ln w="7620">
            <a:solidFill>
              <a:srgbClr val="CBD8DA"/>
            </a:solidFill>
            <a:prstDash val="solid"/>
          </a:ln>
        </p:spPr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2B7DEDA3-C5D8-4863-A96A-975C8D47AAE0}"/>
              </a:ext>
            </a:extLst>
          </p:cNvPr>
          <p:cNvSpPr>
            <a:spLocks noGrp="1"/>
          </p:cNvSpPr>
          <p:nvPr/>
        </p:nvSpPr>
        <p:spPr>
          <a:xfrm>
            <a:off x="7867650" y="3381375"/>
            <a:ext cx="114300" cy="114300"/>
          </a:xfrm>
          <a:prstGeom prst="ellipse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A8DBF484-E905-475E-90CE-9BC8401E34B9}"/>
              </a:ext>
            </a:extLst>
          </p:cNvPr>
          <p:cNvSpPr>
            <a:spLocks noGrp="1"/>
          </p:cNvSpPr>
          <p:nvPr/>
        </p:nvSpPr>
        <p:spPr>
          <a:xfrm>
            <a:off x="8115300" y="3352800"/>
            <a:ext cx="2095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1F2A2D"/>
                </a:solidFill>
              </a:defRPr>
            </a:pPr>
            <a:r>
              <a:rPr sz="1050" b="0">
                <a:solidFill>
                  <a:srgbClr val="1F2A2D"/>
                </a:solidFill>
              </a:rPr>
              <a:t>群里收到告警</a:t>
            </a: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CA15DD55-AAA8-456D-9496-A2E98B118697}"/>
              </a:ext>
            </a:extLst>
          </p:cNvPr>
          <p:cNvSpPr>
            <a:spLocks noGrp="1"/>
          </p:cNvSpPr>
          <p:nvPr/>
        </p:nvSpPr>
        <p:spPr>
          <a:xfrm>
            <a:off x="7734300" y="3714750"/>
            <a:ext cx="2857500" cy="323850"/>
          </a:xfrm>
          <a:prstGeom prst="roundRect">
            <a:avLst>
              <a:gd name="adj" fmla="val 23529"/>
            </a:avLst>
          </a:prstGeom>
          <a:solidFill>
            <a:srgbClr val="FFFFFF"/>
          </a:solidFill>
          <a:ln w="7620">
            <a:solidFill>
              <a:srgbClr val="CBD8DA"/>
            </a:solidFill>
            <a:prstDash val="solid"/>
          </a:ln>
        </p:spPr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5ACEB57-71E5-4F92-86CC-96EF3712DB08}"/>
              </a:ext>
            </a:extLst>
          </p:cNvPr>
          <p:cNvSpPr>
            <a:spLocks noGrp="1"/>
          </p:cNvSpPr>
          <p:nvPr/>
        </p:nvSpPr>
        <p:spPr>
          <a:xfrm>
            <a:off x="7867650" y="3819525"/>
            <a:ext cx="114300" cy="114300"/>
          </a:xfrm>
          <a:prstGeom prst="ellipse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FB1FE6D3-FD8C-45C4-9735-249BDD0CF3BC}"/>
              </a:ext>
            </a:extLst>
          </p:cNvPr>
          <p:cNvSpPr>
            <a:spLocks noGrp="1"/>
          </p:cNvSpPr>
          <p:nvPr/>
        </p:nvSpPr>
        <p:spPr>
          <a:xfrm>
            <a:off x="8115300" y="3790950"/>
            <a:ext cx="2095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1F2A2D"/>
                </a:solidFill>
              </a:defRPr>
            </a:pPr>
            <a:r>
              <a:rPr sz="1050" b="0">
                <a:solidFill>
                  <a:srgbClr val="1F2A2D"/>
                </a:solidFill>
              </a:rPr>
              <a:t>去 UI / 日志补证据</a:t>
            </a: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7E65746E-3BAD-402C-9780-317FB0C9CE4D}"/>
              </a:ext>
            </a:extLst>
          </p:cNvPr>
          <p:cNvSpPr>
            <a:spLocks noGrp="1"/>
          </p:cNvSpPr>
          <p:nvPr/>
        </p:nvSpPr>
        <p:spPr>
          <a:xfrm>
            <a:off x="7734300" y="4152900"/>
            <a:ext cx="2857500" cy="323850"/>
          </a:xfrm>
          <a:prstGeom prst="roundRect">
            <a:avLst>
              <a:gd name="adj" fmla="val 23529"/>
            </a:avLst>
          </a:prstGeom>
          <a:solidFill>
            <a:srgbClr val="FFFFFF"/>
          </a:solidFill>
          <a:ln w="7620">
            <a:solidFill>
              <a:srgbClr val="CBD8DA"/>
            </a:solidFill>
            <a:prstDash val="solid"/>
          </a:ln>
        </p:spPr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F9E1F006-E9F6-4FE2-B559-594F00274D1B}"/>
              </a:ext>
            </a:extLst>
          </p:cNvPr>
          <p:cNvSpPr>
            <a:spLocks noGrp="1"/>
          </p:cNvSpPr>
          <p:nvPr/>
        </p:nvSpPr>
        <p:spPr>
          <a:xfrm>
            <a:off x="7867650" y="4257675"/>
            <a:ext cx="114300" cy="114300"/>
          </a:xfrm>
          <a:prstGeom prst="ellipse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8A278C9F-FE11-42F0-9616-9EBE8AAEA2DF}"/>
              </a:ext>
            </a:extLst>
          </p:cNvPr>
          <p:cNvSpPr>
            <a:spLocks noGrp="1"/>
          </p:cNvSpPr>
          <p:nvPr/>
        </p:nvSpPr>
        <p:spPr>
          <a:xfrm>
            <a:off x="8115300" y="4229100"/>
            <a:ext cx="2095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1F2A2D"/>
                </a:solidFill>
              </a:defRPr>
            </a:pPr>
            <a:r>
              <a:rPr sz="1050" b="0">
                <a:solidFill>
                  <a:srgbClr val="1F2A2D"/>
                </a:solidFill>
              </a:rPr>
              <a:t>回到群里判断和回复</a:t>
            </a: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26B11131-CE9A-421E-B4BF-135BEF0F7A50}"/>
              </a:ext>
            </a:extLst>
          </p:cNvPr>
          <p:cNvSpPr>
            <a:spLocks noGrp="1"/>
          </p:cNvSpPr>
          <p:nvPr/>
        </p:nvSpPr>
        <p:spPr>
          <a:xfrm>
            <a:off x="7734300" y="4705350"/>
            <a:ext cx="2857500" cy="361950"/>
          </a:xfrm>
          <a:prstGeom prst="roundRect">
            <a:avLst>
              <a:gd name="adj" fmla="val 21053"/>
            </a:avLst>
          </a:prstGeom>
          <a:solidFill>
            <a:srgbClr val="FFF3F3"/>
          </a:solidFill>
          <a:ln w="9525">
            <a:solidFill>
              <a:srgbClr val="EF5B57"/>
            </a:solidFill>
            <a:prstDash val="solid"/>
          </a:ln>
        </p:spPr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779F79C1-8A13-4DDB-A714-84A96F654D40}"/>
              </a:ext>
            </a:extLst>
          </p:cNvPr>
          <p:cNvSpPr>
            <a:spLocks noGrp="1"/>
          </p:cNvSpPr>
          <p:nvPr/>
        </p:nvSpPr>
        <p:spPr>
          <a:xfrm>
            <a:off x="7924800" y="4810125"/>
            <a:ext cx="23431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defRPr sz="975" b="1">
                <a:solidFill>
                  <a:srgbClr val="EF5B57"/>
                </a:solidFill>
              </a:defRPr>
            </a:pPr>
            <a:r>
              <a:rPr sz="975" b="1">
                <a:solidFill>
                  <a:srgbClr val="EF5B57"/>
                </a:solidFill>
              </a:rPr>
              <a:t>断点不在命令，而在跨系统切换。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236DB01-7AC0-47CB-B939-8D6FE8D8E43D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79" name="矩形 78">
            <a:extLst>
              <a:ext uri="{FF2B5EF4-FFF2-40B4-BE49-F238E27FC236}">
                <a16:creationId xmlns:a16="http://schemas.microsoft.com/office/drawing/2014/main" id="{13B4B152-2A9F-4904-9313-47A86F927D67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问题页 · 现状流程断点图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290989E-FEB5-40BE-8E32-B9F24F19208F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79202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13F53D3-9086-41CB-BA43-F963C4BBC80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53009B8-34C4-4268-AF5E-47757113E1A1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1D778A-A21D-4029-8E18-C005744DC3BF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BB02A1-B979-4C37-82E0-DC4B032E9122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B52858-1696-44F7-97D5-CB886223C48C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CA843C-960C-48F2-B707-BCD0315602BF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788D98-FAE3-4589-ADE3-C260FEB00314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12AE3A-0E6D-41C6-B32B-961A479A5C87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A676175-8821-4D16-9151-B4549BC6D193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398D7E-F54C-43FE-9555-1311827A640B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FF809EF-B895-4C9A-83F0-FA78A6129176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142151D-CF6C-4EAD-BCF6-C9AEDE9CDAE7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666CCD-AF02-442A-A3E2-BF4E532FD62E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260D77F-E96A-4E3C-90E5-0E73D5D9EFED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998336A-3BFE-4C6E-B0AC-3259398D0C9F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F4E803-DF51-463A-97F3-9B684C76A463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E4BE8D-E8A6-46F4-B87B-2D1115C43C78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57FD84-AE64-4BF2-86CE-8117C0FAC47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AC77444-0BFA-4B51-826B-7B68EE3D4FA1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4982F08-42E4-47A8-873D-E53A9A9DB77F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C93590A-122C-40FF-8613-6EEE8E9867B3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BAC78EA-979F-4632-93DB-10654DBDBE4A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61AF44F-1B27-45FE-B9EC-393F140EEB8E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16FB3D9-4136-40BA-BC4D-3ED1E7E40914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7DCE580-E16B-4F13-8177-7E28D5114711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A77D830-C303-4552-B93A-CE599387F398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D7C66C1-EFE8-4024-AB6C-2172D8D8279E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F5FB1D5-C8B3-4FF6-84E3-263E19C5FEDA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02 · 目标状态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3EEA4CC-BCE7-42C9-A21B-821A5A9A14C7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失败告警可以变成一条可执行、可回帖、可沉淀的链路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79ED3B3-1521-4FD9-8D26-83B1E8EAB935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2AE772-4D87-4ADD-BA96-5D02FC4A63EF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03 / 12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52FF48D-9CF0-4936-8A12-6B018A35C8E7}"/>
              </a:ext>
            </a:extLst>
          </p:cNvPr>
          <p:cNvSpPr>
            <a:spLocks noGrp="1"/>
          </p:cNvSpPr>
          <p:nvPr/>
        </p:nvSpPr>
        <p:spPr>
          <a:xfrm>
            <a:off x="838200" y="1809750"/>
            <a:ext cx="1524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650" b="1">
                <a:solidFill>
                  <a:srgbClr val="EF5B57"/>
                </a:solidFill>
              </a:defRPr>
            </a:pPr>
            <a:r>
              <a:rPr sz="1650" b="1">
                <a:solidFill>
                  <a:srgbClr val="EF5B57"/>
                </a:solidFill>
              </a:rPr>
              <a:t>旧方式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6B3C21C-9892-4522-8A55-85D947A975E5}"/>
              </a:ext>
            </a:extLst>
          </p:cNvPr>
          <p:cNvSpPr>
            <a:spLocks noGrp="1"/>
          </p:cNvSpPr>
          <p:nvPr/>
        </p:nvSpPr>
        <p:spPr>
          <a:xfrm>
            <a:off x="6496050" y="1809750"/>
            <a:ext cx="1524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650" b="1">
                <a:solidFill>
                  <a:srgbClr val="08784E"/>
                </a:solidFill>
              </a:defRPr>
            </a:pPr>
            <a:r>
              <a:rPr sz="1650" b="1">
                <a:solidFill>
                  <a:srgbClr val="08784E"/>
                </a:solidFill>
              </a:rPr>
              <a:t>新方式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4BAEB7AA-9E6B-429F-A1E3-1D9D11F7C1C1}"/>
              </a:ext>
            </a:extLst>
          </p:cNvPr>
          <p:cNvSpPr>
            <a:spLocks noGrp="1"/>
          </p:cNvSpPr>
          <p:nvPr/>
        </p:nvSpPr>
        <p:spPr>
          <a:xfrm>
            <a:off x="857250" y="2381250"/>
            <a:ext cx="1047750" cy="51435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0689C4F-50B3-4591-B1F1-3C51C3378502}"/>
              </a:ext>
            </a:extLst>
          </p:cNvPr>
          <p:cNvSpPr>
            <a:spLocks noGrp="1"/>
          </p:cNvSpPr>
          <p:nvPr/>
        </p:nvSpPr>
        <p:spPr>
          <a:xfrm>
            <a:off x="857250" y="2381250"/>
            <a:ext cx="57150" cy="51435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CB49A62-7562-4F66-839A-C6EF830B7811}"/>
              </a:ext>
            </a:extLst>
          </p:cNvPr>
          <p:cNvSpPr>
            <a:spLocks noGrp="1"/>
          </p:cNvSpPr>
          <p:nvPr/>
        </p:nvSpPr>
        <p:spPr>
          <a:xfrm>
            <a:off x="971550" y="2524125"/>
            <a:ext cx="8191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告警</a:t>
            </a: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E83BE6EF-9057-4CF2-B163-4BD01679D2CB}"/>
              </a:ext>
            </a:extLst>
          </p:cNvPr>
          <p:cNvSpPr>
            <a:spLocks noGrp="1"/>
          </p:cNvSpPr>
          <p:nvPr/>
        </p:nvSpPr>
        <p:spPr>
          <a:xfrm>
            <a:off x="2333625" y="2000250"/>
            <a:ext cx="1047750" cy="51435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CE49495-1C75-4D99-87E0-B3B1EF45D6E9}"/>
              </a:ext>
            </a:extLst>
          </p:cNvPr>
          <p:cNvSpPr>
            <a:spLocks noGrp="1"/>
          </p:cNvSpPr>
          <p:nvPr/>
        </p:nvSpPr>
        <p:spPr>
          <a:xfrm>
            <a:off x="2333625" y="2000250"/>
            <a:ext cx="57150" cy="51435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E314F4F-E604-48D7-BE56-233A7CF30EB1}"/>
              </a:ext>
            </a:extLst>
          </p:cNvPr>
          <p:cNvSpPr>
            <a:spLocks noGrp="1"/>
          </p:cNvSpPr>
          <p:nvPr/>
        </p:nvSpPr>
        <p:spPr>
          <a:xfrm>
            <a:off x="2447925" y="2143125"/>
            <a:ext cx="8191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DS UI</a:t>
            </a: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0013E5C0-C555-44C6-8655-A9789CB818A3}"/>
              </a:ext>
            </a:extLst>
          </p:cNvPr>
          <p:cNvSpPr>
            <a:spLocks noGrp="1"/>
          </p:cNvSpPr>
          <p:nvPr/>
        </p:nvSpPr>
        <p:spPr>
          <a:xfrm>
            <a:off x="3619500" y="2619375"/>
            <a:ext cx="1047750" cy="51435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46D3852-1FC5-4A11-A9AE-4555BA253B11}"/>
              </a:ext>
            </a:extLst>
          </p:cNvPr>
          <p:cNvSpPr>
            <a:spLocks noGrp="1"/>
          </p:cNvSpPr>
          <p:nvPr/>
        </p:nvSpPr>
        <p:spPr>
          <a:xfrm>
            <a:off x="3619500" y="2619375"/>
            <a:ext cx="57150" cy="51435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087E0D6-B7F2-48B6-BF25-6F469969C4AF}"/>
              </a:ext>
            </a:extLst>
          </p:cNvPr>
          <p:cNvSpPr>
            <a:spLocks noGrp="1"/>
          </p:cNvSpPr>
          <p:nvPr/>
        </p:nvSpPr>
        <p:spPr>
          <a:xfrm>
            <a:off x="3733800" y="2762250"/>
            <a:ext cx="8191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日志</a:t>
            </a:r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41C76DE6-6189-4EC4-9C99-F360FA7527C8}"/>
              </a:ext>
            </a:extLst>
          </p:cNvPr>
          <p:cNvSpPr>
            <a:spLocks noGrp="1"/>
          </p:cNvSpPr>
          <p:nvPr/>
        </p:nvSpPr>
        <p:spPr>
          <a:xfrm>
            <a:off x="2286000" y="3429000"/>
            <a:ext cx="1047750" cy="51435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2412A99-B029-4631-88CE-D7183C2CA552}"/>
              </a:ext>
            </a:extLst>
          </p:cNvPr>
          <p:cNvSpPr>
            <a:spLocks noGrp="1"/>
          </p:cNvSpPr>
          <p:nvPr/>
        </p:nvSpPr>
        <p:spPr>
          <a:xfrm>
            <a:off x="2286000" y="3429000"/>
            <a:ext cx="57150" cy="51435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C879F64-7BAC-49EF-8BE3-1158BDE9F4EA}"/>
              </a:ext>
            </a:extLst>
          </p:cNvPr>
          <p:cNvSpPr>
            <a:spLocks noGrp="1"/>
          </p:cNvSpPr>
          <p:nvPr/>
        </p:nvSpPr>
        <p:spPr>
          <a:xfrm>
            <a:off x="2400300" y="3571875"/>
            <a:ext cx="8191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群里</a:t>
            </a: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44647470-C0DF-4179-8120-B2D27F1AC54A}"/>
              </a:ext>
            </a:extLst>
          </p:cNvPr>
          <p:cNvSpPr>
            <a:spLocks noGrp="1"/>
          </p:cNvSpPr>
          <p:nvPr/>
        </p:nvSpPr>
        <p:spPr>
          <a:xfrm>
            <a:off x="4000500" y="3762375"/>
            <a:ext cx="1047750" cy="514350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60E0022-ACFA-42B3-B73C-AEA40ACF8C0A}"/>
              </a:ext>
            </a:extLst>
          </p:cNvPr>
          <p:cNvSpPr>
            <a:spLocks noGrp="1"/>
          </p:cNvSpPr>
          <p:nvPr/>
        </p:nvSpPr>
        <p:spPr>
          <a:xfrm>
            <a:off x="4000500" y="3762375"/>
            <a:ext cx="57150" cy="51435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CF01624-1202-4A8C-ADEE-4A5E04F98E31}"/>
              </a:ext>
            </a:extLst>
          </p:cNvPr>
          <p:cNvSpPr>
            <a:spLocks noGrp="1"/>
          </p:cNvSpPr>
          <p:nvPr/>
        </p:nvSpPr>
        <p:spPr>
          <a:xfrm>
            <a:off x="4114800" y="3905250"/>
            <a:ext cx="8191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复盘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1A4F8E6-DF9F-4746-BA0A-0E3CA360FDC7}"/>
              </a:ext>
            </a:extLst>
          </p:cNvPr>
          <p:cNvSpPr>
            <a:spLocks noGrp="1"/>
          </p:cNvSpPr>
          <p:nvPr/>
        </p:nvSpPr>
        <p:spPr>
          <a:xfrm>
            <a:off x="1876425" y="2667000"/>
            <a:ext cx="666750" cy="28575"/>
          </a:xfrm>
          <a:prstGeom prst="rect">
            <a:avLst/>
          </a:prstGeom>
          <a:solidFill>
            <a:srgbClr val="CED8D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9CAE959-9BFC-4D3E-A2A9-6108665E992D}"/>
              </a:ext>
            </a:extLst>
          </p:cNvPr>
          <p:cNvSpPr>
            <a:spLocks noGrp="1"/>
          </p:cNvSpPr>
          <p:nvPr/>
        </p:nvSpPr>
        <p:spPr>
          <a:xfrm>
            <a:off x="3190875" y="2333625"/>
            <a:ext cx="476250" cy="28575"/>
          </a:xfrm>
          <a:prstGeom prst="rect">
            <a:avLst/>
          </a:prstGeom>
          <a:solidFill>
            <a:srgbClr val="CED8D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AA22053-887B-4127-ACE0-10FDEA32F585}"/>
              </a:ext>
            </a:extLst>
          </p:cNvPr>
          <p:cNvSpPr>
            <a:spLocks noGrp="1"/>
          </p:cNvSpPr>
          <p:nvPr/>
        </p:nvSpPr>
        <p:spPr>
          <a:xfrm>
            <a:off x="2838450" y="3676650"/>
            <a:ext cx="990600" cy="28575"/>
          </a:xfrm>
          <a:prstGeom prst="rect">
            <a:avLst/>
          </a:prstGeom>
          <a:solidFill>
            <a:srgbClr val="CED8D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D4012B6-5FA2-49DE-A3BA-75A144DD01DB}"/>
              </a:ext>
            </a:extLst>
          </p:cNvPr>
          <p:cNvSpPr>
            <a:spLocks noGrp="1"/>
          </p:cNvSpPr>
          <p:nvPr/>
        </p:nvSpPr>
        <p:spPr>
          <a:xfrm>
            <a:off x="5638800" y="1962150"/>
            <a:ext cx="19050" cy="2705100"/>
          </a:xfrm>
          <a:prstGeom prst="rect">
            <a:avLst/>
          </a:prstGeom>
          <a:solidFill>
            <a:srgbClr val="D7E0E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7F805D9-822C-484A-92D0-5ED5D5DC833E}"/>
              </a:ext>
            </a:extLst>
          </p:cNvPr>
          <p:cNvSpPr>
            <a:spLocks noGrp="1"/>
          </p:cNvSpPr>
          <p:nvPr/>
        </p:nvSpPr>
        <p:spPr>
          <a:xfrm>
            <a:off x="1619250" y="4667250"/>
            <a:ext cx="3143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800" b="1">
                <a:solidFill>
                  <a:srgbClr val="1F2A2D"/>
                </a:solidFill>
              </a:defRPr>
            </a:pPr>
            <a:r>
              <a:rPr sz="1800" b="1">
                <a:solidFill>
                  <a:srgbClr val="1F2A2D"/>
                </a:solidFill>
              </a:rPr>
              <a:t>碎片化的人肉协作</a:t>
            </a:r>
          </a:p>
        </p:txBody>
      </p: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8353486E-884E-44F2-896D-18BBC85F5E9B}"/>
              </a:ext>
            </a:extLst>
          </p:cNvPr>
          <p:cNvSpPr>
            <a:spLocks noGrp="1"/>
          </p:cNvSpPr>
          <p:nvPr/>
        </p:nvSpPr>
        <p:spPr>
          <a:xfrm>
            <a:off x="6000750" y="2343150"/>
            <a:ext cx="1295400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82CABA80-FFEC-4D1D-8DEE-14BD40188E99}"/>
              </a:ext>
            </a:extLst>
          </p:cNvPr>
          <p:cNvSpPr>
            <a:spLocks noGrp="1"/>
          </p:cNvSpPr>
          <p:nvPr/>
        </p:nvSpPr>
        <p:spPr>
          <a:xfrm>
            <a:off x="6000750" y="2343150"/>
            <a:ext cx="57150" cy="55245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7226D7A-4ABC-45E7-9708-94F25DFFA4EE}"/>
              </a:ext>
            </a:extLst>
          </p:cNvPr>
          <p:cNvSpPr>
            <a:spLocks noGrp="1"/>
          </p:cNvSpPr>
          <p:nvPr/>
        </p:nvSpPr>
        <p:spPr>
          <a:xfrm>
            <a:off x="6115050" y="2505075"/>
            <a:ext cx="10668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飞书告警</a:t>
            </a:r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id="{14909AC1-1722-44DE-AC39-A96287834FEE}"/>
              </a:ext>
            </a:extLst>
          </p:cNvPr>
          <p:cNvSpPr>
            <a:spLocks noGrp="1"/>
          </p:cNvSpPr>
          <p:nvPr/>
        </p:nvSpPr>
        <p:spPr>
          <a:xfrm>
            <a:off x="7639050" y="2343150"/>
            <a:ext cx="1295400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794CE24-387E-4757-96C3-F7A1E7BA5902}"/>
              </a:ext>
            </a:extLst>
          </p:cNvPr>
          <p:cNvSpPr>
            <a:spLocks noGrp="1"/>
          </p:cNvSpPr>
          <p:nvPr/>
        </p:nvSpPr>
        <p:spPr>
          <a:xfrm>
            <a:off x="7639050" y="2343150"/>
            <a:ext cx="57150" cy="55245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CC0F291-6D70-4E6A-8A34-80046D2298D3}"/>
              </a:ext>
            </a:extLst>
          </p:cNvPr>
          <p:cNvSpPr>
            <a:spLocks noGrp="1"/>
          </p:cNvSpPr>
          <p:nvPr/>
        </p:nvSpPr>
        <p:spPr>
          <a:xfrm>
            <a:off x="7753350" y="2505075"/>
            <a:ext cx="10668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Channel</a:t>
            </a:r>
          </a:p>
        </p:txBody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E9AF84FF-5541-41FF-9721-3A77EEEF7483}"/>
              </a:ext>
            </a:extLst>
          </p:cNvPr>
          <p:cNvSpPr>
            <a:spLocks noGrp="1"/>
          </p:cNvSpPr>
          <p:nvPr/>
        </p:nvSpPr>
        <p:spPr>
          <a:xfrm>
            <a:off x="9277350" y="2343150"/>
            <a:ext cx="1295400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A47CADE-853E-4223-AC07-E5245283342A}"/>
              </a:ext>
            </a:extLst>
          </p:cNvPr>
          <p:cNvSpPr>
            <a:spLocks noGrp="1"/>
          </p:cNvSpPr>
          <p:nvPr/>
        </p:nvSpPr>
        <p:spPr>
          <a:xfrm>
            <a:off x="9277350" y="2343150"/>
            <a:ext cx="57150" cy="55245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21B7E00-48FE-4411-A099-F535F89FE932}"/>
              </a:ext>
            </a:extLst>
          </p:cNvPr>
          <p:cNvSpPr>
            <a:spLocks noGrp="1"/>
          </p:cNvSpPr>
          <p:nvPr/>
        </p:nvSpPr>
        <p:spPr>
          <a:xfrm>
            <a:off x="9391650" y="2505075"/>
            <a:ext cx="10668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Claude Code</a:t>
            </a:r>
          </a:p>
        </p:txBody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9820A261-5A8B-43C9-B4AA-22F6850836EA}"/>
              </a:ext>
            </a:extLst>
          </p:cNvPr>
          <p:cNvSpPr>
            <a:spLocks noGrp="1"/>
          </p:cNvSpPr>
          <p:nvPr/>
        </p:nvSpPr>
        <p:spPr>
          <a:xfrm>
            <a:off x="9277350" y="3505200"/>
            <a:ext cx="1295400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D6951B2D-FAC1-40ED-A93C-A6B88294A37B}"/>
              </a:ext>
            </a:extLst>
          </p:cNvPr>
          <p:cNvSpPr>
            <a:spLocks noGrp="1"/>
          </p:cNvSpPr>
          <p:nvPr/>
        </p:nvSpPr>
        <p:spPr>
          <a:xfrm>
            <a:off x="9277350" y="3505200"/>
            <a:ext cx="57150" cy="55245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FAA6373-914B-46E9-8208-5D4098A9427B}"/>
              </a:ext>
            </a:extLst>
          </p:cNvPr>
          <p:cNvSpPr>
            <a:spLocks noGrp="1"/>
          </p:cNvSpPr>
          <p:nvPr/>
        </p:nvSpPr>
        <p:spPr>
          <a:xfrm>
            <a:off x="9391650" y="3667125"/>
            <a:ext cx="10668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Skill / dsctl</a:t>
            </a:r>
          </a:p>
        </p:txBody>
      </p:sp>
      <p:sp>
        <p:nvSpPr>
          <p:cNvPr id="67" name="圆角矩形 66">
            <a:extLst>
              <a:ext uri="{FF2B5EF4-FFF2-40B4-BE49-F238E27FC236}">
                <a16:creationId xmlns:a16="http://schemas.microsoft.com/office/drawing/2014/main" id="{BDD624CC-395D-4CEA-AB89-404E732CD125}"/>
              </a:ext>
            </a:extLst>
          </p:cNvPr>
          <p:cNvSpPr>
            <a:spLocks noGrp="1"/>
          </p:cNvSpPr>
          <p:nvPr/>
        </p:nvSpPr>
        <p:spPr>
          <a:xfrm>
            <a:off x="7639050" y="3505200"/>
            <a:ext cx="1295400" cy="552450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CCCC2325-BF64-4B30-BE1B-5210E44CEF3F}"/>
              </a:ext>
            </a:extLst>
          </p:cNvPr>
          <p:cNvSpPr>
            <a:spLocks noGrp="1"/>
          </p:cNvSpPr>
          <p:nvPr/>
        </p:nvSpPr>
        <p:spPr>
          <a:xfrm>
            <a:off x="7639050" y="3505200"/>
            <a:ext cx="57150" cy="55245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824CD1A0-A914-4173-9036-DA7C272E8DC6}"/>
              </a:ext>
            </a:extLst>
          </p:cNvPr>
          <p:cNvSpPr>
            <a:spLocks noGrp="1"/>
          </p:cNvSpPr>
          <p:nvPr/>
        </p:nvSpPr>
        <p:spPr>
          <a:xfrm>
            <a:off x="7753350" y="3667125"/>
            <a:ext cx="10668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验证</a:t>
            </a:r>
          </a:p>
        </p:txBody>
      </p: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E73DD92-AC9C-42A8-8B1B-1E093C75E5F3}"/>
              </a:ext>
            </a:extLst>
          </p:cNvPr>
          <p:cNvSpPr>
            <a:spLocks noGrp="1"/>
          </p:cNvSpPr>
          <p:nvPr/>
        </p:nvSpPr>
        <p:spPr>
          <a:xfrm>
            <a:off x="6000750" y="3505200"/>
            <a:ext cx="1295400" cy="552450"/>
          </a:xfrm>
          <a:prstGeom prst="roundRect">
            <a:avLst>
              <a:gd name="adj" fmla="val 13793"/>
            </a:avLst>
          </a:prstGeom>
          <a:solidFill>
            <a:srgbClr val="E7F5FB"/>
          </a:solidFill>
          <a:ln w="13335">
            <a:solidFill>
              <a:srgbClr val="D7E0E2"/>
            </a:solidFill>
            <a:prstDash val="solid"/>
          </a:ln>
        </p:spPr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D9178DD9-432F-4EC3-BDD7-F47F13223458}"/>
              </a:ext>
            </a:extLst>
          </p:cNvPr>
          <p:cNvSpPr>
            <a:spLocks noGrp="1"/>
          </p:cNvSpPr>
          <p:nvPr/>
        </p:nvSpPr>
        <p:spPr>
          <a:xfrm>
            <a:off x="6000750" y="3505200"/>
            <a:ext cx="57150" cy="55245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536021B-C8C9-4496-9BA0-69E49F749EB1}"/>
              </a:ext>
            </a:extLst>
          </p:cNvPr>
          <p:cNvSpPr>
            <a:spLocks noGrp="1"/>
          </p:cNvSpPr>
          <p:nvPr/>
        </p:nvSpPr>
        <p:spPr>
          <a:xfrm>
            <a:off x="6115050" y="3667125"/>
            <a:ext cx="10668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回帖 / 报告</a:t>
            </a:r>
          </a:p>
        </p:txBody>
      </p:sp>
      <p:sp>
        <p:nvSpPr>
          <p:cNvPr id="73" name="右箭头 72">
            <a:extLst>
              <a:ext uri="{FF2B5EF4-FFF2-40B4-BE49-F238E27FC236}">
                <a16:creationId xmlns:a16="http://schemas.microsoft.com/office/drawing/2014/main" id="{849CDE3A-B5A1-43DF-8A33-482BAAF5AC9F}"/>
              </a:ext>
            </a:extLst>
          </p:cNvPr>
          <p:cNvSpPr>
            <a:spLocks noGrp="1"/>
          </p:cNvSpPr>
          <p:nvPr/>
        </p:nvSpPr>
        <p:spPr>
          <a:xfrm>
            <a:off x="7353300" y="2533650"/>
            <a:ext cx="228600" cy="171450"/>
          </a:xfrm>
          <a:prstGeom prst="righ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4" name="右箭头 73">
            <a:extLst>
              <a:ext uri="{FF2B5EF4-FFF2-40B4-BE49-F238E27FC236}">
                <a16:creationId xmlns:a16="http://schemas.microsoft.com/office/drawing/2014/main" id="{381EA824-90D8-4BEF-89DC-BF2D7F100B67}"/>
              </a:ext>
            </a:extLst>
          </p:cNvPr>
          <p:cNvSpPr>
            <a:spLocks noGrp="1"/>
          </p:cNvSpPr>
          <p:nvPr/>
        </p:nvSpPr>
        <p:spPr>
          <a:xfrm>
            <a:off x="8991600" y="2533650"/>
            <a:ext cx="228600" cy="171450"/>
          </a:xfrm>
          <a:prstGeom prst="righ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5" name="下箭头 74">
            <a:extLst>
              <a:ext uri="{FF2B5EF4-FFF2-40B4-BE49-F238E27FC236}">
                <a16:creationId xmlns:a16="http://schemas.microsoft.com/office/drawing/2014/main" id="{B6C3BF22-434A-4C10-9AAE-9AC184931F10}"/>
              </a:ext>
            </a:extLst>
          </p:cNvPr>
          <p:cNvSpPr>
            <a:spLocks noGrp="1"/>
          </p:cNvSpPr>
          <p:nvPr/>
        </p:nvSpPr>
        <p:spPr>
          <a:xfrm>
            <a:off x="9791700" y="2971800"/>
            <a:ext cx="266700" cy="476250"/>
          </a:xfrm>
          <a:prstGeom prst="down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6" name="左箭头 75">
            <a:extLst>
              <a:ext uri="{FF2B5EF4-FFF2-40B4-BE49-F238E27FC236}">
                <a16:creationId xmlns:a16="http://schemas.microsoft.com/office/drawing/2014/main" id="{40DB5736-C60A-4793-8CFD-43F148E9640A}"/>
              </a:ext>
            </a:extLst>
          </p:cNvPr>
          <p:cNvSpPr>
            <a:spLocks noGrp="1"/>
          </p:cNvSpPr>
          <p:nvPr/>
        </p:nvSpPr>
        <p:spPr>
          <a:xfrm>
            <a:off x="8991600" y="3695700"/>
            <a:ext cx="228600" cy="171450"/>
          </a:xfrm>
          <a:prstGeom prst="lef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7" name="左箭头 76">
            <a:extLst>
              <a:ext uri="{FF2B5EF4-FFF2-40B4-BE49-F238E27FC236}">
                <a16:creationId xmlns:a16="http://schemas.microsoft.com/office/drawing/2014/main" id="{3C89F323-7072-47EC-80CC-F746CD52835C}"/>
              </a:ext>
            </a:extLst>
          </p:cNvPr>
          <p:cNvSpPr>
            <a:spLocks noGrp="1"/>
          </p:cNvSpPr>
          <p:nvPr/>
        </p:nvSpPr>
        <p:spPr>
          <a:xfrm>
            <a:off x="7353300" y="3695700"/>
            <a:ext cx="228600" cy="171450"/>
          </a:xfrm>
          <a:prstGeom prst="lef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3DCEFF8-A262-4838-8E19-8A86E23A95BD}"/>
              </a:ext>
            </a:extLst>
          </p:cNvPr>
          <p:cNvSpPr>
            <a:spLocks noGrp="1"/>
          </p:cNvSpPr>
          <p:nvPr/>
        </p:nvSpPr>
        <p:spPr>
          <a:xfrm>
            <a:off x="6715125" y="4667250"/>
            <a:ext cx="3476625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800" b="1">
                <a:solidFill>
                  <a:srgbClr val="08784E"/>
                </a:solidFill>
              </a:defRPr>
            </a:pPr>
            <a:r>
              <a:rPr sz="1800" b="1">
                <a:solidFill>
                  <a:srgbClr val="08784E"/>
                </a:solidFill>
              </a:rPr>
              <a:t>连续、可追踪、可沉淀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31E09A2-7A04-4CAE-8E1F-81C44EDED853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86413F0F-91DE-47BC-9C38-8919F1A1FFD7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目标状态 · 新旧方式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0B583A1B-A174-44D5-A97A-86B1D4294A8F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34524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108334-F8B7-49BA-A016-6543A3E1FEB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CD97CA-9DCB-4F20-806D-2EDE940E39EF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F1E076A-3187-4F4D-9788-3B328AC42EAF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AC4536-1A48-4CAA-AF6C-0B3624BA7347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356929-BA06-4DE4-B1A8-CCDC4E29F595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01D6DC-30EA-449F-A61D-724CDECC596E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12A7E7-C444-4E01-AE1B-7C9DE00EAE7A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E67B86-0445-43B8-98A0-231AB1224A5B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AFBD52-245C-4A45-B99B-87A1E465244B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FC1243C-A477-47FC-91F9-047B502556B4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A143A3-CD79-4802-90D2-A759F79AFACD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21C5DF-EEAB-49B4-B05E-A4095526F8E9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C458180-0165-4424-8966-A815DB7F33CE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8867FAB-F0EA-478F-BB83-E422700C0201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A3405F-9645-43BD-AEBB-CBD59D7B6939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40AC5B-6944-4FD4-886E-686A4E198F31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847DADF-74C9-4E37-9A0A-45029F42C53A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A64FE2-11DA-4545-ADB2-CEE3F74C521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DCF0257-DFE4-454D-AB7B-9ED22BE9568C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7EF4F5E-4AB9-48C8-9A78-104120154AFD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F5644E1-445E-4AD1-B2E3-04857CCB3517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0AC362-7CF2-48F0-B857-5BB21BF8F95C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2DC4B9C-04A8-4285-B014-C5B41D0AB790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C79C4A0-00E7-46E8-A142-90C89FB458C2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DBE6E9-F577-452A-BB2F-F3D9EA595EBB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91857D5-40FE-47D0-9003-4E731E2703A9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7C2C2D3-95AA-44FE-879C-371090511F3A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DDC8EEC-38EC-4E49-A5A7-AF7235DFF668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03 · 架构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6510F51-3858-4436-A4CD-FED54306E6AD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这不是机器人直连脚本，而是一条有边界的控制链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9E613C5-A7FF-4359-8DD8-13ED015365AF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5147FBB-A588-432C-B4B1-0D37053C821C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04 / 12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DD3053CE-3F2E-400D-A12D-B2470D79EADF}"/>
              </a:ext>
            </a:extLst>
          </p:cNvPr>
          <p:cNvSpPr>
            <a:spLocks noGrp="1"/>
          </p:cNvSpPr>
          <p:nvPr/>
        </p:nvSpPr>
        <p:spPr>
          <a:xfrm>
            <a:off x="819150" y="1771650"/>
            <a:ext cx="9715500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9525">
            <a:solidFill>
              <a:srgbClr val="C8D5D7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1223143-D891-42BF-906E-D519E3664434}"/>
              </a:ext>
            </a:extLst>
          </p:cNvPr>
          <p:cNvSpPr>
            <a:spLocks noGrp="1"/>
          </p:cNvSpPr>
          <p:nvPr/>
        </p:nvSpPr>
        <p:spPr>
          <a:xfrm>
            <a:off x="819150" y="1771650"/>
            <a:ext cx="95250" cy="59055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8B70FB7-16BD-4BEA-A2C8-96BA49741A1C}"/>
              </a:ext>
            </a:extLst>
          </p:cNvPr>
          <p:cNvSpPr>
            <a:spLocks noGrp="1"/>
          </p:cNvSpPr>
          <p:nvPr/>
        </p:nvSpPr>
        <p:spPr>
          <a:xfrm>
            <a:off x="1066800" y="1895475"/>
            <a:ext cx="4000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EF5B57"/>
                </a:solidFill>
              </a:defRPr>
            </a:pPr>
            <a:r>
              <a:rPr sz="1125" b="1">
                <a:solidFill>
                  <a:srgbClr val="EF5B57"/>
                </a:solidFill>
              </a:rPr>
              <a:t>L1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0CC38C5-77EA-4F78-B877-0CBAA4B8A3D7}"/>
              </a:ext>
            </a:extLst>
          </p:cNvPr>
          <p:cNvSpPr>
            <a:spLocks noGrp="1"/>
          </p:cNvSpPr>
          <p:nvPr/>
        </p:nvSpPr>
        <p:spPr>
          <a:xfrm>
            <a:off x="1657350" y="1866900"/>
            <a:ext cx="1524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350" b="1">
                <a:solidFill>
                  <a:srgbClr val="101417"/>
                </a:solidFill>
              </a:defRPr>
            </a:pPr>
            <a:r>
              <a:rPr sz="1350" b="1">
                <a:solidFill>
                  <a:srgbClr val="101417"/>
                </a:solidFill>
              </a:rPr>
              <a:t>事件与协作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76F17E9-6D32-47D8-9ACD-D948F16C23D5}"/>
              </a:ext>
            </a:extLst>
          </p:cNvPr>
          <p:cNvSpPr>
            <a:spLocks noGrp="1"/>
          </p:cNvSpPr>
          <p:nvPr/>
        </p:nvSpPr>
        <p:spPr>
          <a:xfrm>
            <a:off x="3476625" y="1857375"/>
            <a:ext cx="581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告警进入群聊，人工可继续追问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A535D35-AB64-436D-BC2C-4CD9FDEE7C2B}"/>
              </a:ext>
            </a:extLst>
          </p:cNvPr>
          <p:cNvSpPr>
            <a:spLocks noGrp="1"/>
          </p:cNvSpPr>
          <p:nvPr/>
        </p:nvSpPr>
        <p:spPr>
          <a:xfrm>
            <a:off x="3476625" y="2105025"/>
            <a:ext cx="5810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7793" lnSpcReduction="10000"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DolphinScheduler alert · Feishu thread</a:t>
            </a: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14E22EE5-9885-4D8B-B481-0503D6A1905A}"/>
              </a:ext>
            </a:extLst>
          </p:cNvPr>
          <p:cNvSpPr>
            <a:spLocks noGrp="1"/>
          </p:cNvSpPr>
          <p:nvPr/>
        </p:nvSpPr>
        <p:spPr>
          <a:xfrm>
            <a:off x="819150" y="2476500"/>
            <a:ext cx="9715500" cy="590550"/>
          </a:xfrm>
          <a:prstGeom prst="roundRect">
            <a:avLst>
              <a:gd name="adj" fmla="val 12903"/>
            </a:avLst>
          </a:prstGeom>
          <a:solidFill>
            <a:srgbClr val="F1F6F5"/>
          </a:solidFill>
          <a:ln w="9525">
            <a:solidFill>
              <a:srgbClr val="C8D5D7"/>
            </a:solidFill>
            <a:prstDash val="solid"/>
          </a:ln>
        </p:spPr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3A063D7-2C84-45C2-AE2A-558F422EDC1B}"/>
              </a:ext>
            </a:extLst>
          </p:cNvPr>
          <p:cNvSpPr>
            <a:spLocks noGrp="1"/>
          </p:cNvSpPr>
          <p:nvPr/>
        </p:nvSpPr>
        <p:spPr>
          <a:xfrm>
            <a:off x="819150" y="2476500"/>
            <a:ext cx="95250" cy="590550"/>
          </a:xfrm>
          <a:prstGeom prst="rect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0557F65-1E69-4C57-9831-56337A1947E9}"/>
              </a:ext>
            </a:extLst>
          </p:cNvPr>
          <p:cNvSpPr>
            <a:spLocks noGrp="1"/>
          </p:cNvSpPr>
          <p:nvPr/>
        </p:nvSpPr>
        <p:spPr>
          <a:xfrm>
            <a:off x="1066800" y="2600325"/>
            <a:ext cx="4000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2498D8"/>
                </a:solidFill>
              </a:defRPr>
            </a:pPr>
            <a:r>
              <a:rPr sz="1125" b="1">
                <a:solidFill>
                  <a:srgbClr val="2498D8"/>
                </a:solidFill>
              </a:rPr>
              <a:t>L2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DAEC365-F21F-488C-B5D7-15E1116F5CAC}"/>
              </a:ext>
            </a:extLst>
          </p:cNvPr>
          <p:cNvSpPr>
            <a:spLocks noGrp="1"/>
          </p:cNvSpPr>
          <p:nvPr/>
        </p:nvSpPr>
        <p:spPr>
          <a:xfrm>
            <a:off x="1657350" y="2571750"/>
            <a:ext cx="1524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350" b="1">
                <a:solidFill>
                  <a:srgbClr val="101417"/>
                </a:solidFill>
              </a:defRPr>
            </a:pPr>
            <a:r>
              <a:rPr sz="1350" b="1">
                <a:solidFill>
                  <a:srgbClr val="101417"/>
                </a:solidFill>
              </a:rPr>
              <a:t>会话接入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BA08CFD-59DD-4FDD-B703-19829843DB69}"/>
              </a:ext>
            </a:extLst>
          </p:cNvPr>
          <p:cNvSpPr>
            <a:spLocks noGrp="1"/>
          </p:cNvSpPr>
          <p:nvPr/>
        </p:nvSpPr>
        <p:spPr>
          <a:xfrm>
            <a:off x="3476625" y="2562225"/>
            <a:ext cx="581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飞书线程事件进入本地会话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848A02E-0356-4FD2-BD8A-20188BD293DA}"/>
              </a:ext>
            </a:extLst>
          </p:cNvPr>
          <p:cNvSpPr>
            <a:spLocks noGrp="1"/>
          </p:cNvSpPr>
          <p:nvPr/>
        </p:nvSpPr>
        <p:spPr>
          <a:xfrm>
            <a:off x="3476625" y="2809875"/>
            <a:ext cx="5810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7793" lnSpcReduction="10000"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cc-channel-feishu · channel event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EE623F45-CD1A-4335-8A9A-8B071A8F8008}"/>
              </a:ext>
            </a:extLst>
          </p:cNvPr>
          <p:cNvSpPr>
            <a:spLocks noGrp="1"/>
          </p:cNvSpPr>
          <p:nvPr/>
        </p:nvSpPr>
        <p:spPr>
          <a:xfrm>
            <a:off x="819150" y="3181350"/>
            <a:ext cx="9715500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9525">
            <a:solidFill>
              <a:srgbClr val="C8D5D7"/>
            </a:solidFill>
            <a:prstDash val="solid"/>
          </a:ln>
        </p:spPr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C1DE7CE-D094-49E2-9396-E042B6443B25}"/>
              </a:ext>
            </a:extLst>
          </p:cNvPr>
          <p:cNvSpPr>
            <a:spLocks noGrp="1"/>
          </p:cNvSpPr>
          <p:nvPr/>
        </p:nvSpPr>
        <p:spPr>
          <a:xfrm>
            <a:off x="819150" y="3181350"/>
            <a:ext cx="95250" cy="59055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EEC4C78-29A9-4149-88D4-F21B4A71F1B4}"/>
              </a:ext>
            </a:extLst>
          </p:cNvPr>
          <p:cNvSpPr>
            <a:spLocks noGrp="1"/>
          </p:cNvSpPr>
          <p:nvPr/>
        </p:nvSpPr>
        <p:spPr>
          <a:xfrm>
            <a:off x="1066800" y="3305175"/>
            <a:ext cx="4000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36D399"/>
                </a:solidFill>
              </a:defRPr>
            </a:pPr>
            <a:r>
              <a:rPr sz="1125" b="1">
                <a:solidFill>
                  <a:srgbClr val="36D399"/>
                </a:solidFill>
              </a:rPr>
              <a:t>L3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B7BDB8A-FC50-4CAC-A8AC-E74A01571602}"/>
              </a:ext>
            </a:extLst>
          </p:cNvPr>
          <p:cNvSpPr>
            <a:spLocks noGrp="1"/>
          </p:cNvSpPr>
          <p:nvPr/>
        </p:nvSpPr>
        <p:spPr>
          <a:xfrm>
            <a:off x="1657350" y="3276600"/>
            <a:ext cx="1524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350" b="1">
                <a:solidFill>
                  <a:srgbClr val="101417"/>
                </a:solidFill>
              </a:defRPr>
            </a:pPr>
            <a:r>
              <a:rPr sz="1350" b="1">
                <a:solidFill>
                  <a:srgbClr val="101417"/>
                </a:solidFill>
              </a:rPr>
              <a:t>智能编排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8A4A26C-C987-4E94-907C-52F108A9E46B}"/>
              </a:ext>
            </a:extLst>
          </p:cNvPr>
          <p:cNvSpPr>
            <a:spLocks noGrp="1"/>
          </p:cNvSpPr>
          <p:nvPr/>
        </p:nvSpPr>
        <p:spPr>
          <a:xfrm>
            <a:off x="3476625" y="3267075"/>
            <a:ext cx="581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Claude Code 组织上下文与调用顺序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BF7481E-34DE-4DB4-BAEC-C64A4E698186}"/>
              </a:ext>
            </a:extLst>
          </p:cNvPr>
          <p:cNvSpPr>
            <a:spLocks noGrp="1"/>
          </p:cNvSpPr>
          <p:nvPr/>
        </p:nvSpPr>
        <p:spPr>
          <a:xfrm>
            <a:off x="3476625" y="3514725"/>
            <a:ext cx="5810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7793" lnSpcReduction="10000"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ds-unattended-incident · Skills</a:t>
            </a: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0742D1C9-430F-458A-B456-CC05D1973BC9}"/>
              </a:ext>
            </a:extLst>
          </p:cNvPr>
          <p:cNvSpPr>
            <a:spLocks noGrp="1"/>
          </p:cNvSpPr>
          <p:nvPr/>
        </p:nvSpPr>
        <p:spPr>
          <a:xfrm>
            <a:off x="819150" y="3886200"/>
            <a:ext cx="9715500" cy="590550"/>
          </a:xfrm>
          <a:prstGeom prst="roundRect">
            <a:avLst>
              <a:gd name="adj" fmla="val 12903"/>
            </a:avLst>
          </a:prstGeom>
          <a:solidFill>
            <a:srgbClr val="F1F6F5"/>
          </a:solidFill>
          <a:ln w="9525">
            <a:solidFill>
              <a:srgbClr val="C8D5D7"/>
            </a:solidFill>
            <a:prstDash val="solid"/>
          </a:ln>
        </p:spPr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2F3C399-3BA6-4A78-96AD-0C0B0F8B2AD5}"/>
              </a:ext>
            </a:extLst>
          </p:cNvPr>
          <p:cNvSpPr>
            <a:spLocks noGrp="1"/>
          </p:cNvSpPr>
          <p:nvPr/>
        </p:nvSpPr>
        <p:spPr>
          <a:xfrm>
            <a:off x="819150" y="3886200"/>
            <a:ext cx="95250" cy="590550"/>
          </a:xfrm>
          <a:prstGeom prst="rect">
            <a:avLst/>
          </a:prstGeom>
          <a:solidFill>
            <a:srgbClr val="F4B74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765FF71-CD17-413C-AB2A-F0DDA6C8A327}"/>
              </a:ext>
            </a:extLst>
          </p:cNvPr>
          <p:cNvSpPr>
            <a:spLocks noGrp="1"/>
          </p:cNvSpPr>
          <p:nvPr/>
        </p:nvSpPr>
        <p:spPr>
          <a:xfrm>
            <a:off x="1066800" y="4010025"/>
            <a:ext cx="4000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F4B740"/>
                </a:solidFill>
              </a:defRPr>
            </a:pPr>
            <a:r>
              <a:rPr sz="1125" b="1">
                <a:solidFill>
                  <a:srgbClr val="F4B740"/>
                </a:solidFill>
              </a:rPr>
              <a:t>L4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0DBF713-E064-432A-BEBC-7F7DA2C7D9AD}"/>
              </a:ext>
            </a:extLst>
          </p:cNvPr>
          <p:cNvSpPr>
            <a:spLocks noGrp="1"/>
          </p:cNvSpPr>
          <p:nvPr/>
        </p:nvSpPr>
        <p:spPr>
          <a:xfrm>
            <a:off x="1657350" y="3981450"/>
            <a:ext cx="1524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350" b="1">
                <a:solidFill>
                  <a:srgbClr val="101417"/>
                </a:solidFill>
              </a:defRPr>
            </a:pPr>
            <a:r>
              <a:rPr sz="1350" b="1">
                <a:solidFill>
                  <a:srgbClr val="101417"/>
                </a:solidFill>
              </a:rPr>
              <a:t>执行控制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1DA7A05-9E7C-446F-9EA5-98F336F12DB8}"/>
              </a:ext>
            </a:extLst>
          </p:cNvPr>
          <p:cNvSpPr>
            <a:spLocks noGrp="1"/>
          </p:cNvSpPr>
          <p:nvPr/>
        </p:nvSpPr>
        <p:spPr>
          <a:xfrm>
            <a:off x="3476625" y="3971925"/>
            <a:ext cx="581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dsctl 负责读证据、修复、验证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8EDF15ED-4CF1-4BB0-A097-EABBDDF6D7AB}"/>
              </a:ext>
            </a:extLst>
          </p:cNvPr>
          <p:cNvSpPr>
            <a:spLocks noGrp="1"/>
          </p:cNvSpPr>
          <p:nvPr/>
        </p:nvSpPr>
        <p:spPr>
          <a:xfrm>
            <a:off x="3476625" y="4219575"/>
            <a:ext cx="5810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7793" lnSpcReduction="10000"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digest · recover-failed · watch</a:t>
            </a: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225BFABF-FDD0-4AF0-B6BA-44C5CD3FCC6D}"/>
              </a:ext>
            </a:extLst>
          </p:cNvPr>
          <p:cNvSpPr>
            <a:spLocks noGrp="1"/>
          </p:cNvSpPr>
          <p:nvPr/>
        </p:nvSpPr>
        <p:spPr>
          <a:xfrm>
            <a:off x="819150" y="4591050"/>
            <a:ext cx="9715500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9525">
            <a:solidFill>
              <a:srgbClr val="C8D5D7"/>
            </a:solidFill>
            <a:prstDash val="solid"/>
          </a:ln>
        </p:spPr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563EFBA-9E1C-4821-A971-0039BB60E0E4}"/>
              </a:ext>
            </a:extLst>
          </p:cNvPr>
          <p:cNvSpPr>
            <a:spLocks noGrp="1"/>
          </p:cNvSpPr>
          <p:nvPr/>
        </p:nvSpPr>
        <p:spPr>
          <a:xfrm>
            <a:off x="819150" y="4591050"/>
            <a:ext cx="95250" cy="590550"/>
          </a:xfrm>
          <a:prstGeom prst="rect">
            <a:avLst/>
          </a:prstGeom>
          <a:solidFill>
            <a:srgbClr val="7965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29D6BDE6-EF8C-4AD1-ADDB-E8A2CC7BFA99}"/>
              </a:ext>
            </a:extLst>
          </p:cNvPr>
          <p:cNvSpPr>
            <a:spLocks noGrp="1"/>
          </p:cNvSpPr>
          <p:nvPr/>
        </p:nvSpPr>
        <p:spPr>
          <a:xfrm>
            <a:off x="1066800" y="4714875"/>
            <a:ext cx="4000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7965D8"/>
                </a:solidFill>
              </a:defRPr>
            </a:pPr>
            <a:r>
              <a:rPr sz="1125" b="1">
                <a:solidFill>
                  <a:srgbClr val="7965D8"/>
                </a:solidFill>
              </a:rPr>
              <a:t>L5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64AEFAFB-0296-45BA-AA88-B74DFC84862E}"/>
              </a:ext>
            </a:extLst>
          </p:cNvPr>
          <p:cNvSpPr>
            <a:spLocks noGrp="1"/>
          </p:cNvSpPr>
          <p:nvPr/>
        </p:nvSpPr>
        <p:spPr>
          <a:xfrm>
            <a:off x="1657350" y="4686300"/>
            <a:ext cx="1524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350" b="1">
                <a:solidFill>
                  <a:srgbClr val="101417"/>
                </a:solidFill>
              </a:defRPr>
            </a:pPr>
            <a:r>
              <a:rPr sz="1350" b="1">
                <a:solidFill>
                  <a:srgbClr val="101417"/>
                </a:solidFill>
              </a:rPr>
              <a:t>沉淀治理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7D60A58-9C29-4A50-BF8A-966AD2F0DA5E}"/>
              </a:ext>
            </a:extLst>
          </p:cNvPr>
          <p:cNvSpPr>
            <a:spLocks noGrp="1"/>
          </p:cNvSpPr>
          <p:nvPr/>
        </p:nvSpPr>
        <p:spPr>
          <a:xfrm>
            <a:off x="3476625" y="4676775"/>
            <a:ext cx="5810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短回帖、报告、审计一起收口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3405DFD-24AC-4848-9B2B-010AF27C8534}"/>
              </a:ext>
            </a:extLst>
          </p:cNvPr>
          <p:cNvSpPr>
            <a:spLocks noGrp="1"/>
          </p:cNvSpPr>
          <p:nvPr/>
        </p:nvSpPr>
        <p:spPr>
          <a:xfrm>
            <a:off x="3476625" y="4924425"/>
            <a:ext cx="5810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7793" lnSpcReduction="10000"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Feishu reply · incident report · audit</a:t>
            </a: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9610BCC0-9534-4EF9-8805-74E096853EBA}"/>
              </a:ext>
            </a:extLst>
          </p:cNvPr>
          <p:cNvSpPr>
            <a:spLocks noGrp="1"/>
          </p:cNvSpPr>
          <p:nvPr/>
        </p:nvSpPr>
        <p:spPr>
          <a:xfrm>
            <a:off x="10668000" y="1771650"/>
            <a:ext cx="742950" cy="3524250"/>
          </a:xfrm>
          <a:prstGeom prst="roundRect">
            <a:avLst>
              <a:gd name="adj" fmla="val 10256"/>
            </a:avLst>
          </a:prstGeom>
          <a:solidFill>
            <a:srgbClr val="102225"/>
          </a:solidFill>
          <a:ln w="11430">
            <a:solidFill>
              <a:srgbClr val="36D399"/>
            </a:solidFill>
            <a:prstDash val="solid"/>
          </a:ln>
        </p:spPr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31F10234-9F26-42AB-8340-8A6A5839DF89}"/>
              </a:ext>
            </a:extLst>
          </p:cNvPr>
          <p:cNvSpPr>
            <a:spLocks noGrp="1"/>
          </p:cNvSpPr>
          <p:nvPr/>
        </p:nvSpPr>
        <p:spPr>
          <a:xfrm>
            <a:off x="10744200" y="2457450"/>
            <a:ext cx="590550" cy="1047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策略</a:t>
            </a:r>
          </a:p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审批</a:t>
            </a:r>
          </a:p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审计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907AF2B-C739-49E0-B94B-0671971CE962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C708168D-7ED5-4FFB-94FF-7B1DB585BFF7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总架构 · 五层控制链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5C519A88-D096-4501-A0A8-BA2B856D43DA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101094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B46320-F6E1-467C-A98A-E33636F0868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E8B550-0255-49EB-85C4-4EA27213F2B8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83E12C-797C-445B-B153-BA811B09671B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801F9D-959D-4A2B-8190-4D08E6523FEA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FAD360-26B3-4A02-9E56-15171B260C51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D03565-EA6A-41D7-9E8C-16B566916FA6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45B3AE-23F0-4A7C-9F95-16E6D171F3F5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E0EF2B-F9B7-4867-863C-288D0C55F350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D23907-618E-4B47-8357-94A2CDB8C871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4363A4-A328-46DF-B23E-214DD94F39C7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5B13E9-5312-42D9-A9E0-A97F79245C4E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A8C52CA-024A-413E-AFAD-73E04E253362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003C19-3F80-4533-9F40-B0CEFC91BF6A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19F2DB2-713C-4BDA-B287-66730BEC99F9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1446503-E239-41B7-B982-2DCA6F4CE8DB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920EA8A-33BE-49E4-9DA4-7DFD6725CD4B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D14989-46C9-4D02-8C91-523EEE5DDB61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767D776-82AC-4804-8597-B6A8F8015FE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F33B1DF-0783-444A-8F62-9C377C047D7D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AF1043-F040-42C9-9A5E-6A551F707BB3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8E14EF-30C4-4D3C-B21C-DCC83BDED1FE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B053F0F-1459-4FC9-B16C-329CEA2AE276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D436D8-05AF-423F-97AC-E2CC1E7776C3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00F3018-75BB-4FAC-A9AF-B7D3BFA6F2ED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21A914C-07DE-40FF-B91E-5740ED3FCB6A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165D08-27AA-44FD-944F-A4DF1D2937A4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513CB15-5DC6-4BA6-B61D-39317E315834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F17B819-1112-41AF-A916-2F39F3BB985A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04 · CHANNEL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6924704-5A6E-4071-B25E-040FC2202E14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飞书群是入口、协作界面和结果回执界面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4247849-4AD8-463B-A599-A01B7DC24DE2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EBD38BA-4125-46D5-B710-341C34FC10EC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05 / 12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56427C1B-4E21-4A9C-9976-E32D063A62D1}"/>
              </a:ext>
            </a:extLst>
          </p:cNvPr>
          <p:cNvSpPr>
            <a:spLocks noGrp="1"/>
          </p:cNvSpPr>
          <p:nvPr/>
        </p:nvSpPr>
        <p:spPr>
          <a:xfrm>
            <a:off x="876300" y="1809750"/>
            <a:ext cx="4619625" cy="361950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1430">
            <a:solidFill>
              <a:srgbClr val="CBD8DA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8F04831-2804-494A-8C71-0E027D45E528}"/>
              </a:ext>
            </a:extLst>
          </p:cNvPr>
          <p:cNvSpPr>
            <a:spLocks noGrp="1"/>
          </p:cNvSpPr>
          <p:nvPr/>
        </p:nvSpPr>
        <p:spPr>
          <a:xfrm>
            <a:off x="1143000" y="2038350"/>
            <a:ext cx="1524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飞书线程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8468096A-ADB7-4EC0-A5D3-67CC2A30FAA5}"/>
              </a:ext>
            </a:extLst>
          </p:cNvPr>
          <p:cNvSpPr>
            <a:spLocks noGrp="1"/>
          </p:cNvSpPr>
          <p:nvPr/>
        </p:nvSpPr>
        <p:spPr>
          <a:xfrm>
            <a:off x="1238250" y="2476500"/>
            <a:ext cx="2952750" cy="552450"/>
          </a:xfrm>
          <a:prstGeom prst="roundRect">
            <a:avLst>
              <a:gd name="adj" fmla="val 13793"/>
            </a:avLst>
          </a:prstGeom>
          <a:solidFill>
            <a:srgbClr val="FFF0EF"/>
          </a:solidFill>
          <a:ln w="9525">
            <a:solidFill>
              <a:srgbClr val="EF5B57"/>
            </a:solidFill>
            <a:prstDash val="solid"/>
          </a:ln>
        </p:spPr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D5F52CA-BCD3-4CCA-89D8-4AE9FFB85231}"/>
              </a:ext>
            </a:extLst>
          </p:cNvPr>
          <p:cNvSpPr>
            <a:spLocks noGrp="1"/>
          </p:cNvSpPr>
          <p:nvPr/>
        </p:nvSpPr>
        <p:spPr>
          <a:xfrm>
            <a:off x="1409700" y="2590800"/>
            <a:ext cx="260985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DS 告警进入群聊</a:t>
            </a:r>
          </a:p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workflowInstanceId=169</a:t>
            </a: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4AF9F2B6-7267-4C34-82FE-0148E355517D}"/>
              </a:ext>
            </a:extLst>
          </p:cNvPr>
          <p:cNvSpPr>
            <a:spLocks noGrp="1"/>
          </p:cNvSpPr>
          <p:nvPr/>
        </p:nvSpPr>
        <p:spPr>
          <a:xfrm>
            <a:off x="1943100" y="3238500"/>
            <a:ext cx="3048000" cy="514350"/>
          </a:xfrm>
          <a:prstGeom prst="roundRect">
            <a:avLst>
              <a:gd name="adj" fmla="val 14815"/>
            </a:avLst>
          </a:prstGeom>
          <a:solidFill>
            <a:srgbClr val="F1F6F5"/>
          </a:solidFill>
          <a:ln w="9525">
            <a:solidFill>
              <a:srgbClr val="D7E0E2"/>
            </a:solidFill>
            <a:prstDash val="solid"/>
          </a:ln>
        </p:spPr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71E4229-CB2A-4717-8564-CD072CE0B61A}"/>
              </a:ext>
            </a:extLst>
          </p:cNvPr>
          <p:cNvSpPr>
            <a:spLocks noGrp="1"/>
          </p:cNvSpPr>
          <p:nvPr/>
        </p:nvSpPr>
        <p:spPr>
          <a:xfrm>
            <a:off x="2114550" y="3352800"/>
            <a:ext cx="27051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人工追问：能自动恢复吗？</a:t>
            </a: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66310335-00BB-46B9-93AA-008FE0165A59}"/>
              </a:ext>
            </a:extLst>
          </p:cNvPr>
          <p:cNvSpPr>
            <a:spLocks noGrp="1"/>
          </p:cNvSpPr>
          <p:nvPr/>
        </p:nvSpPr>
        <p:spPr>
          <a:xfrm>
            <a:off x="1238250" y="4019550"/>
            <a:ext cx="3524250" cy="704850"/>
          </a:xfrm>
          <a:prstGeom prst="roundRect">
            <a:avLst>
              <a:gd name="adj" fmla="val 10811"/>
            </a:avLst>
          </a:prstGeom>
          <a:solidFill>
            <a:srgbClr val="E7F5FB"/>
          </a:solidFill>
          <a:ln w="9525">
            <a:solidFill>
              <a:srgbClr val="2498D8"/>
            </a:solidFill>
            <a:prstDash val="solid"/>
          </a:ln>
        </p:spPr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4E2814D-1CED-404A-9EA5-69AA88AADF4A}"/>
              </a:ext>
            </a:extLst>
          </p:cNvPr>
          <p:cNvSpPr>
            <a:spLocks noGrp="1"/>
          </p:cNvSpPr>
          <p:nvPr/>
        </p:nvSpPr>
        <p:spPr>
          <a:xfrm>
            <a:off x="1409700" y="4133850"/>
            <a:ext cx="318135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Agent 回帖：已恢复 / 已升级</a:t>
            </a:r>
          </a:p>
          <a:p>
            <a:pPr algn="l">
              <a:defRPr sz="1125" b="0">
                <a:solidFill>
                  <a:srgbClr val="1F2A2D"/>
                </a:solidFill>
              </a:defRPr>
            </a:pPr>
            <a:r>
              <a:rPr sz="1125" b="0">
                <a:solidFill>
                  <a:srgbClr val="1F2A2D"/>
                </a:solidFill>
              </a:rPr>
              <a:t>证据见 incident report</a:t>
            </a:r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EE056784-B1E5-4A3B-B9CA-4EF051619872}"/>
              </a:ext>
            </a:extLst>
          </p:cNvPr>
          <p:cNvSpPr>
            <a:spLocks noGrp="1"/>
          </p:cNvSpPr>
          <p:nvPr/>
        </p:nvSpPr>
        <p:spPr>
          <a:xfrm>
            <a:off x="6238875" y="2047875"/>
            <a:ext cx="4095750" cy="83820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1430">
            <a:solidFill>
              <a:srgbClr val="D2DDDF"/>
            </a:solidFill>
            <a:prstDash val="solid"/>
          </a:ln>
        </p:spPr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A940856-617B-453F-BD9E-05EEED75610E}"/>
              </a:ext>
            </a:extLst>
          </p:cNvPr>
          <p:cNvSpPr>
            <a:spLocks noGrp="1"/>
          </p:cNvSpPr>
          <p:nvPr/>
        </p:nvSpPr>
        <p:spPr>
          <a:xfrm>
            <a:off x="6238875" y="2047875"/>
            <a:ext cx="66675" cy="838200"/>
          </a:xfrm>
          <a:prstGeom prst="rect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C300725-A18F-4C55-B728-B6A5FAD23E1C}"/>
              </a:ext>
            </a:extLst>
          </p:cNvPr>
          <p:cNvSpPr>
            <a:spLocks noGrp="1"/>
          </p:cNvSpPr>
          <p:nvPr/>
        </p:nvSpPr>
        <p:spPr>
          <a:xfrm>
            <a:off x="6448425" y="2219325"/>
            <a:ext cx="36766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同一上下文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1FAD15B-157F-42B0-A83E-D9C92C2C6B50}"/>
              </a:ext>
            </a:extLst>
          </p:cNvPr>
          <p:cNvSpPr>
            <a:spLocks noGrp="1"/>
          </p:cNvSpPr>
          <p:nvPr/>
        </p:nvSpPr>
        <p:spPr>
          <a:xfrm>
            <a:off x="6448425" y="2524125"/>
            <a:ext cx="36766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75" b="0">
                <a:solidFill>
                  <a:srgbClr val="344447"/>
                </a:solidFill>
              </a:defRPr>
            </a:pPr>
            <a:r>
              <a:rPr sz="975" b="0">
                <a:solidFill>
                  <a:srgbClr val="344447"/>
                </a:solidFill>
              </a:rPr>
              <a:t>告警与人工补充不再分散在别处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D4F6EBB4-51FB-47C9-9466-97C3610E55A0}"/>
              </a:ext>
            </a:extLst>
          </p:cNvPr>
          <p:cNvSpPr>
            <a:spLocks noGrp="1"/>
          </p:cNvSpPr>
          <p:nvPr/>
        </p:nvSpPr>
        <p:spPr>
          <a:xfrm>
            <a:off x="6238875" y="3114675"/>
            <a:ext cx="4095750" cy="83820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1430">
            <a:solidFill>
              <a:srgbClr val="D2DDDF"/>
            </a:solidFill>
            <a:prstDash val="solid"/>
          </a:ln>
        </p:spPr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0ABFBF6-F092-4849-844B-731557929642}"/>
              </a:ext>
            </a:extLst>
          </p:cNvPr>
          <p:cNvSpPr>
            <a:spLocks noGrp="1"/>
          </p:cNvSpPr>
          <p:nvPr/>
        </p:nvSpPr>
        <p:spPr>
          <a:xfrm>
            <a:off x="6238875" y="3114675"/>
            <a:ext cx="66675" cy="838200"/>
          </a:xfrm>
          <a:prstGeom prst="rect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0AC595A-4D6B-4062-83E6-6F25AB0C14F6}"/>
              </a:ext>
            </a:extLst>
          </p:cNvPr>
          <p:cNvSpPr>
            <a:spLocks noGrp="1"/>
          </p:cNvSpPr>
          <p:nvPr/>
        </p:nvSpPr>
        <p:spPr>
          <a:xfrm>
            <a:off x="6448425" y="3286125"/>
            <a:ext cx="36766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同一线程协作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3ABE9CE-E1C7-472B-9373-D570299807E9}"/>
              </a:ext>
            </a:extLst>
          </p:cNvPr>
          <p:cNvSpPr>
            <a:spLocks noGrp="1"/>
          </p:cNvSpPr>
          <p:nvPr/>
        </p:nvSpPr>
        <p:spPr>
          <a:xfrm>
            <a:off x="6448425" y="3590925"/>
            <a:ext cx="36766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75" b="0">
                <a:solidFill>
                  <a:srgbClr val="344447"/>
                </a:solidFill>
              </a:defRPr>
            </a:pPr>
            <a:r>
              <a:rPr sz="975" b="0">
                <a:solidFill>
                  <a:srgbClr val="344447"/>
                </a:solidFill>
              </a:rPr>
              <a:t>Agent、人和值班流程共享一条回合</a:t>
            </a: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9A3D7FB3-C2CB-4579-8779-29194A7845CD}"/>
              </a:ext>
            </a:extLst>
          </p:cNvPr>
          <p:cNvSpPr>
            <a:spLocks noGrp="1"/>
          </p:cNvSpPr>
          <p:nvPr/>
        </p:nvSpPr>
        <p:spPr>
          <a:xfrm>
            <a:off x="6238875" y="4181475"/>
            <a:ext cx="4095750" cy="83820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1430">
            <a:solidFill>
              <a:srgbClr val="D2DDDF"/>
            </a:solidFill>
            <a:prstDash val="solid"/>
          </a:ln>
        </p:spPr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37DF3A4-AA6F-4B51-B959-865F9073AA18}"/>
              </a:ext>
            </a:extLst>
          </p:cNvPr>
          <p:cNvSpPr>
            <a:spLocks noGrp="1"/>
          </p:cNvSpPr>
          <p:nvPr/>
        </p:nvSpPr>
        <p:spPr>
          <a:xfrm>
            <a:off x="6238875" y="4181475"/>
            <a:ext cx="66675" cy="8382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FB3723D-5C4C-4F3D-B087-322098C29CF2}"/>
              </a:ext>
            </a:extLst>
          </p:cNvPr>
          <p:cNvSpPr>
            <a:spLocks noGrp="1"/>
          </p:cNvSpPr>
          <p:nvPr/>
        </p:nvSpPr>
        <p:spPr>
          <a:xfrm>
            <a:off x="6448425" y="4352925"/>
            <a:ext cx="36766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1">
                <a:solidFill>
                  <a:srgbClr val="101417"/>
                </a:solidFill>
              </a:defRPr>
            </a:pPr>
            <a:r>
              <a:rPr sz="1200" b="1">
                <a:solidFill>
                  <a:srgbClr val="101417"/>
                </a:solidFill>
              </a:rPr>
              <a:t>短回帖，长证据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DBD7E5D-0C20-41E7-A3A8-71627DE0FCBB}"/>
              </a:ext>
            </a:extLst>
          </p:cNvPr>
          <p:cNvSpPr>
            <a:spLocks noGrp="1"/>
          </p:cNvSpPr>
          <p:nvPr/>
        </p:nvSpPr>
        <p:spPr>
          <a:xfrm>
            <a:off x="6448425" y="4657725"/>
            <a:ext cx="36766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75" b="0">
                <a:solidFill>
                  <a:srgbClr val="344447"/>
                </a:solidFill>
              </a:defRPr>
            </a:pPr>
            <a:r>
              <a:rPr sz="975" b="0">
                <a:solidFill>
                  <a:srgbClr val="344447"/>
                </a:solidFill>
              </a:rPr>
              <a:t>群里放结论，细节落报告</a:t>
            </a:r>
          </a:p>
        </p:txBody>
      </p:sp>
      <p:sp>
        <p:nvSpPr>
          <p:cNvPr id="53" name="圆角矩形 52">
            <a:extLst>
              <a:ext uri="{FF2B5EF4-FFF2-40B4-BE49-F238E27FC236}">
                <a16:creationId xmlns:a16="http://schemas.microsoft.com/office/drawing/2014/main" id="{D8192C21-0241-49E9-BF6B-F3C6CECE914C}"/>
              </a:ext>
            </a:extLst>
          </p:cNvPr>
          <p:cNvSpPr>
            <a:spLocks noGrp="1"/>
          </p:cNvSpPr>
          <p:nvPr/>
        </p:nvSpPr>
        <p:spPr>
          <a:xfrm>
            <a:off x="6229350" y="5219700"/>
            <a:ext cx="4381500" cy="457200"/>
          </a:xfrm>
          <a:prstGeom prst="roundRect">
            <a:avLst>
              <a:gd name="adj" fmla="val 16667"/>
            </a:avLst>
          </a:prstGeom>
          <a:solidFill>
            <a:srgbClr val="F2F7F6"/>
          </a:solidFill>
          <a:ln w="9525">
            <a:solidFill>
              <a:srgbClr val="CAD8DA"/>
            </a:solidFill>
            <a:prstDash val="solid"/>
          </a:ln>
        </p:spPr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C0C8136-EDC8-48D5-BECC-31B03C57C9EF}"/>
              </a:ext>
            </a:extLst>
          </p:cNvPr>
          <p:cNvSpPr>
            <a:spLocks noGrp="1"/>
          </p:cNvSpPr>
          <p:nvPr/>
        </p:nvSpPr>
        <p:spPr>
          <a:xfrm>
            <a:off x="6457950" y="5362575"/>
            <a:ext cx="39052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4875"/>
          </a:bodyPr>
          <a:lstStyle/>
          <a:p>
            <a:pPr algn="l">
              <a:defRPr sz="1050" b="0">
                <a:solidFill>
                  <a:srgbClr val="1F2A2D"/>
                </a:solidFill>
              </a:defRPr>
            </a:pPr>
            <a:r>
              <a:rPr sz="1050" b="0">
                <a:solidFill>
                  <a:srgbClr val="1F2A2D"/>
                </a:solidFill>
              </a:rPr>
              <a:t>事故锚点优先使用 workflowInstanceId，不用 message_id 做唯一键。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AC0BA72-247C-454E-8B6D-BE25E3FECDDE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9703A529-43F9-4F07-8329-275CC0DF6354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飞书 Channel · Chat-native 处理通路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AB8098D-C147-4A07-985E-9A0ECECF9E7C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79661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DD5C6F-A28D-45FF-A0F8-C99A2FB14DB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38CE4A-9408-4E9F-AA0F-5B7BE7577BA8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945DF3-73F5-4B08-8D7A-329FAC8E5829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6F78E6-FBAB-475B-AC39-E9575A4F2AB2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6D19F4-8DEA-4306-A926-058A121A393B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2039035-6ED2-4201-9966-BD91D8886CBA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C6C811-D0B2-4A28-A9E8-9F423B80ECDE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254C64-4634-453D-A326-8C4B3A99050C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22785A-5181-4235-9A9E-80111A747FFA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74AD812-75CA-41AD-9A4F-C703CDB98DD8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FDF9BF-073C-4D53-8C2C-5DD40A96B099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7D93912-6866-4889-AA1E-576D189AC093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72449F-38D0-45CA-93B3-CD796EB17AB5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05E684C-986C-49D3-B284-4E69E96C2227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9CCCA8D-6B8F-4FDE-97B0-BE305A2C3ED3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DC5DD63-E20B-42D7-A306-924207CE225A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2CF02E8-2873-45E6-8607-C6360FF1F002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246100-73E7-474E-83B9-170443F2AB8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6E8A7B7-4980-4143-98B8-5D4406576147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B3C7-CA6E-499F-889D-7CBD8FB2EB2E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F92A102-3AD1-4D28-9232-FE64C9936CDF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85FC5C1-EB08-4317-A559-671B273FDC6B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5DCA439-2B1C-4E6C-B893-5A225C09BF34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59DC623-B79A-456D-8B29-77C32C680E1D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96AD2CF-DE5C-49DB-89A2-35EDE7E536AC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E9E5C00-99D8-427D-9A33-577F88A842A0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A505770-C7B5-47C2-AF0D-58DB80F804E1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7AA1D10-4C35-486D-B649-62085F671B34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05 · RUNTIME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8304C95-8DE3-42FF-BDF2-29CD4F366D42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Claude Code 负责会话编排，Skill 承载领域规则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1D13C36-0C48-4C4D-B55F-BD301A6A13F9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327F4A0-6B46-4C37-9AFB-18746B508410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06 / 12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E7AFA44A-E184-468F-865A-5A6CB5BAF206}"/>
              </a:ext>
            </a:extLst>
          </p:cNvPr>
          <p:cNvSpPr>
            <a:spLocks noGrp="1"/>
          </p:cNvSpPr>
          <p:nvPr/>
        </p:nvSpPr>
        <p:spPr>
          <a:xfrm>
            <a:off x="857250" y="1952625"/>
            <a:ext cx="4000500" cy="2857500"/>
          </a:xfrm>
          <a:prstGeom prst="roundRect">
            <a:avLst>
              <a:gd name="adj" fmla="val 2667"/>
            </a:avLst>
          </a:prstGeom>
          <a:solidFill>
            <a:srgbClr val="102225"/>
          </a:solidFill>
          <a:ln w="11430">
            <a:solidFill>
              <a:srgbClr val="244148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CD75A6C-8A07-420F-AF55-D9C3468161AF}"/>
              </a:ext>
            </a:extLst>
          </p:cNvPr>
          <p:cNvSpPr>
            <a:spLocks noGrp="1"/>
          </p:cNvSpPr>
          <p:nvPr/>
        </p:nvSpPr>
        <p:spPr>
          <a:xfrm>
            <a:off x="1162050" y="2238375"/>
            <a:ext cx="24765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6790"/>
          </a:bodyPr>
          <a:lstStyle/>
          <a:p>
            <a:pPr algn="l">
              <a:defRPr sz="1650" b="1">
                <a:solidFill>
                  <a:srgbClr val="FFFFFF"/>
                </a:solidFill>
              </a:defRPr>
            </a:pPr>
            <a:r>
              <a:rPr sz="1650" b="1">
                <a:solidFill>
                  <a:srgbClr val="FFFFFF"/>
                </a:solidFill>
              </a:rPr>
              <a:t>Claude Code 运行时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64AA705-4E38-492A-BBAB-3032D5055C17}"/>
              </a:ext>
            </a:extLst>
          </p:cNvPr>
          <p:cNvSpPr>
            <a:spLocks noGrp="1"/>
          </p:cNvSpPr>
          <p:nvPr/>
        </p:nvSpPr>
        <p:spPr>
          <a:xfrm>
            <a:off x="1200150" y="2819400"/>
            <a:ext cx="123825" cy="123825"/>
          </a:xfrm>
          <a:prstGeom prst="ellipse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6784B3-645D-49C7-A425-B235DC91F8EF}"/>
              </a:ext>
            </a:extLst>
          </p:cNvPr>
          <p:cNvSpPr>
            <a:spLocks noGrp="1"/>
          </p:cNvSpPr>
          <p:nvPr/>
        </p:nvSpPr>
        <p:spPr>
          <a:xfrm>
            <a:off x="1466850" y="2762250"/>
            <a:ext cx="2476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0">
                <a:solidFill>
                  <a:srgbClr val="DCE8E8"/>
                </a:solidFill>
              </a:defRPr>
            </a:pPr>
            <a:r>
              <a:rPr sz="1275" b="0">
                <a:solidFill>
                  <a:srgbClr val="DCE8E8"/>
                </a:solidFill>
              </a:rPr>
              <a:t>接收线程事件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8A40684-B95E-47DB-A86E-DE82993212E8}"/>
              </a:ext>
            </a:extLst>
          </p:cNvPr>
          <p:cNvSpPr>
            <a:spLocks noGrp="1"/>
          </p:cNvSpPr>
          <p:nvPr/>
        </p:nvSpPr>
        <p:spPr>
          <a:xfrm>
            <a:off x="1200150" y="3248025"/>
            <a:ext cx="123825" cy="123825"/>
          </a:xfrm>
          <a:prstGeom prst="ellipse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828E077-77EC-42CF-AFAE-3E327CE3E656}"/>
              </a:ext>
            </a:extLst>
          </p:cNvPr>
          <p:cNvSpPr>
            <a:spLocks noGrp="1"/>
          </p:cNvSpPr>
          <p:nvPr/>
        </p:nvSpPr>
        <p:spPr>
          <a:xfrm>
            <a:off x="1466850" y="3190875"/>
            <a:ext cx="2476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0">
                <a:solidFill>
                  <a:srgbClr val="DCE8E8"/>
                </a:solidFill>
              </a:defRPr>
            </a:pPr>
            <a:r>
              <a:rPr sz="1275" b="0">
                <a:solidFill>
                  <a:srgbClr val="DCE8E8"/>
                </a:solidFill>
              </a:rPr>
              <a:t>组织会话与上下文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315BE6A6-3603-4314-A3B2-A04CC058E5E3}"/>
              </a:ext>
            </a:extLst>
          </p:cNvPr>
          <p:cNvSpPr>
            <a:spLocks noGrp="1"/>
          </p:cNvSpPr>
          <p:nvPr/>
        </p:nvSpPr>
        <p:spPr>
          <a:xfrm>
            <a:off x="1200150" y="3676650"/>
            <a:ext cx="123825" cy="123825"/>
          </a:xfrm>
          <a:prstGeom prst="ellipse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A65C60E-20D2-448F-9844-32E10BDAE8E1}"/>
              </a:ext>
            </a:extLst>
          </p:cNvPr>
          <p:cNvSpPr>
            <a:spLocks noGrp="1"/>
          </p:cNvSpPr>
          <p:nvPr/>
        </p:nvSpPr>
        <p:spPr>
          <a:xfrm>
            <a:off x="1466850" y="3619500"/>
            <a:ext cx="2476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0">
                <a:solidFill>
                  <a:srgbClr val="DCE8E8"/>
                </a:solidFill>
              </a:defRPr>
            </a:pPr>
            <a:r>
              <a:rPr sz="1275" b="0">
                <a:solidFill>
                  <a:srgbClr val="DCE8E8"/>
                </a:solidFill>
              </a:rPr>
              <a:t>调用 Skill / CLI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BCCD482-5CA8-42CD-822D-22D9C12EBA41}"/>
              </a:ext>
            </a:extLst>
          </p:cNvPr>
          <p:cNvSpPr>
            <a:spLocks noGrp="1"/>
          </p:cNvSpPr>
          <p:nvPr/>
        </p:nvSpPr>
        <p:spPr>
          <a:xfrm>
            <a:off x="1200150" y="4105275"/>
            <a:ext cx="123825" cy="123825"/>
          </a:xfrm>
          <a:prstGeom prst="ellipse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7B914B7-C9BA-4DF1-9A1F-B43B5175D978}"/>
              </a:ext>
            </a:extLst>
          </p:cNvPr>
          <p:cNvSpPr>
            <a:spLocks noGrp="1"/>
          </p:cNvSpPr>
          <p:nvPr/>
        </p:nvSpPr>
        <p:spPr>
          <a:xfrm>
            <a:off x="1466850" y="4048125"/>
            <a:ext cx="2476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0">
                <a:solidFill>
                  <a:srgbClr val="DCE8E8"/>
                </a:solidFill>
              </a:defRPr>
            </a:pPr>
            <a:r>
              <a:rPr sz="1275" b="0">
                <a:solidFill>
                  <a:srgbClr val="DCE8E8"/>
                </a:solidFill>
              </a:rPr>
              <a:t>完成回帖与报告</a:t>
            </a: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DBAB195C-E179-42E0-8B2C-44B26F31B4B9}"/>
              </a:ext>
            </a:extLst>
          </p:cNvPr>
          <p:cNvSpPr>
            <a:spLocks noGrp="1"/>
          </p:cNvSpPr>
          <p:nvPr/>
        </p:nvSpPr>
        <p:spPr>
          <a:xfrm>
            <a:off x="5572125" y="1952625"/>
            <a:ext cx="5143500" cy="285750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1430">
            <a:solidFill>
              <a:srgbClr val="CBD8DA"/>
            </a:solidFill>
            <a:prstDash val="solid"/>
          </a:ln>
        </p:spPr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4244528-A2FF-4063-96B9-380A073CF9ED}"/>
              </a:ext>
            </a:extLst>
          </p:cNvPr>
          <p:cNvSpPr>
            <a:spLocks noGrp="1"/>
          </p:cNvSpPr>
          <p:nvPr/>
        </p:nvSpPr>
        <p:spPr>
          <a:xfrm>
            <a:off x="5886450" y="2209800"/>
            <a:ext cx="4000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08784E"/>
                </a:solidFill>
              </a:defRPr>
            </a:pPr>
            <a:r>
              <a:rPr sz="1275" b="1">
                <a:solidFill>
                  <a:srgbClr val="08784E"/>
                </a:solidFill>
              </a:rPr>
              <a:t>.claude/agents/ds-unattended-incident.md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BB8BCA3F-5311-47B7-BA70-418780DE2EE9}"/>
              </a:ext>
            </a:extLst>
          </p:cNvPr>
          <p:cNvSpPr>
            <a:spLocks noGrp="1"/>
          </p:cNvSpPr>
          <p:nvPr/>
        </p:nvSpPr>
        <p:spPr>
          <a:xfrm>
            <a:off x="5905500" y="2724150"/>
            <a:ext cx="1619250" cy="323850"/>
          </a:xfrm>
          <a:prstGeom prst="roundRect">
            <a:avLst>
              <a:gd name="adj" fmla="val 23529"/>
            </a:avLst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031039C-6692-47C0-9368-6D6CBA793530}"/>
              </a:ext>
            </a:extLst>
          </p:cNvPr>
          <p:cNvSpPr>
            <a:spLocks noGrp="1"/>
          </p:cNvSpPr>
          <p:nvPr/>
        </p:nvSpPr>
        <p:spPr>
          <a:xfrm>
            <a:off x="6038850" y="2800350"/>
            <a:ext cx="1352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dsctl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6629BA9-3105-4AC0-8E75-48B55E43389D}"/>
              </a:ext>
            </a:extLst>
          </p:cNvPr>
          <p:cNvSpPr>
            <a:spLocks noGrp="1"/>
          </p:cNvSpPr>
          <p:nvPr/>
        </p:nvSpPr>
        <p:spPr>
          <a:xfrm>
            <a:off x="7791450" y="2790825"/>
            <a:ext cx="2381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命令发现、输出契约、恢复动作</a:t>
            </a:r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D227D26F-3958-4DE3-8A9A-AA735B334612}"/>
              </a:ext>
            </a:extLst>
          </p:cNvPr>
          <p:cNvSpPr>
            <a:spLocks noGrp="1"/>
          </p:cNvSpPr>
          <p:nvPr/>
        </p:nvSpPr>
        <p:spPr>
          <a:xfrm>
            <a:off x="5905500" y="3181350"/>
            <a:ext cx="1619250" cy="323850"/>
          </a:xfrm>
          <a:prstGeom prst="roundRect">
            <a:avLst>
              <a:gd name="adj" fmla="val 23529"/>
            </a:avLst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836516F-0EFB-447E-A075-DAAB7D518821}"/>
              </a:ext>
            </a:extLst>
          </p:cNvPr>
          <p:cNvSpPr>
            <a:spLocks noGrp="1"/>
          </p:cNvSpPr>
          <p:nvPr/>
        </p:nvSpPr>
        <p:spPr>
          <a:xfrm>
            <a:off x="6038850" y="3257550"/>
            <a:ext cx="1352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ds-incident-response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2C37D5F-D1D2-4DA7-BA42-A13D4D38C591}"/>
              </a:ext>
            </a:extLst>
          </p:cNvPr>
          <p:cNvSpPr>
            <a:spLocks noGrp="1"/>
          </p:cNvSpPr>
          <p:nvPr/>
        </p:nvSpPr>
        <p:spPr>
          <a:xfrm>
            <a:off x="7791450" y="3248025"/>
            <a:ext cx="2381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告警解析、报告、回帖、安全边界</a:t>
            </a: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1FABDA37-DA43-4E21-94CD-160A0A225B15}"/>
              </a:ext>
            </a:extLst>
          </p:cNvPr>
          <p:cNvSpPr>
            <a:spLocks noGrp="1"/>
          </p:cNvSpPr>
          <p:nvPr/>
        </p:nvSpPr>
        <p:spPr>
          <a:xfrm>
            <a:off x="5905500" y="3638550"/>
            <a:ext cx="1619250" cy="323850"/>
          </a:xfrm>
          <a:prstGeom prst="roundRect">
            <a:avLst>
              <a:gd name="adj" fmla="val 23529"/>
            </a:avLst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4AE9734-688D-41D1-A5A6-EC86D0F226A8}"/>
              </a:ext>
            </a:extLst>
          </p:cNvPr>
          <p:cNvSpPr>
            <a:spLocks noGrp="1"/>
          </p:cNvSpPr>
          <p:nvPr/>
        </p:nvSpPr>
        <p:spPr>
          <a:xfrm>
            <a:off x="6038850" y="3714750"/>
            <a:ext cx="1352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workflow-design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F19E611-8B8C-4636-B2A9-CE9F94AEBE1A}"/>
              </a:ext>
            </a:extLst>
          </p:cNvPr>
          <p:cNvSpPr>
            <a:spLocks noGrp="1"/>
          </p:cNvSpPr>
          <p:nvPr/>
        </p:nvSpPr>
        <p:spPr>
          <a:xfrm>
            <a:off x="7791450" y="3705225"/>
            <a:ext cx="2381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DAG、依赖、恢复范围</a:t>
            </a: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0399FD30-126D-4040-87AD-F112A112990B}"/>
              </a:ext>
            </a:extLst>
          </p:cNvPr>
          <p:cNvSpPr>
            <a:spLocks noGrp="1"/>
          </p:cNvSpPr>
          <p:nvPr/>
        </p:nvSpPr>
        <p:spPr>
          <a:xfrm>
            <a:off x="5905500" y="4095750"/>
            <a:ext cx="1619250" cy="323850"/>
          </a:xfrm>
          <a:prstGeom prst="roundRect">
            <a:avLst>
              <a:gd name="adj" fmla="val 23529"/>
            </a:avLst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CB62F69-C844-4F84-A587-D6E683EA6A5F}"/>
              </a:ext>
            </a:extLst>
          </p:cNvPr>
          <p:cNvSpPr>
            <a:spLocks noGrp="1"/>
          </p:cNvSpPr>
          <p:nvPr/>
        </p:nvSpPr>
        <p:spPr>
          <a:xfrm>
            <a:off x="6038850" y="4171950"/>
            <a:ext cx="1352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dw-design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DF3F7AD-3F77-4912-977C-9939422B2B2B}"/>
              </a:ext>
            </a:extLst>
          </p:cNvPr>
          <p:cNvSpPr>
            <a:spLocks noGrp="1"/>
          </p:cNvSpPr>
          <p:nvPr/>
        </p:nvSpPr>
        <p:spPr>
          <a:xfrm>
            <a:off x="7791450" y="4162425"/>
            <a:ext cx="2381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幂等、数据质量、下游污染风险</a:t>
            </a: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69F9B2B1-6B84-4AD7-8B9C-4D05E61E83C5}"/>
              </a:ext>
            </a:extLst>
          </p:cNvPr>
          <p:cNvSpPr>
            <a:spLocks noGrp="1"/>
          </p:cNvSpPr>
          <p:nvPr/>
        </p:nvSpPr>
        <p:spPr>
          <a:xfrm>
            <a:off x="876300" y="5219700"/>
            <a:ext cx="8953500" cy="495300"/>
          </a:xfrm>
          <a:prstGeom prst="roundRect">
            <a:avLst>
              <a:gd name="adj" fmla="val 15385"/>
            </a:avLst>
          </a:prstGeom>
          <a:solidFill>
            <a:srgbClr val="F2F7F6"/>
          </a:solidFill>
          <a:ln w="9525">
            <a:solidFill>
              <a:srgbClr val="CAD8DA"/>
            </a:solidFill>
            <a:prstDash val="solid"/>
          </a:ln>
        </p:spPr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037FB96-F43A-43D6-9CE1-62414CDECBC4}"/>
              </a:ext>
            </a:extLst>
          </p:cNvPr>
          <p:cNvSpPr>
            <a:spLocks noGrp="1"/>
          </p:cNvSpPr>
          <p:nvPr/>
        </p:nvSpPr>
        <p:spPr>
          <a:xfrm>
            <a:off x="1143000" y="5372100"/>
            <a:ext cx="8191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8499" lnSpcReduction="10000"/>
          </a:bodyPr>
          <a:lstStyle/>
          <a:p>
            <a:pPr algn="l">
              <a:defRPr sz="1350" b="1">
                <a:solidFill>
                  <a:srgbClr val="1F2A2D"/>
                </a:solidFill>
              </a:defRPr>
            </a:pPr>
            <a:r>
              <a:rPr sz="1350" b="1">
                <a:solidFill>
                  <a:srgbClr val="1F2A2D"/>
                </a:solidFill>
              </a:rPr>
              <a:t>编排、规则、执行面分层之后，能力才能稳定扩展。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AACDECA-22E6-42D0-9D46-ADD5D76AA0E9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6BD00EC2-4FCB-443C-936C-C79685432600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Claude Code + Skill · 真实组织方式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D36CBB0-44A4-4F95-A563-464A944AA71B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118534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16883A7-3776-4BF0-B13A-969519254AC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1A572B-2CA8-464F-BC83-80283149983E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CDD005-FEF9-4BAA-91C6-706F61BB195D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1951E2-E8A3-4EBE-85DC-1024407A3299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0BD4C1-7824-4DCC-B4A9-6DE48254F2C9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8A6055-437A-46DF-B76A-EB0BDB77FF89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25CFF3-2481-4DEF-9554-E34D4A58A363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353E58C-1A31-4FDF-A059-8C8D41172FEE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9A9F0C-DB61-4E49-9073-5A4810C8A579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509C2E-9772-4941-A9E6-727A84B1880D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910E1B3-5328-4AEA-9791-F600D4A04C58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3F3022F-D5F6-4EE6-955B-3A197C707DD5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EBCE466-D2E3-4D09-9524-FD5A504E10F8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A47552-1EBE-4767-88BC-6AE5A0708746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5F427C-F47F-4230-8EEE-EC05244F6F6E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14D399E-8360-4DC0-BB0C-7BE2C43476A2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FC03FC8-995D-4A3C-8CFD-0C96932E5CB4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205D9CC-2BEC-4E55-B792-2074C0859FF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492F83-FF84-4D44-AD70-573D9C8AC680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22A71A-738D-4A5F-8D0F-AC2394924B97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7DC7EAA-2A8D-4663-B948-0F700537AED2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E164CCF-1CDF-4F22-A130-FB38C399448F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1EC0660-4047-4FF8-87BC-D7D21E715221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E0C92E-50C6-4A5F-B329-72B9477A0326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7FD3831-537A-498A-8A26-BD2E48C1EE60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C245861-CC40-401F-92F3-2751A88F44CB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96D144A-F759-474A-8FFE-04BD1543326A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7BCF807-627A-49DC-B289-195EAE3C6DF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06 · CONTROL PLANE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2F2C302-B99E-41F3-A22F-F92E5942E601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dsctl 让恢复动作成为稳定控制面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5551444-DE9D-48F8-AB87-F0B4A02454EC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BE5C2A8-3EB2-4779-8EA7-05F169B82829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07 / 12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36703564-A5C5-4396-836A-F52725E970FE}"/>
              </a:ext>
            </a:extLst>
          </p:cNvPr>
          <p:cNvSpPr>
            <a:spLocks noGrp="1"/>
          </p:cNvSpPr>
          <p:nvPr/>
        </p:nvSpPr>
        <p:spPr>
          <a:xfrm>
            <a:off x="762000" y="1809750"/>
            <a:ext cx="3095625" cy="247650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1430">
            <a:solidFill>
              <a:srgbClr val="CBD8DA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B1C14FE-FDF9-4618-B545-24625741EC25}"/>
              </a:ext>
            </a:extLst>
          </p:cNvPr>
          <p:cNvSpPr>
            <a:spLocks noGrp="1"/>
          </p:cNvSpPr>
          <p:nvPr/>
        </p:nvSpPr>
        <p:spPr>
          <a:xfrm>
            <a:off x="762000" y="1809750"/>
            <a:ext cx="3095625" cy="76200"/>
          </a:xfrm>
          <a:prstGeom prst="rect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BB42892-DE34-46AA-9E04-2F1E66C8B83D}"/>
              </a:ext>
            </a:extLst>
          </p:cNvPr>
          <p:cNvSpPr>
            <a:spLocks noGrp="1"/>
          </p:cNvSpPr>
          <p:nvPr/>
        </p:nvSpPr>
        <p:spPr>
          <a:xfrm>
            <a:off x="1028700" y="2095500"/>
            <a:ext cx="2095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650" b="1">
                <a:solidFill>
                  <a:srgbClr val="101417"/>
                </a:solidFill>
              </a:defRPr>
            </a:pPr>
            <a:r>
              <a:rPr sz="1650" b="1">
                <a:solidFill>
                  <a:srgbClr val="101417"/>
                </a:solidFill>
              </a:rPr>
              <a:t>读证据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51F01791-7F88-4FBE-B9F8-CDC3E6AB7809}"/>
              </a:ext>
            </a:extLst>
          </p:cNvPr>
          <p:cNvSpPr>
            <a:spLocks noGrp="1"/>
          </p:cNvSpPr>
          <p:nvPr/>
        </p:nvSpPr>
        <p:spPr>
          <a:xfrm>
            <a:off x="1028700" y="2533650"/>
            <a:ext cx="2590800" cy="400050"/>
          </a:xfrm>
          <a:prstGeom prst="roundRect">
            <a:avLst>
              <a:gd name="adj" fmla="val 19048"/>
            </a:avLst>
          </a:prstGeom>
          <a:solidFill>
            <a:srgbClr val="11181C">
              <a:alpha val="90980"/>
            </a:srgbClr>
          </a:solidFill>
          <a:ln w="9525">
            <a:solidFill>
              <a:srgbClr val="25363A"/>
            </a:solidFill>
            <a:prstDash val="solid"/>
          </a:ln>
        </p:spPr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A8D66DF-EC5D-4B65-B849-9D9C3F211B35}"/>
              </a:ext>
            </a:extLst>
          </p:cNvPr>
          <p:cNvSpPr>
            <a:spLocks noGrp="1"/>
          </p:cNvSpPr>
          <p:nvPr/>
        </p:nvSpPr>
        <p:spPr>
          <a:xfrm>
            <a:off x="1181100" y="2628900"/>
            <a:ext cx="2286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E3ECEC"/>
                </a:solidFill>
              </a:defRPr>
            </a:pPr>
            <a:r>
              <a:rPr sz="975" b="0">
                <a:solidFill>
                  <a:srgbClr val="E3ECEC"/>
                </a:solidFill>
              </a:rPr>
              <a:t>dsctl doctor</a:t>
            </a: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1888BFA5-E7BF-440D-8E5C-A7F5FDCCC248}"/>
              </a:ext>
            </a:extLst>
          </p:cNvPr>
          <p:cNvSpPr>
            <a:spLocks noGrp="1"/>
          </p:cNvSpPr>
          <p:nvPr/>
        </p:nvSpPr>
        <p:spPr>
          <a:xfrm>
            <a:off x="1028700" y="3067050"/>
            <a:ext cx="2590800" cy="400050"/>
          </a:xfrm>
          <a:prstGeom prst="roundRect">
            <a:avLst>
              <a:gd name="adj" fmla="val 19048"/>
            </a:avLst>
          </a:prstGeom>
          <a:solidFill>
            <a:srgbClr val="09231C">
              <a:alpha val="90980"/>
            </a:srgbClr>
          </a:solidFill>
          <a:ln w="9525">
            <a:solidFill>
              <a:srgbClr val="36D399"/>
            </a:solidFill>
            <a:prstDash val="solid"/>
          </a:ln>
        </p:spPr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153C8F4-DA69-4EA1-879C-B49D60898F26}"/>
              </a:ext>
            </a:extLst>
          </p:cNvPr>
          <p:cNvSpPr>
            <a:spLocks noGrp="1"/>
          </p:cNvSpPr>
          <p:nvPr/>
        </p:nvSpPr>
        <p:spPr>
          <a:xfrm>
            <a:off x="1181100" y="3162300"/>
            <a:ext cx="2286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B7FFE1"/>
                </a:solidFill>
              </a:defRPr>
            </a:pPr>
            <a:r>
              <a:rPr sz="975" b="0">
                <a:solidFill>
                  <a:srgbClr val="B7FFE1"/>
                </a:solidFill>
              </a:rPr>
              <a:t>dsctl workflow-instance digest</a:t>
            </a: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7F5CC31E-7F0D-4082-B6C8-AE4122BB163C}"/>
              </a:ext>
            </a:extLst>
          </p:cNvPr>
          <p:cNvSpPr>
            <a:spLocks noGrp="1"/>
          </p:cNvSpPr>
          <p:nvPr/>
        </p:nvSpPr>
        <p:spPr>
          <a:xfrm>
            <a:off x="1028700" y="3600450"/>
            <a:ext cx="2590800" cy="400050"/>
          </a:xfrm>
          <a:prstGeom prst="roundRect">
            <a:avLst>
              <a:gd name="adj" fmla="val 19048"/>
            </a:avLst>
          </a:prstGeom>
          <a:solidFill>
            <a:srgbClr val="11181C">
              <a:alpha val="90980"/>
            </a:srgbClr>
          </a:solidFill>
          <a:ln w="9525">
            <a:solidFill>
              <a:srgbClr val="25363A"/>
            </a:solidFill>
            <a:prstDash val="solid"/>
          </a:ln>
        </p:spPr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519AD36-D3A7-4BD6-B230-9E64E1F5D947}"/>
              </a:ext>
            </a:extLst>
          </p:cNvPr>
          <p:cNvSpPr>
            <a:spLocks noGrp="1"/>
          </p:cNvSpPr>
          <p:nvPr/>
        </p:nvSpPr>
        <p:spPr>
          <a:xfrm>
            <a:off x="1181100" y="3695700"/>
            <a:ext cx="2286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E3ECEC"/>
                </a:solidFill>
              </a:defRPr>
            </a:pPr>
            <a:r>
              <a:rPr sz="975" b="0">
                <a:solidFill>
                  <a:srgbClr val="E3ECEC"/>
                </a:solidFill>
              </a:rPr>
              <a:t>dsctl task-instance log --raw</a:t>
            </a: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7ABD1E61-331B-484A-92D6-EE4B6D5DB20E}"/>
              </a:ext>
            </a:extLst>
          </p:cNvPr>
          <p:cNvSpPr>
            <a:spLocks noGrp="1"/>
          </p:cNvSpPr>
          <p:nvPr/>
        </p:nvSpPr>
        <p:spPr>
          <a:xfrm>
            <a:off x="4286250" y="1809750"/>
            <a:ext cx="3095625" cy="247650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1430">
            <a:solidFill>
              <a:srgbClr val="CBD8DA"/>
            </a:solidFill>
            <a:prstDash val="solid"/>
          </a:ln>
        </p:spPr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AB828BD-4FAF-49AD-9982-E0A1FA8602B2}"/>
              </a:ext>
            </a:extLst>
          </p:cNvPr>
          <p:cNvSpPr>
            <a:spLocks noGrp="1"/>
          </p:cNvSpPr>
          <p:nvPr/>
        </p:nvSpPr>
        <p:spPr>
          <a:xfrm>
            <a:off x="4286250" y="1809750"/>
            <a:ext cx="3095625" cy="762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518757A-EAB3-4D7B-B833-213F552EBBD7}"/>
              </a:ext>
            </a:extLst>
          </p:cNvPr>
          <p:cNvSpPr>
            <a:spLocks noGrp="1"/>
          </p:cNvSpPr>
          <p:nvPr/>
        </p:nvSpPr>
        <p:spPr>
          <a:xfrm>
            <a:off x="4552950" y="2095500"/>
            <a:ext cx="2095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650" b="1">
                <a:solidFill>
                  <a:srgbClr val="101417"/>
                </a:solidFill>
              </a:defRPr>
            </a:pPr>
            <a:r>
              <a:rPr sz="1650" b="1">
                <a:solidFill>
                  <a:srgbClr val="101417"/>
                </a:solidFill>
              </a:rPr>
              <a:t>修原实例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E206F5FC-4972-494F-9210-000635FC1CCB}"/>
              </a:ext>
            </a:extLst>
          </p:cNvPr>
          <p:cNvSpPr>
            <a:spLocks noGrp="1"/>
          </p:cNvSpPr>
          <p:nvPr/>
        </p:nvSpPr>
        <p:spPr>
          <a:xfrm>
            <a:off x="4552950" y="2533650"/>
            <a:ext cx="2590800" cy="400050"/>
          </a:xfrm>
          <a:prstGeom prst="roundRect">
            <a:avLst>
              <a:gd name="adj" fmla="val 19048"/>
            </a:avLst>
          </a:prstGeom>
          <a:solidFill>
            <a:srgbClr val="11181C">
              <a:alpha val="90980"/>
            </a:srgbClr>
          </a:solidFill>
          <a:ln w="9525">
            <a:solidFill>
              <a:srgbClr val="25363A"/>
            </a:solidFill>
            <a:prstDash val="solid"/>
          </a:ln>
        </p:spPr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E5E0829-19EA-4817-96A1-41AFD09FDB06}"/>
              </a:ext>
            </a:extLst>
          </p:cNvPr>
          <p:cNvSpPr>
            <a:spLocks noGrp="1"/>
          </p:cNvSpPr>
          <p:nvPr/>
        </p:nvSpPr>
        <p:spPr>
          <a:xfrm>
            <a:off x="4705350" y="2628900"/>
            <a:ext cx="2286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E3ECEC"/>
                </a:solidFill>
              </a:defRPr>
            </a:pPr>
            <a:r>
              <a:rPr sz="975" b="0">
                <a:solidFill>
                  <a:srgbClr val="E3ECEC"/>
                </a:solidFill>
              </a:rPr>
              <a:t>dsctl workflow-instance edit --dry-run</a:t>
            </a: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510DE89D-2380-4175-A35A-CEC9F5C3BB14}"/>
              </a:ext>
            </a:extLst>
          </p:cNvPr>
          <p:cNvSpPr>
            <a:spLocks noGrp="1"/>
          </p:cNvSpPr>
          <p:nvPr/>
        </p:nvSpPr>
        <p:spPr>
          <a:xfrm>
            <a:off x="4552950" y="3067050"/>
            <a:ext cx="2590800" cy="400050"/>
          </a:xfrm>
          <a:prstGeom prst="roundRect">
            <a:avLst>
              <a:gd name="adj" fmla="val 19048"/>
            </a:avLst>
          </a:prstGeom>
          <a:solidFill>
            <a:srgbClr val="09231C">
              <a:alpha val="90980"/>
            </a:srgbClr>
          </a:solidFill>
          <a:ln w="9525">
            <a:solidFill>
              <a:srgbClr val="36D399"/>
            </a:solidFill>
            <a:prstDash val="solid"/>
          </a:ln>
        </p:spPr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A14C290-F3B2-45FE-9B5A-94D2DB8083F1}"/>
              </a:ext>
            </a:extLst>
          </p:cNvPr>
          <p:cNvSpPr>
            <a:spLocks noGrp="1"/>
          </p:cNvSpPr>
          <p:nvPr/>
        </p:nvSpPr>
        <p:spPr>
          <a:xfrm>
            <a:off x="4705350" y="3162300"/>
            <a:ext cx="2286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B7FFE1"/>
                </a:solidFill>
              </a:defRPr>
            </a:pPr>
            <a:r>
              <a:rPr sz="975" b="0">
                <a:solidFill>
                  <a:srgbClr val="B7FFE1"/>
                </a:solidFill>
              </a:rPr>
              <a:t>dsctl workflow-instance recover-failed</a:t>
            </a: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056D05BB-28CA-4D7E-92C4-86E54DDE6692}"/>
              </a:ext>
            </a:extLst>
          </p:cNvPr>
          <p:cNvSpPr>
            <a:spLocks noGrp="1"/>
          </p:cNvSpPr>
          <p:nvPr/>
        </p:nvSpPr>
        <p:spPr>
          <a:xfrm>
            <a:off x="7810500" y="1809750"/>
            <a:ext cx="3095625" cy="247650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1430">
            <a:solidFill>
              <a:srgbClr val="CBD8DA"/>
            </a:solidFill>
            <a:prstDash val="solid"/>
          </a:ln>
        </p:spPr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A1AE760-B4F7-4D2B-B13F-8D90150109BF}"/>
              </a:ext>
            </a:extLst>
          </p:cNvPr>
          <p:cNvSpPr>
            <a:spLocks noGrp="1"/>
          </p:cNvSpPr>
          <p:nvPr/>
        </p:nvSpPr>
        <p:spPr>
          <a:xfrm>
            <a:off x="7810500" y="1809750"/>
            <a:ext cx="3095625" cy="76200"/>
          </a:xfrm>
          <a:prstGeom prst="rect">
            <a:avLst/>
          </a:prstGeom>
          <a:solidFill>
            <a:srgbClr val="F4B74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6FDB6E1-B815-452B-A0CE-183DF3E5E706}"/>
              </a:ext>
            </a:extLst>
          </p:cNvPr>
          <p:cNvSpPr>
            <a:spLocks noGrp="1"/>
          </p:cNvSpPr>
          <p:nvPr/>
        </p:nvSpPr>
        <p:spPr>
          <a:xfrm>
            <a:off x="8077200" y="2095500"/>
            <a:ext cx="2095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650" b="1">
                <a:solidFill>
                  <a:srgbClr val="101417"/>
                </a:solidFill>
              </a:defRPr>
            </a:pPr>
            <a:r>
              <a:rPr sz="1650" b="1">
                <a:solidFill>
                  <a:srgbClr val="101417"/>
                </a:solidFill>
              </a:rPr>
              <a:t>验结果</a:t>
            </a:r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B5740F16-CAC5-4255-826F-F35A60574230}"/>
              </a:ext>
            </a:extLst>
          </p:cNvPr>
          <p:cNvSpPr>
            <a:spLocks noGrp="1"/>
          </p:cNvSpPr>
          <p:nvPr/>
        </p:nvSpPr>
        <p:spPr>
          <a:xfrm>
            <a:off x="8077200" y="2533650"/>
            <a:ext cx="2590800" cy="400050"/>
          </a:xfrm>
          <a:prstGeom prst="roundRect">
            <a:avLst>
              <a:gd name="adj" fmla="val 19048"/>
            </a:avLst>
          </a:prstGeom>
          <a:solidFill>
            <a:srgbClr val="11181C">
              <a:alpha val="90980"/>
            </a:srgbClr>
          </a:solidFill>
          <a:ln w="9525">
            <a:solidFill>
              <a:srgbClr val="25363A"/>
            </a:solidFill>
            <a:prstDash val="solid"/>
          </a:ln>
        </p:spPr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CFE2748-2A83-4F28-9AF1-386ACD97D35C}"/>
              </a:ext>
            </a:extLst>
          </p:cNvPr>
          <p:cNvSpPr>
            <a:spLocks noGrp="1"/>
          </p:cNvSpPr>
          <p:nvPr/>
        </p:nvSpPr>
        <p:spPr>
          <a:xfrm>
            <a:off x="8229600" y="2628900"/>
            <a:ext cx="2286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E3ECEC"/>
                </a:solidFill>
              </a:defRPr>
            </a:pPr>
            <a:r>
              <a:rPr sz="975" b="0">
                <a:solidFill>
                  <a:srgbClr val="E3ECEC"/>
                </a:solidFill>
              </a:rPr>
              <a:t>dsctl workflow-instance watch</a:t>
            </a: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FDC2D0A1-8E25-419B-B57B-5CFF58FFA9F7}"/>
              </a:ext>
            </a:extLst>
          </p:cNvPr>
          <p:cNvSpPr>
            <a:spLocks noGrp="1"/>
          </p:cNvSpPr>
          <p:nvPr/>
        </p:nvSpPr>
        <p:spPr>
          <a:xfrm>
            <a:off x="8077200" y="3067050"/>
            <a:ext cx="2590800" cy="400050"/>
          </a:xfrm>
          <a:prstGeom prst="roundRect">
            <a:avLst>
              <a:gd name="adj" fmla="val 19048"/>
            </a:avLst>
          </a:prstGeom>
          <a:solidFill>
            <a:srgbClr val="09231C">
              <a:alpha val="90980"/>
            </a:srgbClr>
          </a:solidFill>
          <a:ln w="9525">
            <a:solidFill>
              <a:srgbClr val="36D399"/>
            </a:solidFill>
            <a:prstDash val="solid"/>
          </a:ln>
        </p:spPr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8A03F83-E615-46C4-8F1F-98891197D730}"/>
              </a:ext>
            </a:extLst>
          </p:cNvPr>
          <p:cNvSpPr>
            <a:spLocks noGrp="1"/>
          </p:cNvSpPr>
          <p:nvPr/>
        </p:nvSpPr>
        <p:spPr>
          <a:xfrm>
            <a:off x="8229600" y="3162300"/>
            <a:ext cx="2286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B7FFE1"/>
                </a:solidFill>
              </a:defRPr>
            </a:pPr>
            <a:r>
              <a:rPr sz="975" b="0">
                <a:solidFill>
                  <a:srgbClr val="B7FFE1"/>
                </a:solidFill>
              </a:rPr>
              <a:t>dsctl workflow-instance digest</a:t>
            </a: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BB85C1D6-F6D7-49E0-ACD6-801811CBA691}"/>
              </a:ext>
            </a:extLst>
          </p:cNvPr>
          <p:cNvSpPr>
            <a:spLocks noGrp="1"/>
          </p:cNvSpPr>
          <p:nvPr/>
        </p:nvSpPr>
        <p:spPr>
          <a:xfrm>
            <a:off x="1047750" y="4610100"/>
            <a:ext cx="9144000" cy="838200"/>
          </a:xfrm>
          <a:prstGeom prst="roundRect">
            <a:avLst>
              <a:gd name="adj" fmla="val 9091"/>
            </a:avLst>
          </a:prstGeom>
          <a:solidFill>
            <a:srgbClr val="10191D">
              <a:alpha val="90980"/>
            </a:srgbClr>
          </a:solidFill>
          <a:ln w="9525">
            <a:solidFill>
              <a:srgbClr val="244148"/>
            </a:solidFill>
            <a:prstDash val="solid"/>
          </a:ln>
        </p:spPr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56999C0-CD11-4065-B2B3-9CF8EC1A14FC}"/>
              </a:ext>
            </a:extLst>
          </p:cNvPr>
          <p:cNvSpPr>
            <a:spLocks noGrp="1"/>
          </p:cNvSpPr>
          <p:nvPr/>
        </p:nvSpPr>
        <p:spPr>
          <a:xfrm>
            <a:off x="1314450" y="4819650"/>
            <a:ext cx="1714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36D399"/>
                </a:solidFill>
              </a:defRPr>
            </a:pPr>
            <a:r>
              <a:rPr sz="1125" b="1">
                <a:solidFill>
                  <a:srgbClr val="36D399"/>
                </a:solidFill>
              </a:rPr>
              <a:t>统一输出 envelope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C51437C-FC93-4B18-9FCA-520C1B77F304}"/>
              </a:ext>
            </a:extLst>
          </p:cNvPr>
          <p:cNvSpPr>
            <a:spLocks noGrp="1"/>
          </p:cNvSpPr>
          <p:nvPr/>
        </p:nvSpPr>
        <p:spPr>
          <a:xfrm>
            <a:off x="1314450" y="5067300"/>
            <a:ext cx="1714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9FB5B8"/>
                </a:solidFill>
              </a:defRPr>
            </a:pPr>
            <a:r>
              <a:rPr sz="900" b="0">
                <a:solidFill>
                  <a:srgbClr val="9FB5B8"/>
                </a:solidFill>
              </a:rPr>
              <a:t>所有动作回同一结构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E9354D2-0F11-454A-8A62-C015E9978ACB}"/>
              </a:ext>
            </a:extLst>
          </p:cNvPr>
          <p:cNvSpPr>
            <a:spLocks noGrp="1"/>
          </p:cNvSpPr>
          <p:nvPr/>
        </p:nvSpPr>
        <p:spPr>
          <a:xfrm>
            <a:off x="3219450" y="4819650"/>
            <a:ext cx="5905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E3ECEC"/>
                </a:solidFill>
              </a:defRPr>
            </a:pPr>
            <a:r>
              <a:rPr sz="1050" b="0">
                <a:solidFill>
                  <a:srgbClr val="E3ECEC"/>
                </a:solidFill>
              </a:rPr>
              <a:t>ok · action · resolved · warnings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D52FBA5-14E2-4C58-8668-889580305820}"/>
              </a:ext>
            </a:extLst>
          </p:cNvPr>
          <p:cNvSpPr>
            <a:spLocks noGrp="1"/>
          </p:cNvSpPr>
          <p:nvPr/>
        </p:nvSpPr>
        <p:spPr>
          <a:xfrm>
            <a:off x="3219450" y="5067300"/>
            <a:ext cx="5905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E3ECEC"/>
                </a:solidFill>
              </a:defRPr>
            </a:pPr>
            <a:r>
              <a:rPr sz="1050" b="0">
                <a:solidFill>
                  <a:srgbClr val="E3ECEC"/>
                </a:solidFill>
              </a:rPr>
              <a:t>data · error.type · error.suggestion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FF1F6C4-411D-4234-8199-BD9C9EF14CD9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1458232B-C294-4068-84B4-1EEE970CB38A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dsctl · CLI-first 控制面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7002CE8-EC0E-49AB-90B5-DC8D3229B36B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39701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308E4F-4D69-4674-AAFB-D4294D5C6AB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179E56-3AC6-4C8D-991A-797371523D8C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1C49358-682C-4C39-B485-182D337FC65E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BD0BACE-3ADB-45DF-ADE2-5EF3BF013799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99F9BD-163B-4558-8694-A49DFABBAB88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F684E6-9306-4B6D-B881-8ABAF34EEBFD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164709-8D59-4B5D-AF8F-1890226077DF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CD396E-389B-4623-AC44-BAEA026A2442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1C5CE0-8719-4C0B-89F4-B08F81DB0616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2BA578-47A5-4660-B557-BF44CED11124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F9AF6C3-8D37-4EA5-8A94-327A58239CC3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CD55C60-5ADC-4C2D-9BEF-894AADA36C65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0CBE53-DFE1-438E-A38F-E6582AB2E8CA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5B6C339-1223-4963-BD1F-9F490A44ACEA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B79EF4A-2AD0-42D8-8350-AB01821D6AE9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117867-A453-4E30-ACD0-50B9D1862DBB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ED03578-7774-46B8-AC0C-27BCF3599284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A2C96FA-EB42-40B5-B97E-179CA5FA0C3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0351A75-F894-4FF1-A716-30A14F9B3ABC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432133-02EA-426D-959C-45A4E907DBF7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244F9C-F68D-4528-8E2E-B2BB9E5A0931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2851E22-A40B-4B7F-9E3A-F22919CE64E0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2A5C612-592D-43EB-B379-6F47ADC35A2F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B4D147F-0EB6-42A0-B000-E48FE1C3E244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8168631-A70A-4851-B6B1-DA679A1A096B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7CCC8F1-86B8-4631-AF69-7EAF895AC319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580C205-40AD-41CA-92C3-BABC98E9452B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5DBF4A2-319D-4350-9D4D-3AE85F401C3A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07 · END-TO-END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7961DAD-A2ED-4304-A3B9-FC1338BEC57A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一次处理经历告警解析、诊断、决策、执行、验证、回复、沉淀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C89C1EC-D462-4044-AF4F-00B2BFEABA56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2428741-1D0F-4DFB-A5F0-FF4FE643A66B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08 / 12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89B9C60-6830-46F7-A915-E7A71A8750A6}"/>
              </a:ext>
            </a:extLst>
          </p:cNvPr>
          <p:cNvSpPr>
            <a:spLocks noGrp="1"/>
          </p:cNvSpPr>
          <p:nvPr/>
        </p:nvSpPr>
        <p:spPr>
          <a:xfrm>
            <a:off x="723900" y="247650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EF5B57"/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271BDF8-384F-4602-B587-B08DDA23FEBA}"/>
              </a:ext>
            </a:extLst>
          </p:cNvPr>
          <p:cNvSpPr>
            <a:spLocks noGrp="1"/>
          </p:cNvSpPr>
          <p:nvPr/>
        </p:nvSpPr>
        <p:spPr>
          <a:xfrm>
            <a:off x="723900" y="2476500"/>
            <a:ext cx="6858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275" b="1">
                <a:solidFill>
                  <a:srgbClr val="EF5B57"/>
                </a:solidFill>
              </a:defRPr>
            </a:pPr>
            <a:r>
              <a:rPr sz="1275" b="1">
                <a:solidFill>
                  <a:srgbClr val="EF5B57"/>
                </a:solidFill>
              </a:rPr>
              <a:t>01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A38EF7F-15C2-4F28-A567-B22843E534CD}"/>
              </a:ext>
            </a:extLst>
          </p:cNvPr>
          <p:cNvSpPr>
            <a:spLocks noGrp="1"/>
          </p:cNvSpPr>
          <p:nvPr/>
        </p:nvSpPr>
        <p:spPr>
          <a:xfrm>
            <a:off x="552450" y="3333750"/>
            <a:ext cx="10287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告警解析</a:t>
            </a:r>
          </a:p>
        </p:txBody>
      </p:sp>
      <p:sp>
        <p:nvSpPr>
          <p:cNvPr id="36" name="右箭头 35">
            <a:extLst>
              <a:ext uri="{FF2B5EF4-FFF2-40B4-BE49-F238E27FC236}">
                <a16:creationId xmlns:a16="http://schemas.microsoft.com/office/drawing/2014/main" id="{17B81EAD-B39F-498C-B6F7-C0CE7BFC876A}"/>
              </a:ext>
            </a:extLst>
          </p:cNvPr>
          <p:cNvSpPr>
            <a:spLocks noGrp="1"/>
          </p:cNvSpPr>
          <p:nvPr/>
        </p:nvSpPr>
        <p:spPr>
          <a:xfrm>
            <a:off x="1504950" y="2733675"/>
            <a:ext cx="628650" cy="171450"/>
          </a:xfrm>
          <a:prstGeom prst="rightArrow">
            <a:avLst/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3243231-7A42-4E5B-8678-748E17439496}"/>
              </a:ext>
            </a:extLst>
          </p:cNvPr>
          <p:cNvSpPr>
            <a:spLocks noGrp="1"/>
          </p:cNvSpPr>
          <p:nvPr/>
        </p:nvSpPr>
        <p:spPr>
          <a:xfrm>
            <a:off x="2286000" y="247650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498D8"/>
            </a:solidFill>
            <a:prstDash val="solid"/>
          </a:ln>
        </p:spPr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9152F1E-ED9E-42D2-93AA-FA198E2959D5}"/>
              </a:ext>
            </a:extLst>
          </p:cNvPr>
          <p:cNvSpPr>
            <a:spLocks noGrp="1"/>
          </p:cNvSpPr>
          <p:nvPr/>
        </p:nvSpPr>
        <p:spPr>
          <a:xfrm>
            <a:off x="2286000" y="2476500"/>
            <a:ext cx="6858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275" b="1">
                <a:solidFill>
                  <a:srgbClr val="2498D8"/>
                </a:solidFill>
              </a:defRPr>
            </a:pPr>
            <a:r>
              <a:rPr sz="1275" b="1">
                <a:solidFill>
                  <a:srgbClr val="2498D8"/>
                </a:solidFill>
              </a:rPr>
              <a:t>02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0088611-7F43-4A7C-8801-6796382868D5}"/>
              </a:ext>
            </a:extLst>
          </p:cNvPr>
          <p:cNvSpPr>
            <a:spLocks noGrp="1"/>
          </p:cNvSpPr>
          <p:nvPr/>
        </p:nvSpPr>
        <p:spPr>
          <a:xfrm>
            <a:off x="2114550" y="3333750"/>
            <a:ext cx="10287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诊断</a:t>
            </a:r>
          </a:p>
        </p:txBody>
      </p:sp>
      <p:sp>
        <p:nvSpPr>
          <p:cNvPr id="40" name="右箭头 39">
            <a:extLst>
              <a:ext uri="{FF2B5EF4-FFF2-40B4-BE49-F238E27FC236}">
                <a16:creationId xmlns:a16="http://schemas.microsoft.com/office/drawing/2014/main" id="{CB28489B-74AC-46A6-BBAB-A61754674FE5}"/>
              </a:ext>
            </a:extLst>
          </p:cNvPr>
          <p:cNvSpPr>
            <a:spLocks noGrp="1"/>
          </p:cNvSpPr>
          <p:nvPr/>
        </p:nvSpPr>
        <p:spPr>
          <a:xfrm>
            <a:off x="3067050" y="2733675"/>
            <a:ext cx="628650" cy="171450"/>
          </a:xfrm>
          <a:prstGeom prst="rightArrow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BDE6F4DF-6087-47E9-8A69-3E6EE06CED18}"/>
              </a:ext>
            </a:extLst>
          </p:cNvPr>
          <p:cNvSpPr>
            <a:spLocks noGrp="1"/>
          </p:cNvSpPr>
          <p:nvPr/>
        </p:nvSpPr>
        <p:spPr>
          <a:xfrm>
            <a:off x="3848100" y="247650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4B740"/>
            </a:solidFill>
            <a:prstDash val="solid"/>
          </a:ln>
        </p:spPr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ABCFECA-B7DA-4632-833F-38868EE8A8D9}"/>
              </a:ext>
            </a:extLst>
          </p:cNvPr>
          <p:cNvSpPr>
            <a:spLocks noGrp="1"/>
          </p:cNvSpPr>
          <p:nvPr/>
        </p:nvSpPr>
        <p:spPr>
          <a:xfrm>
            <a:off x="3848100" y="2476500"/>
            <a:ext cx="6858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275" b="1">
                <a:solidFill>
                  <a:srgbClr val="F4B740"/>
                </a:solidFill>
              </a:defRPr>
            </a:pPr>
            <a:r>
              <a:rPr sz="1275" b="1">
                <a:solidFill>
                  <a:srgbClr val="F4B740"/>
                </a:solidFill>
              </a:rPr>
              <a:t>03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B14A349-D696-42FB-937A-BB6553EF9960}"/>
              </a:ext>
            </a:extLst>
          </p:cNvPr>
          <p:cNvSpPr>
            <a:spLocks noGrp="1"/>
          </p:cNvSpPr>
          <p:nvPr/>
        </p:nvSpPr>
        <p:spPr>
          <a:xfrm>
            <a:off x="3676650" y="3333750"/>
            <a:ext cx="10287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决策</a:t>
            </a:r>
          </a:p>
        </p:txBody>
      </p:sp>
      <p:sp>
        <p:nvSpPr>
          <p:cNvPr id="44" name="右箭头 43">
            <a:extLst>
              <a:ext uri="{FF2B5EF4-FFF2-40B4-BE49-F238E27FC236}">
                <a16:creationId xmlns:a16="http://schemas.microsoft.com/office/drawing/2014/main" id="{56135B94-E42F-4A01-96A1-7E9032DE6CB7}"/>
              </a:ext>
            </a:extLst>
          </p:cNvPr>
          <p:cNvSpPr>
            <a:spLocks noGrp="1"/>
          </p:cNvSpPr>
          <p:nvPr/>
        </p:nvSpPr>
        <p:spPr>
          <a:xfrm>
            <a:off x="4629150" y="2733675"/>
            <a:ext cx="628650" cy="171450"/>
          </a:xfrm>
          <a:prstGeom prst="rightArrow">
            <a:avLst/>
          </a:prstGeom>
          <a:solidFill>
            <a:srgbClr val="F4B74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6B8E530-646B-4241-9700-3CCD2AEC570A}"/>
              </a:ext>
            </a:extLst>
          </p:cNvPr>
          <p:cNvSpPr>
            <a:spLocks noGrp="1"/>
          </p:cNvSpPr>
          <p:nvPr/>
        </p:nvSpPr>
        <p:spPr>
          <a:xfrm>
            <a:off x="5410200" y="247650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6D399"/>
            </a:solidFill>
            <a:prstDash val="solid"/>
          </a:ln>
        </p:spPr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A87982E-FBD7-46D5-A371-F38237C65007}"/>
              </a:ext>
            </a:extLst>
          </p:cNvPr>
          <p:cNvSpPr>
            <a:spLocks noGrp="1"/>
          </p:cNvSpPr>
          <p:nvPr/>
        </p:nvSpPr>
        <p:spPr>
          <a:xfrm>
            <a:off x="5410200" y="2476500"/>
            <a:ext cx="6858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275" b="1">
                <a:solidFill>
                  <a:srgbClr val="36D399"/>
                </a:solidFill>
              </a:defRPr>
            </a:pPr>
            <a:r>
              <a:rPr sz="1275" b="1">
                <a:solidFill>
                  <a:srgbClr val="36D399"/>
                </a:solidFill>
              </a:rPr>
              <a:t>04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0D21BA7-D411-47C1-82B8-2F1BC8E594B9}"/>
              </a:ext>
            </a:extLst>
          </p:cNvPr>
          <p:cNvSpPr>
            <a:spLocks noGrp="1"/>
          </p:cNvSpPr>
          <p:nvPr/>
        </p:nvSpPr>
        <p:spPr>
          <a:xfrm>
            <a:off x="5238750" y="3333750"/>
            <a:ext cx="10287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执行</a:t>
            </a:r>
          </a:p>
        </p:txBody>
      </p:sp>
      <p:sp>
        <p:nvSpPr>
          <p:cNvPr id="48" name="右箭头 47">
            <a:extLst>
              <a:ext uri="{FF2B5EF4-FFF2-40B4-BE49-F238E27FC236}">
                <a16:creationId xmlns:a16="http://schemas.microsoft.com/office/drawing/2014/main" id="{869E3730-F89C-4ED8-B829-DFB431702664}"/>
              </a:ext>
            </a:extLst>
          </p:cNvPr>
          <p:cNvSpPr>
            <a:spLocks noGrp="1"/>
          </p:cNvSpPr>
          <p:nvPr/>
        </p:nvSpPr>
        <p:spPr>
          <a:xfrm>
            <a:off x="6191250" y="2733675"/>
            <a:ext cx="628650" cy="171450"/>
          </a:xfrm>
          <a:prstGeom prst="righ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B9D020FE-9AFC-4283-9ACF-960D1F8BA9EA}"/>
              </a:ext>
            </a:extLst>
          </p:cNvPr>
          <p:cNvSpPr>
            <a:spLocks noGrp="1"/>
          </p:cNvSpPr>
          <p:nvPr/>
        </p:nvSpPr>
        <p:spPr>
          <a:xfrm>
            <a:off x="6972300" y="247650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6D399"/>
            </a:solidFill>
            <a:prstDash val="solid"/>
          </a:ln>
        </p:spPr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04BC048-798B-422A-9934-BFD3F6D39351}"/>
              </a:ext>
            </a:extLst>
          </p:cNvPr>
          <p:cNvSpPr>
            <a:spLocks noGrp="1"/>
          </p:cNvSpPr>
          <p:nvPr/>
        </p:nvSpPr>
        <p:spPr>
          <a:xfrm>
            <a:off x="6972300" y="2476500"/>
            <a:ext cx="6858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275" b="1">
                <a:solidFill>
                  <a:srgbClr val="36D399"/>
                </a:solidFill>
              </a:defRPr>
            </a:pPr>
            <a:r>
              <a:rPr sz="1275" b="1">
                <a:solidFill>
                  <a:srgbClr val="36D399"/>
                </a:solidFill>
              </a:rPr>
              <a:t>05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3629B7-A7B4-4284-89DA-36F1DD16F015}"/>
              </a:ext>
            </a:extLst>
          </p:cNvPr>
          <p:cNvSpPr>
            <a:spLocks noGrp="1"/>
          </p:cNvSpPr>
          <p:nvPr/>
        </p:nvSpPr>
        <p:spPr>
          <a:xfrm>
            <a:off x="6800850" y="3333750"/>
            <a:ext cx="10287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验证</a:t>
            </a:r>
          </a:p>
        </p:txBody>
      </p:sp>
      <p:sp>
        <p:nvSpPr>
          <p:cNvPr id="52" name="右箭头 51">
            <a:extLst>
              <a:ext uri="{FF2B5EF4-FFF2-40B4-BE49-F238E27FC236}">
                <a16:creationId xmlns:a16="http://schemas.microsoft.com/office/drawing/2014/main" id="{6DD0841D-2D71-422F-8110-EAC22B1740E7}"/>
              </a:ext>
            </a:extLst>
          </p:cNvPr>
          <p:cNvSpPr>
            <a:spLocks noGrp="1"/>
          </p:cNvSpPr>
          <p:nvPr/>
        </p:nvSpPr>
        <p:spPr>
          <a:xfrm>
            <a:off x="7753350" y="2733675"/>
            <a:ext cx="628650" cy="171450"/>
          </a:xfrm>
          <a:prstGeom prst="rightArrow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FEC3BAC7-1FC6-417A-8CBE-7455EE5A84D2}"/>
              </a:ext>
            </a:extLst>
          </p:cNvPr>
          <p:cNvSpPr>
            <a:spLocks noGrp="1"/>
          </p:cNvSpPr>
          <p:nvPr/>
        </p:nvSpPr>
        <p:spPr>
          <a:xfrm>
            <a:off x="8534400" y="247650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498D8"/>
            </a:solidFill>
            <a:prstDash val="solid"/>
          </a:ln>
        </p:spPr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E917190-9C0C-4F4C-84D5-A0B8B88AECBF}"/>
              </a:ext>
            </a:extLst>
          </p:cNvPr>
          <p:cNvSpPr>
            <a:spLocks noGrp="1"/>
          </p:cNvSpPr>
          <p:nvPr/>
        </p:nvSpPr>
        <p:spPr>
          <a:xfrm>
            <a:off x="8534400" y="2476500"/>
            <a:ext cx="6858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275" b="1">
                <a:solidFill>
                  <a:srgbClr val="2498D8"/>
                </a:solidFill>
              </a:defRPr>
            </a:pPr>
            <a:r>
              <a:rPr sz="1275" b="1">
                <a:solidFill>
                  <a:srgbClr val="2498D8"/>
                </a:solidFill>
              </a:rPr>
              <a:t>06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7BA8C97-DD32-4A56-AA0C-4275DECEF73D}"/>
              </a:ext>
            </a:extLst>
          </p:cNvPr>
          <p:cNvSpPr>
            <a:spLocks noGrp="1"/>
          </p:cNvSpPr>
          <p:nvPr/>
        </p:nvSpPr>
        <p:spPr>
          <a:xfrm>
            <a:off x="8362950" y="3333750"/>
            <a:ext cx="10287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回复</a:t>
            </a:r>
          </a:p>
        </p:txBody>
      </p:sp>
      <p:sp>
        <p:nvSpPr>
          <p:cNvPr id="56" name="右箭头 55">
            <a:extLst>
              <a:ext uri="{FF2B5EF4-FFF2-40B4-BE49-F238E27FC236}">
                <a16:creationId xmlns:a16="http://schemas.microsoft.com/office/drawing/2014/main" id="{47970FE9-164C-4652-B578-18F2B4707951}"/>
              </a:ext>
            </a:extLst>
          </p:cNvPr>
          <p:cNvSpPr>
            <a:spLocks noGrp="1"/>
          </p:cNvSpPr>
          <p:nvPr/>
        </p:nvSpPr>
        <p:spPr>
          <a:xfrm>
            <a:off x="9315450" y="2733675"/>
            <a:ext cx="628650" cy="171450"/>
          </a:xfrm>
          <a:prstGeom prst="rightArrow">
            <a:avLst/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67055BF4-765C-44AC-BBF2-EFAEE8758930}"/>
              </a:ext>
            </a:extLst>
          </p:cNvPr>
          <p:cNvSpPr>
            <a:spLocks noGrp="1"/>
          </p:cNvSpPr>
          <p:nvPr/>
        </p:nvSpPr>
        <p:spPr>
          <a:xfrm>
            <a:off x="10096500" y="247650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65D8"/>
            </a:solidFill>
            <a:prstDash val="solid"/>
          </a:ln>
        </p:spPr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AB37584-6038-4EC6-8E8C-2B2097D98C2C}"/>
              </a:ext>
            </a:extLst>
          </p:cNvPr>
          <p:cNvSpPr>
            <a:spLocks noGrp="1"/>
          </p:cNvSpPr>
          <p:nvPr/>
        </p:nvSpPr>
        <p:spPr>
          <a:xfrm>
            <a:off x="10096500" y="2476500"/>
            <a:ext cx="6858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defRPr sz="1275" b="1">
                <a:solidFill>
                  <a:srgbClr val="7965D8"/>
                </a:solidFill>
              </a:defRPr>
            </a:pPr>
            <a:r>
              <a:rPr sz="1275" b="1">
                <a:solidFill>
                  <a:srgbClr val="7965D8"/>
                </a:solidFill>
              </a:rPr>
              <a:t>07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419D8B0-DC08-4B86-A3C4-5104F4D9B71C}"/>
              </a:ext>
            </a:extLst>
          </p:cNvPr>
          <p:cNvSpPr>
            <a:spLocks noGrp="1"/>
          </p:cNvSpPr>
          <p:nvPr/>
        </p:nvSpPr>
        <p:spPr>
          <a:xfrm>
            <a:off x="9925050" y="3333750"/>
            <a:ext cx="10287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1275" b="1">
                <a:solidFill>
                  <a:srgbClr val="101417"/>
                </a:solidFill>
              </a:defRPr>
            </a:pPr>
            <a:r>
              <a:rPr sz="1275" b="1">
                <a:solidFill>
                  <a:srgbClr val="101417"/>
                </a:solidFill>
              </a:rPr>
              <a:t>沉淀</a:t>
            </a:r>
          </a:p>
        </p:txBody>
      </p: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20A0369C-2CCF-4E8B-B081-8CBB38C589EB}"/>
              </a:ext>
            </a:extLst>
          </p:cNvPr>
          <p:cNvSpPr>
            <a:spLocks noGrp="1"/>
          </p:cNvSpPr>
          <p:nvPr/>
        </p:nvSpPr>
        <p:spPr>
          <a:xfrm>
            <a:off x="990600" y="4133850"/>
            <a:ext cx="4762500" cy="91440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1430">
            <a:solidFill>
              <a:srgbClr val="CBD8DA"/>
            </a:solidFill>
            <a:prstDash val="solid"/>
          </a:ln>
        </p:spPr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C2267C1-C3A7-412A-9834-076C6FD1BE3F}"/>
              </a:ext>
            </a:extLst>
          </p:cNvPr>
          <p:cNvSpPr>
            <a:spLocks noGrp="1"/>
          </p:cNvSpPr>
          <p:nvPr/>
        </p:nvSpPr>
        <p:spPr>
          <a:xfrm>
            <a:off x="1257300" y="4324350"/>
            <a:ext cx="152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08784E"/>
                </a:solidFill>
              </a:defRPr>
            </a:pPr>
            <a:r>
              <a:rPr sz="1275" b="1">
                <a:solidFill>
                  <a:srgbClr val="08784E"/>
                </a:solidFill>
              </a:rPr>
              <a:t>顺利路径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84C73039-A863-4A3A-9943-BDA775BAFD03}"/>
              </a:ext>
            </a:extLst>
          </p:cNvPr>
          <p:cNvSpPr>
            <a:spLocks noGrp="1"/>
          </p:cNvSpPr>
          <p:nvPr/>
        </p:nvSpPr>
        <p:spPr>
          <a:xfrm>
            <a:off x="1257300" y="4629150"/>
            <a:ext cx="40957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读证据 → 形成 CommandPlan → recover-failed</a:t>
            </a:r>
          </a:p>
          <a:p>
            <a:pPr algn="l">
              <a:defRPr sz="1050" b="0">
                <a:solidFill>
                  <a:srgbClr val="344447"/>
                </a:solidFill>
              </a:defRPr>
            </a:pPr>
            <a:r>
              <a:rPr sz="1050" b="0">
                <a:solidFill>
                  <a:srgbClr val="344447"/>
                </a:solidFill>
              </a:rPr>
              <a:t>watch 验证 → 短回帖 + 报告</a:t>
            </a: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D26D972F-8F9C-4686-912C-E7B733091D4B}"/>
              </a:ext>
            </a:extLst>
          </p:cNvPr>
          <p:cNvSpPr>
            <a:spLocks noGrp="1"/>
          </p:cNvSpPr>
          <p:nvPr/>
        </p:nvSpPr>
        <p:spPr>
          <a:xfrm>
            <a:off x="6438900" y="4133850"/>
            <a:ext cx="4095750" cy="914400"/>
          </a:xfrm>
          <a:prstGeom prst="roundRect">
            <a:avLst>
              <a:gd name="adj" fmla="val 8333"/>
            </a:avLst>
          </a:prstGeom>
          <a:solidFill>
            <a:srgbClr val="FFF0EF"/>
          </a:solidFill>
          <a:ln w="11430">
            <a:solidFill>
              <a:srgbClr val="EF5B57"/>
            </a:solidFill>
            <a:prstDash val="solid"/>
          </a:ln>
        </p:spPr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CD348F7-519B-4506-8422-65B11890B057}"/>
              </a:ext>
            </a:extLst>
          </p:cNvPr>
          <p:cNvSpPr>
            <a:spLocks noGrp="1"/>
          </p:cNvSpPr>
          <p:nvPr/>
        </p:nvSpPr>
        <p:spPr>
          <a:xfrm>
            <a:off x="6705600" y="4324350"/>
            <a:ext cx="18097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EF5B57"/>
                </a:solidFill>
              </a:defRPr>
            </a:pPr>
            <a:r>
              <a:rPr sz="1275" b="1">
                <a:solidFill>
                  <a:srgbClr val="EF5B57"/>
                </a:solidFill>
              </a:rPr>
              <a:t>升级路径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EAEE141-4CB4-431C-9B15-DC45147965BB}"/>
              </a:ext>
            </a:extLst>
          </p:cNvPr>
          <p:cNvSpPr>
            <a:spLocks noGrp="1"/>
          </p:cNvSpPr>
          <p:nvPr/>
        </p:nvSpPr>
        <p:spPr>
          <a:xfrm>
            <a:off x="6705600" y="4629150"/>
            <a:ext cx="3429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1F2A2D"/>
                </a:solidFill>
              </a:defRPr>
            </a:pPr>
            <a:r>
              <a:rPr sz="1050" b="0">
                <a:solidFill>
                  <a:srgbClr val="1F2A2D"/>
                </a:solidFill>
              </a:rPr>
              <a:t>证据不足 / 高风险 / 验证失败</a:t>
            </a:r>
          </a:p>
          <a:p>
            <a:pPr algn="l">
              <a:defRPr sz="1050" b="0">
                <a:solidFill>
                  <a:srgbClr val="1F2A2D"/>
                </a:solidFill>
              </a:defRPr>
            </a:pPr>
            <a:r>
              <a:rPr sz="1050" b="0">
                <a:solidFill>
                  <a:srgbClr val="1F2A2D"/>
                </a:solidFill>
              </a:rPr>
              <a:t>升级给人，保留上下文，不假装成功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C16EFE7-A849-4DF7-8EAE-C7965C0FE3DB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11812F5C-D5F5-4F6C-8A70-67F6B9D5B066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端到端流程 · 状态机视角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3A60782-A81A-45EE-8F20-487C5F694524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76315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5D03769F-5AC8-4901-ACB6-525D87B6C2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D6AFE8F-DF8D-4E06-BBDF-39AE952BC3A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24A2FF-C0E0-4AAC-9F96-106B3B76C119}"/>
              </a:ext>
            </a:extLst>
          </p:cNvPr>
          <p:cNvSpPr>
            <a:spLocks noGrp="1"/>
          </p:cNvSpPr>
          <p:nvPr/>
        </p:nvSpPr>
        <p:spPr>
          <a:xfrm>
            <a:off x="76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ABD80F-7AEA-4BBB-BA6A-7A5728A2886D}"/>
              </a:ext>
            </a:extLst>
          </p:cNvPr>
          <p:cNvSpPr>
            <a:spLocks noGrp="1"/>
          </p:cNvSpPr>
          <p:nvPr/>
        </p:nvSpPr>
        <p:spPr>
          <a:xfrm>
            <a:off x="152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8CE55A-4932-4EE7-A1E8-30491FA654FC}"/>
              </a:ext>
            </a:extLst>
          </p:cNvPr>
          <p:cNvSpPr>
            <a:spLocks noGrp="1"/>
          </p:cNvSpPr>
          <p:nvPr/>
        </p:nvSpPr>
        <p:spPr>
          <a:xfrm>
            <a:off x="228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42048C-0542-4788-A2A1-28EEF00F6919}"/>
              </a:ext>
            </a:extLst>
          </p:cNvPr>
          <p:cNvSpPr>
            <a:spLocks noGrp="1"/>
          </p:cNvSpPr>
          <p:nvPr/>
        </p:nvSpPr>
        <p:spPr>
          <a:xfrm>
            <a:off x="304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EAC28B-4776-4935-94FA-08B833CCA234}"/>
              </a:ext>
            </a:extLst>
          </p:cNvPr>
          <p:cNvSpPr>
            <a:spLocks noGrp="1"/>
          </p:cNvSpPr>
          <p:nvPr/>
        </p:nvSpPr>
        <p:spPr>
          <a:xfrm>
            <a:off x="381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D25B5A0-497E-4E60-80EC-5E150C2DD1EB}"/>
              </a:ext>
            </a:extLst>
          </p:cNvPr>
          <p:cNvSpPr>
            <a:spLocks noGrp="1"/>
          </p:cNvSpPr>
          <p:nvPr/>
        </p:nvSpPr>
        <p:spPr>
          <a:xfrm>
            <a:off x="457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7E6D65-180E-49AE-A9CA-23322A3DC7CF}"/>
              </a:ext>
            </a:extLst>
          </p:cNvPr>
          <p:cNvSpPr>
            <a:spLocks noGrp="1"/>
          </p:cNvSpPr>
          <p:nvPr/>
        </p:nvSpPr>
        <p:spPr>
          <a:xfrm>
            <a:off x="533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2BFD184-FB7C-4497-A963-93C88260A4EA}"/>
              </a:ext>
            </a:extLst>
          </p:cNvPr>
          <p:cNvSpPr>
            <a:spLocks noGrp="1"/>
          </p:cNvSpPr>
          <p:nvPr/>
        </p:nvSpPr>
        <p:spPr>
          <a:xfrm>
            <a:off x="609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4F483DC-70B7-4EC5-AA3B-5F1897A7D4D9}"/>
              </a:ext>
            </a:extLst>
          </p:cNvPr>
          <p:cNvSpPr>
            <a:spLocks noGrp="1"/>
          </p:cNvSpPr>
          <p:nvPr/>
        </p:nvSpPr>
        <p:spPr>
          <a:xfrm>
            <a:off x="685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6DB680-16C8-4410-8048-822765D9AC17}"/>
              </a:ext>
            </a:extLst>
          </p:cNvPr>
          <p:cNvSpPr>
            <a:spLocks noGrp="1"/>
          </p:cNvSpPr>
          <p:nvPr/>
        </p:nvSpPr>
        <p:spPr>
          <a:xfrm>
            <a:off x="762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4994C86-E330-47EB-98C4-63A2E9C6DA68}"/>
              </a:ext>
            </a:extLst>
          </p:cNvPr>
          <p:cNvSpPr>
            <a:spLocks noGrp="1"/>
          </p:cNvSpPr>
          <p:nvPr/>
        </p:nvSpPr>
        <p:spPr>
          <a:xfrm>
            <a:off x="838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0C05B6B-B8A2-4385-83D9-17ACB66D0C9F}"/>
              </a:ext>
            </a:extLst>
          </p:cNvPr>
          <p:cNvSpPr>
            <a:spLocks noGrp="1"/>
          </p:cNvSpPr>
          <p:nvPr/>
        </p:nvSpPr>
        <p:spPr>
          <a:xfrm>
            <a:off x="9144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C1A9E5D-F6B8-4596-8F21-D5709CD22A9E}"/>
              </a:ext>
            </a:extLst>
          </p:cNvPr>
          <p:cNvSpPr>
            <a:spLocks noGrp="1"/>
          </p:cNvSpPr>
          <p:nvPr/>
        </p:nvSpPr>
        <p:spPr>
          <a:xfrm>
            <a:off x="9906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67D0807-847E-4279-9BBF-BF3A44C9BCA4}"/>
              </a:ext>
            </a:extLst>
          </p:cNvPr>
          <p:cNvSpPr>
            <a:spLocks noGrp="1"/>
          </p:cNvSpPr>
          <p:nvPr/>
        </p:nvSpPr>
        <p:spPr>
          <a:xfrm>
            <a:off x="10668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61A744-5550-4F54-B004-66E4B5FDB6C2}"/>
              </a:ext>
            </a:extLst>
          </p:cNvPr>
          <p:cNvSpPr>
            <a:spLocks noGrp="1"/>
          </p:cNvSpPr>
          <p:nvPr/>
        </p:nvSpPr>
        <p:spPr>
          <a:xfrm>
            <a:off x="11430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932412F-0093-49F3-9F7E-D16FFDD64342}"/>
              </a:ext>
            </a:extLst>
          </p:cNvPr>
          <p:cNvSpPr>
            <a:spLocks noGrp="1"/>
          </p:cNvSpPr>
          <p:nvPr/>
        </p:nvSpPr>
        <p:spPr>
          <a:xfrm>
            <a:off x="12192000" y="0"/>
            <a:ext cx="9525" cy="6858000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00E20DE-924A-4758-A6DC-DF9C4B17DC1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0901EFD-AAB2-490E-A11F-6D0C6E1BDD2B}"/>
              </a:ext>
            </a:extLst>
          </p:cNvPr>
          <p:cNvSpPr>
            <a:spLocks noGrp="1"/>
          </p:cNvSpPr>
          <p:nvPr/>
        </p:nvSpPr>
        <p:spPr>
          <a:xfrm>
            <a:off x="0" y="76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5EC6135-B68B-47E7-952E-FF314FCD6322}"/>
              </a:ext>
            </a:extLst>
          </p:cNvPr>
          <p:cNvSpPr>
            <a:spLocks noGrp="1"/>
          </p:cNvSpPr>
          <p:nvPr/>
        </p:nvSpPr>
        <p:spPr>
          <a:xfrm>
            <a:off x="0" y="152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385D5E-8324-4A6F-8C61-0BC93CFA1C85}"/>
              </a:ext>
            </a:extLst>
          </p:cNvPr>
          <p:cNvSpPr>
            <a:spLocks noGrp="1"/>
          </p:cNvSpPr>
          <p:nvPr/>
        </p:nvSpPr>
        <p:spPr>
          <a:xfrm>
            <a:off x="0" y="228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15E229B-C24B-4B63-BE4E-332EB9ACA444}"/>
              </a:ext>
            </a:extLst>
          </p:cNvPr>
          <p:cNvSpPr>
            <a:spLocks noGrp="1"/>
          </p:cNvSpPr>
          <p:nvPr/>
        </p:nvSpPr>
        <p:spPr>
          <a:xfrm>
            <a:off x="0" y="304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44D562D-5F52-433C-B73F-83E36C46A123}"/>
              </a:ext>
            </a:extLst>
          </p:cNvPr>
          <p:cNvSpPr>
            <a:spLocks noGrp="1"/>
          </p:cNvSpPr>
          <p:nvPr/>
        </p:nvSpPr>
        <p:spPr>
          <a:xfrm>
            <a:off x="0" y="3810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561A10F-A38A-4C45-876D-BF22DF9019DE}"/>
              </a:ext>
            </a:extLst>
          </p:cNvPr>
          <p:cNvSpPr>
            <a:spLocks noGrp="1"/>
          </p:cNvSpPr>
          <p:nvPr/>
        </p:nvSpPr>
        <p:spPr>
          <a:xfrm>
            <a:off x="0" y="4572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2BEBF63-404F-4295-9930-2066DA2D0E7B}"/>
              </a:ext>
            </a:extLst>
          </p:cNvPr>
          <p:cNvSpPr>
            <a:spLocks noGrp="1"/>
          </p:cNvSpPr>
          <p:nvPr/>
        </p:nvSpPr>
        <p:spPr>
          <a:xfrm>
            <a:off x="0" y="5334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C977FE4-0854-45E3-BEF8-57BDCBAB3D6A}"/>
              </a:ext>
            </a:extLst>
          </p:cNvPr>
          <p:cNvSpPr>
            <a:spLocks noGrp="1"/>
          </p:cNvSpPr>
          <p:nvPr/>
        </p:nvSpPr>
        <p:spPr>
          <a:xfrm>
            <a:off x="0" y="6096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A2CD7C3-361A-4BC6-8E3C-3EB1CBB0B312}"/>
              </a:ext>
            </a:extLst>
          </p:cNvPr>
          <p:cNvSpPr>
            <a:spLocks noGrp="1"/>
          </p:cNvSpPr>
          <p:nvPr/>
        </p:nvSpPr>
        <p:spPr>
          <a:xfrm>
            <a:off x="0" y="6858000"/>
            <a:ext cx="12192000" cy="9525"/>
          </a:xfrm>
          <a:prstGeom prst="rect">
            <a:avLst/>
          </a:prstGeom>
          <a:solidFill>
            <a:srgbClr val="DDE7E7">
              <a:alpha val="2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AE8A438-2CB1-464B-A9E0-334FE3001590}"/>
              </a:ext>
            </a:extLst>
          </p:cNvPr>
          <p:cNvSpPr>
            <a:spLocks noGrp="1"/>
          </p:cNvSpPr>
          <p:nvPr/>
        </p:nvSpPr>
        <p:spPr>
          <a:xfrm>
            <a:off x="609600" y="323850"/>
            <a:ext cx="533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8784E"/>
                </a:solidFill>
              </a:defRPr>
            </a:pPr>
            <a:r>
              <a:rPr sz="900" b="1">
                <a:solidFill>
                  <a:srgbClr val="08784E"/>
                </a:solidFill>
              </a:rPr>
              <a:t>08 · SAFETY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801313-5A54-48F9-A074-6293967CF198}"/>
              </a:ext>
            </a:extLst>
          </p:cNvPr>
          <p:cNvSpPr>
            <a:spLocks noGrp="1"/>
          </p:cNvSpPr>
          <p:nvPr/>
        </p:nvSpPr>
        <p:spPr>
          <a:xfrm>
            <a:off x="609600" y="666750"/>
            <a:ext cx="9953625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325" b="1">
                <a:solidFill>
                  <a:srgbClr val="101417"/>
                </a:solidFill>
              </a:defRPr>
            </a:pPr>
            <a:r>
              <a:rPr sz="2325" b="1">
                <a:solidFill>
                  <a:srgbClr val="101417"/>
                </a:solidFill>
              </a:rPr>
              <a:t>自动恢复能上线，靠动作分级和审批边界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B344946-6955-4030-B2A6-9993C7A1006C}"/>
              </a:ext>
            </a:extLst>
          </p:cNvPr>
          <p:cNvSpPr>
            <a:spLocks noGrp="1"/>
          </p:cNvSpPr>
          <p:nvPr/>
        </p:nvSpPr>
        <p:spPr>
          <a:xfrm>
            <a:off x="609600" y="1447800"/>
            <a:ext cx="552450" cy="38100"/>
          </a:xfrm>
          <a:prstGeom prst="rect">
            <a:avLst/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E5CCBE6-50E6-4AC1-9FFE-E9EA790C4D17}"/>
              </a:ext>
            </a:extLst>
          </p:cNvPr>
          <p:cNvSpPr>
            <a:spLocks noGrp="1"/>
          </p:cNvSpPr>
          <p:nvPr/>
        </p:nvSpPr>
        <p:spPr>
          <a:xfrm>
            <a:off x="10763250" y="333375"/>
            <a:ext cx="819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09 / 12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230B7E9C-0399-4880-9FEE-B7ABB0BBECBF}"/>
              </a:ext>
            </a:extLst>
          </p:cNvPr>
          <p:cNvSpPr>
            <a:spLocks noGrp="1"/>
          </p:cNvSpPr>
          <p:nvPr/>
        </p:nvSpPr>
        <p:spPr>
          <a:xfrm>
            <a:off x="2667000" y="1809750"/>
            <a:ext cx="1809750" cy="533400"/>
          </a:xfrm>
          <a:prstGeom prst="roundRect">
            <a:avLst>
              <a:gd name="adj" fmla="val 14286"/>
            </a:avLst>
          </a:prstGeom>
          <a:solidFill>
            <a:srgbClr val="36D39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FEDB3FE-9983-4220-9A0C-4D3590BC9FA5}"/>
              </a:ext>
            </a:extLst>
          </p:cNvPr>
          <p:cNvSpPr>
            <a:spLocks noGrp="1"/>
          </p:cNvSpPr>
          <p:nvPr/>
        </p:nvSpPr>
        <p:spPr>
          <a:xfrm>
            <a:off x="2762250" y="1905000"/>
            <a:ext cx="1619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自动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AB254E5-D6CF-4C1C-8D9F-61248DA5A855}"/>
              </a:ext>
            </a:extLst>
          </p:cNvPr>
          <p:cNvSpPr>
            <a:spLocks noGrp="1"/>
          </p:cNvSpPr>
          <p:nvPr/>
        </p:nvSpPr>
        <p:spPr>
          <a:xfrm>
            <a:off x="2819400" y="2095500"/>
            <a:ext cx="15049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0">
                <a:solidFill>
                  <a:srgbClr val="EAF3F2"/>
                </a:solidFill>
              </a:defRPr>
            </a:pPr>
            <a:r>
              <a:rPr sz="750" b="0">
                <a:solidFill>
                  <a:srgbClr val="EAF3F2"/>
                </a:solidFill>
              </a:rPr>
              <a:t>默认允许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DFBB7FB1-2FE6-4613-9EAC-D24A3D66A199}"/>
              </a:ext>
            </a:extLst>
          </p:cNvPr>
          <p:cNvSpPr>
            <a:spLocks noGrp="1"/>
          </p:cNvSpPr>
          <p:nvPr/>
        </p:nvSpPr>
        <p:spPr>
          <a:xfrm>
            <a:off x="4762500" y="1809750"/>
            <a:ext cx="1809750" cy="533400"/>
          </a:xfrm>
          <a:prstGeom prst="roundRect">
            <a:avLst>
              <a:gd name="adj" fmla="val 14286"/>
            </a:avLst>
          </a:prstGeom>
          <a:solidFill>
            <a:srgbClr val="2498D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759311B-392F-4CAE-891B-0685706E5395}"/>
              </a:ext>
            </a:extLst>
          </p:cNvPr>
          <p:cNvSpPr>
            <a:spLocks noGrp="1"/>
          </p:cNvSpPr>
          <p:nvPr/>
        </p:nvSpPr>
        <p:spPr>
          <a:xfrm>
            <a:off x="4857750" y="1905000"/>
            <a:ext cx="1619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自动 + 防护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DC17FAC-98A3-42C8-9F87-52693868B7B9}"/>
              </a:ext>
            </a:extLst>
          </p:cNvPr>
          <p:cNvSpPr>
            <a:spLocks noGrp="1"/>
          </p:cNvSpPr>
          <p:nvPr/>
        </p:nvSpPr>
        <p:spPr>
          <a:xfrm>
            <a:off x="4914900" y="2095500"/>
            <a:ext cx="15049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0">
                <a:solidFill>
                  <a:srgbClr val="EAF3F2"/>
                </a:solidFill>
              </a:defRPr>
            </a:pPr>
            <a:r>
              <a:rPr sz="750" b="0">
                <a:solidFill>
                  <a:srgbClr val="EAF3F2"/>
                </a:solidFill>
              </a:rPr>
              <a:t>先做范围与条件检查</a:t>
            </a: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154DE233-44FE-4FC7-8A5E-6A4E2576C71B}"/>
              </a:ext>
            </a:extLst>
          </p:cNvPr>
          <p:cNvSpPr>
            <a:spLocks noGrp="1"/>
          </p:cNvSpPr>
          <p:nvPr/>
        </p:nvSpPr>
        <p:spPr>
          <a:xfrm>
            <a:off x="6858000" y="1809750"/>
            <a:ext cx="1809750" cy="533400"/>
          </a:xfrm>
          <a:prstGeom prst="roundRect">
            <a:avLst>
              <a:gd name="adj" fmla="val 14286"/>
            </a:avLst>
          </a:prstGeom>
          <a:solidFill>
            <a:srgbClr val="F4B74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9702876-4756-4747-AF23-A5DDCBFD469D}"/>
              </a:ext>
            </a:extLst>
          </p:cNvPr>
          <p:cNvSpPr>
            <a:spLocks noGrp="1"/>
          </p:cNvSpPr>
          <p:nvPr/>
        </p:nvSpPr>
        <p:spPr>
          <a:xfrm>
            <a:off x="6953250" y="1905000"/>
            <a:ext cx="1619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人工审批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A603713-5E6E-42E9-9946-A59FB538DBA1}"/>
              </a:ext>
            </a:extLst>
          </p:cNvPr>
          <p:cNvSpPr>
            <a:spLocks noGrp="1"/>
          </p:cNvSpPr>
          <p:nvPr/>
        </p:nvSpPr>
        <p:spPr>
          <a:xfrm>
            <a:off x="7010400" y="2095500"/>
            <a:ext cx="15049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0">
                <a:solidFill>
                  <a:srgbClr val="EAF3F2"/>
                </a:solidFill>
              </a:defRPr>
            </a:pPr>
            <a:r>
              <a:rPr sz="750" b="0">
                <a:solidFill>
                  <a:srgbClr val="EAF3F2"/>
                </a:solidFill>
              </a:rPr>
              <a:t>人确认后执行</a:t>
            </a: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D3B1FF01-98AF-4F4B-BB95-BDBBFFDE644A}"/>
              </a:ext>
            </a:extLst>
          </p:cNvPr>
          <p:cNvSpPr>
            <a:spLocks noGrp="1"/>
          </p:cNvSpPr>
          <p:nvPr/>
        </p:nvSpPr>
        <p:spPr>
          <a:xfrm>
            <a:off x="8953500" y="1809750"/>
            <a:ext cx="1809750" cy="533400"/>
          </a:xfrm>
          <a:prstGeom prst="roundRect">
            <a:avLst>
              <a:gd name="adj" fmla="val 14286"/>
            </a:avLst>
          </a:prstGeom>
          <a:solidFill>
            <a:srgbClr val="EF5B57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2F3BBB6-4003-4F30-AA32-905C0ADBCFE6}"/>
              </a:ext>
            </a:extLst>
          </p:cNvPr>
          <p:cNvSpPr>
            <a:spLocks noGrp="1"/>
          </p:cNvSpPr>
          <p:nvPr/>
        </p:nvSpPr>
        <p:spPr>
          <a:xfrm>
            <a:off x="9048750" y="1905000"/>
            <a:ext cx="16192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禁止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3C35D95-1A86-4B57-B4E8-EEA0BD0B0E71}"/>
              </a:ext>
            </a:extLst>
          </p:cNvPr>
          <p:cNvSpPr>
            <a:spLocks noGrp="1"/>
          </p:cNvSpPr>
          <p:nvPr/>
        </p:nvSpPr>
        <p:spPr>
          <a:xfrm>
            <a:off x="9105900" y="2095500"/>
            <a:ext cx="15049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0">
                <a:solidFill>
                  <a:srgbClr val="EAF3F2"/>
                </a:solidFill>
              </a:defRPr>
            </a:pPr>
            <a:r>
              <a:rPr sz="750" b="0">
                <a:solidFill>
                  <a:srgbClr val="EAF3F2"/>
                </a:solidFill>
              </a:rPr>
              <a:t>默认拒绝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03694FBF-48A4-4B80-8CC3-7A6A9F8CF82A}"/>
              </a:ext>
            </a:extLst>
          </p:cNvPr>
          <p:cNvSpPr>
            <a:spLocks noGrp="1"/>
          </p:cNvSpPr>
          <p:nvPr/>
        </p:nvSpPr>
        <p:spPr>
          <a:xfrm>
            <a:off x="723900" y="2495550"/>
            <a:ext cx="171450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C24AE9C-6181-4F12-85B2-7298B1F236C3}"/>
              </a:ext>
            </a:extLst>
          </p:cNvPr>
          <p:cNvSpPr>
            <a:spLocks noGrp="1"/>
          </p:cNvSpPr>
          <p:nvPr/>
        </p:nvSpPr>
        <p:spPr>
          <a:xfrm>
            <a:off x="952500" y="2638425"/>
            <a:ext cx="12573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读证据</a:t>
            </a: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4DC2EA14-CA07-4156-8DFB-112B933F56B9}"/>
              </a:ext>
            </a:extLst>
          </p:cNvPr>
          <p:cNvSpPr>
            <a:spLocks noGrp="1"/>
          </p:cNvSpPr>
          <p:nvPr/>
        </p:nvSpPr>
        <p:spPr>
          <a:xfrm>
            <a:off x="2667000" y="24955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36D399"/>
            </a:solidFill>
            <a:prstDash val="solid"/>
          </a:ln>
        </p:spPr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51DA81F-FCB7-4BD3-9CA8-160C992E7CE2}"/>
              </a:ext>
            </a:extLst>
          </p:cNvPr>
          <p:cNvSpPr>
            <a:spLocks noGrp="1"/>
          </p:cNvSpPr>
          <p:nvPr/>
        </p:nvSpPr>
        <p:spPr>
          <a:xfrm>
            <a:off x="2781300" y="261937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doctor / list / log</a:t>
            </a: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5DE2057C-4DBE-439A-AD7E-0907C1D20B5D}"/>
              </a:ext>
            </a:extLst>
          </p:cNvPr>
          <p:cNvSpPr>
            <a:spLocks noGrp="1"/>
          </p:cNvSpPr>
          <p:nvPr/>
        </p:nvSpPr>
        <p:spPr>
          <a:xfrm>
            <a:off x="4762500" y="24955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2498D8"/>
            </a:solidFill>
            <a:prstDash val="solid"/>
          </a:ln>
        </p:spPr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614D56D-40D5-4589-8877-CF6769DB76E3}"/>
              </a:ext>
            </a:extLst>
          </p:cNvPr>
          <p:cNvSpPr>
            <a:spLocks noGrp="1"/>
          </p:cNvSpPr>
          <p:nvPr/>
        </p:nvSpPr>
        <p:spPr>
          <a:xfrm>
            <a:off x="4876800" y="261937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限定范围查询</a:t>
            </a: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3E027F2B-750C-470A-A44E-D8C125C9786F}"/>
              </a:ext>
            </a:extLst>
          </p:cNvPr>
          <p:cNvSpPr>
            <a:spLocks noGrp="1"/>
          </p:cNvSpPr>
          <p:nvPr/>
        </p:nvSpPr>
        <p:spPr>
          <a:xfrm>
            <a:off x="6858000" y="24955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0809BC3C-5EF4-492B-8F0C-7E875B4BA9D3}"/>
              </a:ext>
            </a:extLst>
          </p:cNvPr>
          <p:cNvSpPr>
            <a:spLocks noGrp="1"/>
          </p:cNvSpPr>
          <p:nvPr/>
        </p:nvSpPr>
        <p:spPr>
          <a:xfrm>
            <a:off x="8953500" y="24955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53" name="圆角矩形 52">
            <a:extLst>
              <a:ext uri="{FF2B5EF4-FFF2-40B4-BE49-F238E27FC236}">
                <a16:creationId xmlns:a16="http://schemas.microsoft.com/office/drawing/2014/main" id="{3EE878B5-0399-4E2F-9DB4-216D798E09CF}"/>
              </a:ext>
            </a:extLst>
          </p:cNvPr>
          <p:cNvSpPr>
            <a:spLocks noGrp="1"/>
          </p:cNvSpPr>
          <p:nvPr/>
        </p:nvSpPr>
        <p:spPr>
          <a:xfrm>
            <a:off x="723900" y="3162300"/>
            <a:ext cx="171450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2F67E0B-8857-4ED5-852D-F0E4CFE2460B}"/>
              </a:ext>
            </a:extLst>
          </p:cNvPr>
          <p:cNvSpPr>
            <a:spLocks noGrp="1"/>
          </p:cNvSpPr>
          <p:nvPr/>
        </p:nvSpPr>
        <p:spPr>
          <a:xfrm>
            <a:off x="952500" y="3305175"/>
            <a:ext cx="12573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低风险恢复</a:t>
            </a:r>
          </a:p>
        </p:txBody>
      </p:sp>
      <p:sp>
        <p:nvSpPr>
          <p:cNvPr id="55" name="圆角矩形 54">
            <a:extLst>
              <a:ext uri="{FF2B5EF4-FFF2-40B4-BE49-F238E27FC236}">
                <a16:creationId xmlns:a16="http://schemas.microsoft.com/office/drawing/2014/main" id="{159811E5-416F-49BA-9C05-391AA9E9B106}"/>
              </a:ext>
            </a:extLst>
          </p:cNvPr>
          <p:cNvSpPr>
            <a:spLocks noGrp="1"/>
          </p:cNvSpPr>
          <p:nvPr/>
        </p:nvSpPr>
        <p:spPr>
          <a:xfrm>
            <a:off x="2667000" y="31623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E152D1B8-9052-4E5A-95EA-531D7E46B5F1}"/>
              </a:ext>
            </a:extLst>
          </p:cNvPr>
          <p:cNvSpPr>
            <a:spLocks noGrp="1"/>
          </p:cNvSpPr>
          <p:nvPr/>
        </p:nvSpPr>
        <p:spPr>
          <a:xfrm>
            <a:off x="4762500" y="31623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2498D8"/>
            </a:solidFill>
            <a:prstDash val="solid"/>
          </a:ln>
        </p:spPr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A6FDEC0E-BBB4-4DFE-A3B0-68CD759DA4A3}"/>
              </a:ext>
            </a:extLst>
          </p:cNvPr>
          <p:cNvSpPr>
            <a:spLocks noGrp="1"/>
          </p:cNvSpPr>
          <p:nvPr/>
        </p:nvSpPr>
        <p:spPr>
          <a:xfrm>
            <a:off x="4876800" y="328612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recover-failed</a:t>
            </a:r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id="{6285D799-36FB-486A-B362-A42835095181}"/>
              </a:ext>
            </a:extLst>
          </p:cNvPr>
          <p:cNvSpPr>
            <a:spLocks noGrp="1"/>
          </p:cNvSpPr>
          <p:nvPr/>
        </p:nvSpPr>
        <p:spPr>
          <a:xfrm>
            <a:off x="6858000" y="31623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F4B740"/>
            </a:solidFill>
            <a:prstDash val="solid"/>
          </a:ln>
        </p:spPr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2E0D078B-2637-448D-8C5E-B9302253BE72}"/>
              </a:ext>
            </a:extLst>
          </p:cNvPr>
          <p:cNvSpPr>
            <a:spLocks noGrp="1"/>
          </p:cNvSpPr>
          <p:nvPr/>
        </p:nvSpPr>
        <p:spPr>
          <a:xfrm>
            <a:off x="6972300" y="328612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rerun / execute-task</a:t>
            </a:r>
          </a:p>
        </p:txBody>
      </p:sp>
      <p:sp>
        <p:nvSpPr>
          <p:cNvPr id="60" name="圆角矩形 59">
            <a:extLst>
              <a:ext uri="{FF2B5EF4-FFF2-40B4-BE49-F238E27FC236}">
                <a16:creationId xmlns:a16="http://schemas.microsoft.com/office/drawing/2014/main" id="{6E13A234-FB20-4322-B73E-777BB210261E}"/>
              </a:ext>
            </a:extLst>
          </p:cNvPr>
          <p:cNvSpPr>
            <a:spLocks noGrp="1"/>
          </p:cNvSpPr>
          <p:nvPr/>
        </p:nvSpPr>
        <p:spPr>
          <a:xfrm>
            <a:off x="8953500" y="31623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61" name="圆角矩形 60">
            <a:extLst>
              <a:ext uri="{FF2B5EF4-FFF2-40B4-BE49-F238E27FC236}">
                <a16:creationId xmlns:a16="http://schemas.microsoft.com/office/drawing/2014/main" id="{03780C6B-AC0B-4F4B-920A-809B17826DC6}"/>
              </a:ext>
            </a:extLst>
          </p:cNvPr>
          <p:cNvSpPr>
            <a:spLocks noGrp="1"/>
          </p:cNvSpPr>
          <p:nvPr/>
        </p:nvSpPr>
        <p:spPr>
          <a:xfrm>
            <a:off x="723900" y="3829050"/>
            <a:ext cx="171450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E3D2C39-FF90-45E1-BA85-46F3229895DE}"/>
              </a:ext>
            </a:extLst>
          </p:cNvPr>
          <p:cNvSpPr>
            <a:spLocks noGrp="1"/>
          </p:cNvSpPr>
          <p:nvPr/>
        </p:nvSpPr>
        <p:spPr>
          <a:xfrm>
            <a:off x="952500" y="3971925"/>
            <a:ext cx="12573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配置/实例修复</a:t>
            </a:r>
          </a:p>
        </p:txBody>
      </p:sp>
      <p:sp>
        <p:nvSpPr>
          <p:cNvPr id="63" name="圆角矩形 62">
            <a:extLst>
              <a:ext uri="{FF2B5EF4-FFF2-40B4-BE49-F238E27FC236}">
                <a16:creationId xmlns:a16="http://schemas.microsoft.com/office/drawing/2014/main" id="{9131250F-52A6-4B4A-B863-6ECACFE106B4}"/>
              </a:ext>
            </a:extLst>
          </p:cNvPr>
          <p:cNvSpPr>
            <a:spLocks noGrp="1"/>
          </p:cNvSpPr>
          <p:nvPr/>
        </p:nvSpPr>
        <p:spPr>
          <a:xfrm>
            <a:off x="2667000" y="38290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64" name="圆角矩形 63">
            <a:extLst>
              <a:ext uri="{FF2B5EF4-FFF2-40B4-BE49-F238E27FC236}">
                <a16:creationId xmlns:a16="http://schemas.microsoft.com/office/drawing/2014/main" id="{095F5858-F490-4168-89CD-47853EF110AF}"/>
              </a:ext>
            </a:extLst>
          </p:cNvPr>
          <p:cNvSpPr>
            <a:spLocks noGrp="1"/>
          </p:cNvSpPr>
          <p:nvPr/>
        </p:nvSpPr>
        <p:spPr>
          <a:xfrm>
            <a:off x="4762500" y="38290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2498D8"/>
            </a:solidFill>
            <a:prstDash val="solid"/>
          </a:ln>
        </p:spPr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3A0B318-02B7-4E14-BDFC-4E1094734F16}"/>
              </a:ext>
            </a:extLst>
          </p:cNvPr>
          <p:cNvSpPr>
            <a:spLocks noGrp="1"/>
          </p:cNvSpPr>
          <p:nvPr/>
        </p:nvSpPr>
        <p:spPr>
          <a:xfrm>
            <a:off x="4876800" y="395287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edit --dry-run + plan</a:t>
            </a:r>
          </a:p>
        </p:txBody>
      </p:sp>
      <p:sp>
        <p:nvSpPr>
          <p:cNvPr id="66" name="圆角矩形 65">
            <a:extLst>
              <a:ext uri="{FF2B5EF4-FFF2-40B4-BE49-F238E27FC236}">
                <a16:creationId xmlns:a16="http://schemas.microsoft.com/office/drawing/2014/main" id="{9635923E-25D3-418D-B9D2-56E63C24FC42}"/>
              </a:ext>
            </a:extLst>
          </p:cNvPr>
          <p:cNvSpPr>
            <a:spLocks noGrp="1"/>
          </p:cNvSpPr>
          <p:nvPr/>
        </p:nvSpPr>
        <p:spPr>
          <a:xfrm>
            <a:off x="6858000" y="38290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F4B740"/>
            </a:solidFill>
            <a:prstDash val="solid"/>
          </a:ln>
        </p:spPr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62F3473E-7289-412D-A63F-1BF6D97F4991}"/>
              </a:ext>
            </a:extLst>
          </p:cNvPr>
          <p:cNvSpPr>
            <a:spLocks noGrp="1"/>
          </p:cNvSpPr>
          <p:nvPr/>
        </p:nvSpPr>
        <p:spPr>
          <a:xfrm>
            <a:off x="6972300" y="395287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workflow edit</a:t>
            </a:r>
          </a:p>
        </p:txBody>
      </p: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A71E3C2B-D660-41CE-B6D4-B7B768D0EAAA}"/>
              </a:ext>
            </a:extLst>
          </p:cNvPr>
          <p:cNvSpPr>
            <a:spLocks noGrp="1"/>
          </p:cNvSpPr>
          <p:nvPr/>
        </p:nvSpPr>
        <p:spPr>
          <a:xfrm>
            <a:off x="8953500" y="382905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8C1299D8-4A67-40DE-87FB-C6155B9C25BE}"/>
              </a:ext>
            </a:extLst>
          </p:cNvPr>
          <p:cNvSpPr>
            <a:spLocks noGrp="1"/>
          </p:cNvSpPr>
          <p:nvPr/>
        </p:nvSpPr>
        <p:spPr>
          <a:xfrm>
            <a:off x="723900" y="4495800"/>
            <a:ext cx="171450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9525">
            <a:solidFill>
              <a:srgbClr val="CBD8DA"/>
            </a:solidFill>
            <a:prstDash val="solid"/>
          </a:ln>
        </p:spPr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D4EE1EED-5F65-4171-96F1-4AFECDAAB150}"/>
              </a:ext>
            </a:extLst>
          </p:cNvPr>
          <p:cNvSpPr>
            <a:spLocks noGrp="1"/>
          </p:cNvSpPr>
          <p:nvPr/>
        </p:nvSpPr>
        <p:spPr>
          <a:xfrm>
            <a:off x="952500" y="4638675"/>
            <a:ext cx="12573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1">
                <a:solidFill>
                  <a:srgbClr val="101417"/>
                </a:solidFill>
              </a:defRPr>
            </a:pPr>
            <a:r>
              <a:rPr sz="1125" b="1">
                <a:solidFill>
                  <a:srgbClr val="101417"/>
                </a:solidFill>
              </a:rPr>
              <a:t>数据风险动作</a:t>
            </a:r>
          </a:p>
        </p:txBody>
      </p:sp>
      <p:sp>
        <p:nvSpPr>
          <p:cNvPr id="71" name="圆角矩形 70">
            <a:extLst>
              <a:ext uri="{FF2B5EF4-FFF2-40B4-BE49-F238E27FC236}">
                <a16:creationId xmlns:a16="http://schemas.microsoft.com/office/drawing/2014/main" id="{AE8BAD78-1BFF-4409-AC19-DF2A765ACE30}"/>
              </a:ext>
            </a:extLst>
          </p:cNvPr>
          <p:cNvSpPr>
            <a:spLocks noGrp="1"/>
          </p:cNvSpPr>
          <p:nvPr/>
        </p:nvSpPr>
        <p:spPr>
          <a:xfrm>
            <a:off x="2667000" y="44958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80066305-7B0A-4C0C-B7C2-E1E26CC36CAB}"/>
              </a:ext>
            </a:extLst>
          </p:cNvPr>
          <p:cNvSpPr>
            <a:spLocks noGrp="1"/>
          </p:cNvSpPr>
          <p:nvPr/>
        </p:nvSpPr>
        <p:spPr>
          <a:xfrm>
            <a:off x="4762500" y="44958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0F4F3"/>
          </a:solidFill>
          <a:ln w="6668">
            <a:solidFill>
              <a:srgbClr val="D7E0E2"/>
            </a:solidFill>
            <a:prstDash val="solid"/>
          </a:ln>
        </p:spPr>
      </p:sp>
      <p:sp>
        <p:nvSpPr>
          <p:cNvPr id="73" name="圆角矩形 72">
            <a:extLst>
              <a:ext uri="{FF2B5EF4-FFF2-40B4-BE49-F238E27FC236}">
                <a16:creationId xmlns:a16="http://schemas.microsoft.com/office/drawing/2014/main" id="{D372CF0D-6324-4537-9697-25F1CDB679BF}"/>
              </a:ext>
            </a:extLst>
          </p:cNvPr>
          <p:cNvSpPr>
            <a:spLocks noGrp="1"/>
          </p:cNvSpPr>
          <p:nvPr/>
        </p:nvSpPr>
        <p:spPr>
          <a:xfrm>
            <a:off x="6858000" y="44958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F4B740"/>
            </a:solidFill>
            <a:prstDash val="solid"/>
          </a:ln>
        </p:spPr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A78BD72B-2533-4457-871E-C4727D024D9F}"/>
              </a:ext>
            </a:extLst>
          </p:cNvPr>
          <p:cNvSpPr>
            <a:spLocks noGrp="1"/>
          </p:cNvSpPr>
          <p:nvPr/>
        </p:nvSpPr>
        <p:spPr>
          <a:xfrm>
            <a:off x="6972300" y="461962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DQ / datasource</a:t>
            </a: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7BAFF91D-695E-404B-B4BC-ACE1508604D6}"/>
              </a:ext>
            </a:extLst>
          </p:cNvPr>
          <p:cNvSpPr>
            <a:spLocks noGrp="1"/>
          </p:cNvSpPr>
          <p:nvPr/>
        </p:nvSpPr>
        <p:spPr>
          <a:xfrm>
            <a:off x="8953500" y="4495800"/>
            <a:ext cx="1809750" cy="476250"/>
          </a:xfrm>
          <a:prstGeom prst="roundRect">
            <a:avLst>
              <a:gd name="adj" fmla="val 16000"/>
            </a:avLst>
          </a:prstGeom>
          <a:solidFill>
            <a:srgbClr val="FFFFFF"/>
          </a:solidFill>
          <a:ln w="11430">
            <a:solidFill>
              <a:srgbClr val="EF5B57"/>
            </a:solidFill>
            <a:prstDash val="solid"/>
          </a:ln>
        </p:spPr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6854B6E-CB21-4D15-B605-D74B15327496}"/>
              </a:ext>
            </a:extLst>
          </p:cNvPr>
          <p:cNvSpPr>
            <a:spLocks noGrp="1"/>
          </p:cNvSpPr>
          <p:nvPr/>
        </p:nvSpPr>
        <p:spPr>
          <a:xfrm>
            <a:off x="9067800" y="4619625"/>
            <a:ext cx="15811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ctr">
              <a:defRPr sz="900" b="0">
                <a:solidFill>
                  <a:srgbClr val="1F2A2D"/>
                </a:solidFill>
              </a:defRPr>
            </a:pPr>
            <a:r>
              <a:rPr sz="900" b="0">
                <a:solidFill>
                  <a:srgbClr val="1F2A2D"/>
                </a:solidFill>
              </a:rPr>
              <a:t>force-success 数据任务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A67757F-3098-42CD-B1FF-CBD0DEB60CC8}"/>
              </a:ext>
            </a:extLst>
          </p:cNvPr>
          <p:cNvSpPr>
            <a:spLocks noGrp="1"/>
          </p:cNvSpPr>
          <p:nvPr/>
        </p:nvSpPr>
        <p:spPr>
          <a:xfrm>
            <a:off x="914400" y="5429250"/>
            <a:ext cx="7810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650" b="1">
                <a:solidFill>
                  <a:srgbClr val="1F2A2D"/>
                </a:solidFill>
              </a:defRPr>
            </a:pPr>
            <a:r>
              <a:rPr sz="1650" b="1">
                <a:solidFill>
                  <a:srgbClr val="1F2A2D"/>
                </a:solidFill>
              </a:rPr>
              <a:t>安全主张：Agent 的能力不是“敢跑”，而是知道什么时候不跑。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AC74AF1-BE49-4B86-8014-6188ADC7B525}"/>
              </a:ext>
            </a:extLst>
          </p:cNvPr>
          <p:cNvSpPr>
            <a:spLocks noGrp="1"/>
          </p:cNvSpPr>
          <p:nvPr/>
        </p:nvSpPr>
        <p:spPr>
          <a:xfrm>
            <a:off x="609600" y="6343650"/>
            <a:ext cx="10972800" cy="13335"/>
          </a:xfrm>
          <a:prstGeom prst="rect">
            <a:avLst/>
          </a:prstGeom>
          <a:solidFill>
            <a:srgbClr val="D3DE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16376" y="6477000"/>
            <a:ext cx="1453299" cy="190500"/>
          </a:xfrm>
          <a:prstGeom prst="rect">
            <a:avLst/>
          </a:prstGeom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865E1298-2E1F-40EA-86B8-D5BAF5A5841A}"/>
              </a:ext>
            </a:extLst>
          </p:cNvPr>
          <p:cNvSpPr>
            <a:spLocks noGrp="1"/>
          </p:cNvSpPr>
          <p:nvPr/>
        </p:nvSpPr>
        <p:spPr>
          <a:xfrm>
            <a:off x="2247900" y="6457950"/>
            <a:ext cx="5905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安全边界 · 风险矩阵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ABF343F-87D4-492A-8F4E-30EF20A18ED5}"/>
              </a:ext>
            </a:extLst>
          </p:cNvPr>
          <p:cNvSpPr>
            <a:spLocks noGrp="1"/>
          </p:cNvSpPr>
          <p:nvPr/>
        </p:nvSpPr>
        <p:spPr>
          <a:xfrm>
            <a:off x="7953375" y="6457950"/>
            <a:ext cx="3619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r">
              <a:defRPr sz="900" b="0">
                <a:solidFill>
                  <a:srgbClr val="6D7C80"/>
                </a:solidFill>
              </a:defRPr>
            </a:pPr>
            <a:r>
              <a:rPr sz="900" b="0">
                <a:solidFill>
                  <a:srgbClr val="6D7C80"/>
                </a:solidFill>
              </a:rPr>
              <a:t>workflowInstanceId · channel · dsctl · report</a:t>
            </a:r>
          </a:p>
        </p:txBody>
      </p:sp>
    </p:spTree>
    <p:extLst>
      <p:ext uri="{BB962C8B-B14F-4D97-AF65-F5344CB8AC3E}">
        <p14:creationId xmlns:p14="http://schemas.microsoft.com/office/powerpoint/2010/main" val="1535098818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Macintosh PowerPoint</Application>
  <DocSecurity>0</DocSecurity>
  <PresentationFormat>宽屏</PresentationFormat>
  <Paragraphs>280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龙书势如破竹简</vt:lpstr>
      <vt:lpstr>Calibri</vt:lpstr>
      <vt:lpstr>ChatGPT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Iris Zhang</cp:lastModifiedBy>
  <cp:revision>1</cp:revision>
  <dcterms:created xsi:type="dcterms:W3CDTF">2026-04-21T00:44:00Z</dcterms:created>
  <dcterms:modified xsi:type="dcterms:W3CDTF">2026-04-21T00:51:54Z</dcterms:modified>
</cp:coreProperties>
</file>