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7"/>
  </p:notesMasterIdLst>
  <p:sldIdLst>
    <p:sldId id="326" r:id="rId3"/>
    <p:sldId id="333" r:id="rId4"/>
    <p:sldId id="343" r:id="rId5"/>
    <p:sldId id="339" r:id="rId6"/>
    <p:sldId id="360" r:id="rId8"/>
    <p:sldId id="353" r:id="rId9"/>
    <p:sldId id="351" r:id="rId10"/>
    <p:sldId id="352" r:id="rId11"/>
    <p:sldId id="344" r:id="rId12"/>
    <p:sldId id="354" r:id="rId13"/>
    <p:sldId id="355" r:id="rId14"/>
    <p:sldId id="356" r:id="rId15"/>
    <p:sldId id="359" r:id="rId16"/>
    <p:sldId id="345" r:id="rId17"/>
    <p:sldId id="361" r:id="rId18"/>
    <p:sldId id="362" r:id="rId19"/>
    <p:sldId id="363" r:id="rId20"/>
    <p:sldId id="364" r:id="rId21"/>
    <p:sldId id="365" r:id="rId22"/>
    <p:sldId id="346" r:id="rId23"/>
    <p:sldId id="366" r:id="rId24"/>
    <p:sldId id="368" r:id="rId25"/>
    <p:sldId id="369" r:id="rId26"/>
    <p:sldId id="347" r:id="rId27"/>
    <p:sldId id="370" r:id="rId28"/>
    <p:sldId id="350" r:id="rId29"/>
    <p:sldId id="371" r:id="rId30"/>
    <p:sldId id="372" r:id="rId31"/>
    <p:sldId id="330" r:id="rId32"/>
    <p:sldId id="331" r:id="rId3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C8C1"/>
    <a:srgbClr val="282F30"/>
    <a:srgbClr val="54646C"/>
    <a:srgbClr val="235260"/>
    <a:srgbClr val="272F32"/>
    <a:srgbClr val="283034"/>
    <a:srgbClr val="01857C"/>
    <a:srgbClr val="161C2A"/>
    <a:srgbClr val="DBE2E5"/>
    <a:srgbClr val="6678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75" autoAdjust="0"/>
    <p:restoredTop sz="96182" autoAdjust="0"/>
  </p:normalViewPr>
  <p:slideViewPr>
    <p:cSldViewPr snapToGrid="0">
      <p:cViewPr varScale="1">
        <p:scale>
          <a:sx n="76" d="100"/>
          <a:sy n="76" d="100"/>
        </p:scale>
        <p:origin x="726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6" Type="http://schemas.openxmlformats.org/officeDocument/2006/relationships/tableStyles" Target="tableStyles.xml"/><Relationship Id="rId35" Type="http://schemas.openxmlformats.org/officeDocument/2006/relationships/viewProps" Target="viewProps.xml"/><Relationship Id="rId34" Type="http://schemas.openxmlformats.org/officeDocument/2006/relationships/presProps" Target="presProps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iagrams/_rels/data1.xml.rels><?xml version="1.0" encoding="UTF-8" standalone="yes"?>
<Relationships xmlns="http://schemas.openxmlformats.org/package/2006/relationships"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_rels/drawing1.xml.rels><?xml version="1.0" encoding="UTF-8" standalone="yes"?>
<Relationships xmlns="http://schemas.openxmlformats.org/package/2006/relationships"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F5C003-F138-3441-95CC-29498EB9868A}" type="doc">
      <dgm:prSet loTypeId="" loCatId="" qsTypeId="urn:microsoft.com/office/officeart/2005/8/quickstyle/simple1" qsCatId="simple" csTypeId="urn:microsoft.com/office/officeart/2005/8/colors/accent1_2" csCatId="accent1" phldr="1"/>
      <dgm:spPr/>
    </dgm:pt>
    <dgm:pt modelId="{6D91A04C-1452-5D48-B08A-231CCABF8668}">
      <dgm:prSet phldrT="[Text]" custT="1"/>
      <dgm:spPr/>
      <dgm:t>
        <a:bodyPr/>
        <a:lstStyle/>
        <a:p>
          <a:pPr algn="l"/>
          <a:r>
            <a:rPr lang="en-US" sz="2000" dirty="0"/>
            <a:t>website</a:t>
          </a:r>
          <a:r>
            <a:rPr lang="en-US" altLang="zh-CN" sz="2000" dirty="0"/>
            <a:t>:</a:t>
          </a:r>
          <a:r>
            <a:rPr lang="zh-CN" altLang="en-US" sz="2000" dirty="0"/>
            <a:t>  </a:t>
          </a:r>
          <a:r>
            <a:rPr lang="en-US" altLang="zh-CN" sz="2000" dirty="0"/>
            <a:t>https://seatunnel.apache.org</a:t>
          </a:r>
          <a:endParaRPr lang="zh-CN" altLang="zh-CN" sz="2000" dirty="0"/>
        </a:p>
      </dgm:t>
    </dgm:pt>
    <dgm:pt modelId="{60365FF9-CB90-AF44-B4D3-16DCAD310626}" cxnId="{B1EE90CC-991B-460B-8D96-9B4868EA1133}" type="parTrans">
      <dgm:prSet/>
      <dgm:spPr/>
      <dgm:t>
        <a:bodyPr/>
        <a:lstStyle/>
        <a:p>
          <a:pPr algn="l"/>
          <a:endParaRPr lang="en-US" sz="2400"/>
        </a:p>
      </dgm:t>
    </dgm:pt>
    <dgm:pt modelId="{9B12842A-B90B-FE46-8291-4147F2AB4969}" cxnId="{B1EE90CC-991B-460B-8D96-9B4868EA1133}" type="sibTrans">
      <dgm:prSet/>
      <dgm:spPr/>
      <dgm:t>
        <a:bodyPr/>
        <a:lstStyle/>
        <a:p>
          <a:pPr algn="l"/>
          <a:endParaRPr lang="en-US" sz="2400"/>
        </a:p>
      </dgm:t>
    </dgm:pt>
    <dgm:pt modelId="{7BE90A9E-FB41-417D-94B4-1A313183EF59}">
      <dgm:prSet phldrT="[Text]" phldr="0" custT="1"/>
      <dgm:spPr/>
      <dgm:t>
        <a:bodyPr vert="horz" wrap="square"/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000" dirty="0"/>
            <a:t>GitHub</a:t>
          </a:r>
          <a:r>
            <a:rPr lang="zh-CN" altLang="en-US" sz="2000" dirty="0"/>
            <a:t>：</a:t>
          </a:r>
          <a:r>
            <a:rPr lang="en-US" altLang="en-US" sz="2000" dirty="0"/>
            <a:t>https://github.com/apache/seatunnel</a:t>
          </a:r>
          <a:r>
            <a:rPr lang="en-US" sz="2000" dirty="0"/>
            <a:t/>
          </a:r>
          <a:endParaRPr lang="en-US" sz="2000" dirty="0"/>
        </a:p>
      </dgm:t>
    </dgm:pt>
    <dgm:pt modelId="{944297D6-24F3-4A6C-932F-CBFF91E12385}" cxnId="{15962AB6-F083-49C5-AB55-344B16F2625F}" type="parTrans">
      <dgm:prSet/>
      <dgm:spPr/>
      <dgm:t>
        <a:bodyPr/>
        <a:lstStyle/>
        <a:p>
          <a:pPr algn="l"/>
          <a:endParaRPr lang="zh-CN" altLang="en-US" sz="2400"/>
        </a:p>
      </dgm:t>
    </dgm:pt>
    <dgm:pt modelId="{15A22CD8-F633-474B-ADA4-8F81C70D5CDB}" cxnId="{15962AB6-F083-49C5-AB55-344B16F2625F}" type="sibTrans">
      <dgm:prSet/>
      <dgm:spPr/>
      <dgm:t>
        <a:bodyPr/>
        <a:lstStyle/>
        <a:p>
          <a:pPr algn="l"/>
          <a:endParaRPr lang="zh-CN" altLang="en-US" sz="2400"/>
        </a:p>
      </dgm:t>
    </dgm:pt>
    <dgm:pt modelId="{D268D0B6-2202-0349-9ED8-CDC00F165E8E}">
      <dgm:prSet phldrT="[Text]" custT="1"/>
      <dgm:spPr/>
      <dgm:t>
        <a:bodyPr/>
        <a:lstStyle/>
        <a:p>
          <a:pPr algn="l"/>
          <a:r>
            <a:rPr lang="en-US" sz="2000" dirty="0"/>
            <a:t>Slack:  </a:t>
          </a:r>
          <a:r>
            <a:rPr lang="en-US" altLang="zh-CN" sz="2000" dirty="0"/>
            <a:t>https://apacheseatunnel.slack.com</a:t>
          </a:r>
          <a:endParaRPr lang="zh-CN" altLang="zh-CN" sz="2000" dirty="0"/>
        </a:p>
      </dgm:t>
    </dgm:pt>
    <dgm:pt modelId="{577EC967-170C-9941-8E14-ABA7E6B74046}" cxnId="{6443E0A1-9A67-48E3-A4D6-5E937B04D2BD}" type="parTrans">
      <dgm:prSet/>
      <dgm:spPr/>
      <dgm:t>
        <a:bodyPr/>
        <a:lstStyle/>
        <a:p>
          <a:pPr algn="l"/>
          <a:endParaRPr lang="en-US" sz="2400"/>
        </a:p>
      </dgm:t>
    </dgm:pt>
    <dgm:pt modelId="{73619E33-1254-5D45-A70A-7D206D28FD69}" cxnId="{6443E0A1-9A67-48E3-A4D6-5E937B04D2BD}" type="sibTrans">
      <dgm:prSet/>
      <dgm:spPr/>
      <dgm:t>
        <a:bodyPr/>
        <a:lstStyle/>
        <a:p>
          <a:pPr algn="l"/>
          <a:endParaRPr lang="en-US" sz="2400"/>
        </a:p>
      </dgm:t>
    </dgm:pt>
    <dgm:pt modelId="{A5CD61B1-7A64-864D-BEF0-904C4548F883}">
      <dgm:prSet phldrT="[Text]" custT="1"/>
      <dgm:spPr/>
      <dgm:t>
        <a:bodyPr/>
        <a:lstStyle/>
        <a:p>
          <a:pPr algn="l"/>
          <a:r>
            <a:rPr lang="en-US" sz="2000" dirty="0"/>
            <a:t>Twitter :  </a:t>
          </a:r>
          <a:r>
            <a:rPr lang="en-US" altLang="zh-CN" sz="2000" dirty="0"/>
            <a:t>https://twitter.com/asfseatunnel</a:t>
          </a:r>
          <a:endParaRPr lang="zh-CN" altLang="zh-CN" sz="2000" dirty="0"/>
        </a:p>
      </dgm:t>
    </dgm:pt>
    <dgm:pt modelId="{FE1394E0-6692-B54B-B483-8E0431BEE1C5}" cxnId="{B493D3CD-3D20-41B4-A2FF-6BA3BC048A43}" type="parTrans">
      <dgm:prSet/>
      <dgm:spPr/>
      <dgm:t>
        <a:bodyPr/>
        <a:lstStyle/>
        <a:p>
          <a:pPr algn="l"/>
          <a:endParaRPr lang="en-US" sz="2400"/>
        </a:p>
      </dgm:t>
    </dgm:pt>
    <dgm:pt modelId="{545D3FD5-4E40-BD48-AFAA-627C350A3710}" cxnId="{B493D3CD-3D20-41B4-A2FF-6BA3BC048A43}" type="sibTrans">
      <dgm:prSet/>
      <dgm:spPr/>
      <dgm:t>
        <a:bodyPr/>
        <a:lstStyle/>
        <a:p>
          <a:pPr algn="l"/>
          <a:endParaRPr lang="en-US" sz="2400"/>
        </a:p>
      </dgm:t>
    </dgm:pt>
    <dgm:pt modelId="{3B2B21D5-7D18-F24C-B88F-F91F1058E236}">
      <dgm:prSet custT="1"/>
      <dgm:spPr/>
      <dgm:t>
        <a:bodyPr/>
        <a:lstStyle/>
        <a:p>
          <a:pPr algn="l"/>
          <a:r>
            <a:rPr lang="en-US" altLang="zh-CN" sz="2000" dirty="0"/>
            <a:t>Video</a:t>
          </a:r>
          <a:r>
            <a:rPr lang="zh-CN" altLang="en-US" sz="2000" dirty="0"/>
            <a:t>：</a:t>
          </a:r>
          <a:r>
            <a:rPr lang="en-US" altLang="zh-CN" sz="2000" dirty="0"/>
            <a:t>https://space.bilibili.com/1542095008</a:t>
          </a:r>
          <a:endParaRPr lang="zh-CN" altLang="zh-CN" sz="2000" dirty="0"/>
        </a:p>
      </dgm:t>
    </dgm:pt>
    <dgm:pt modelId="{AD4FD47E-F537-D441-AD95-F6F84C6C40D2}" cxnId="{C368FDBF-E3AD-41B4-BC3D-38BDD0B9DBFF}" type="parTrans">
      <dgm:prSet/>
      <dgm:spPr/>
      <dgm:t>
        <a:bodyPr/>
        <a:lstStyle/>
        <a:p>
          <a:pPr algn="l"/>
          <a:endParaRPr lang="en-US" sz="2400"/>
        </a:p>
      </dgm:t>
    </dgm:pt>
    <dgm:pt modelId="{24FC2D4C-C329-604F-86BF-C440182CE301}" cxnId="{C368FDBF-E3AD-41B4-BC3D-38BDD0B9DBFF}" type="sibTrans">
      <dgm:prSet/>
      <dgm:spPr/>
      <dgm:t>
        <a:bodyPr/>
        <a:lstStyle/>
        <a:p>
          <a:pPr algn="l"/>
          <a:endParaRPr lang="en-US" sz="2400"/>
        </a:p>
      </dgm:t>
    </dgm:pt>
    <dgm:pt modelId="{F6079F7F-847A-9C4B-8DF8-3AE4F81EEBEB}" type="pres">
      <dgm:prSet presAssocID="{50F5C003-F138-3441-95CC-29498EB9868A}" presName="linearFlow" presStyleCnt="0">
        <dgm:presLayoutVars>
          <dgm:dir/>
          <dgm:resizeHandles val="exact"/>
        </dgm:presLayoutVars>
      </dgm:prSet>
      <dgm:spPr/>
    </dgm:pt>
    <dgm:pt modelId="{A072D74A-D9F2-9347-845D-7BD2B50636E9}" type="pres">
      <dgm:prSet presAssocID="{6D91A04C-1452-5D48-B08A-231CCABF8668}" presName="composite" presStyleCnt="0"/>
      <dgm:spPr/>
    </dgm:pt>
    <dgm:pt modelId="{1A03DEB5-3DF7-5C48-A9D4-0F1676AAA3B2}" type="pres">
      <dgm:prSet presAssocID="{6D91A04C-1452-5D48-B08A-231CCABF8668}" presName="imgShp" presStyleLbl="fgImgPlace1" presStyleIdx="0" presStyleCnt="5" custLinFactNeighborX="-37002" custLinFactNeighborY="-141"/>
      <dgm:spPr>
        <a:blipFill>
          <a:blip xmlns:r="http://schemas.openxmlformats.org/officeDocument/2006/relationships" r:embed="rId1"/>
          <a:srcRect/>
          <a:stretch>
            <a:fillRect l="-1000" r="-1000"/>
          </a:stretch>
        </a:blipFill>
      </dgm:spPr>
    </dgm:pt>
    <dgm:pt modelId="{AFF97271-BF8B-344A-818C-3E1A82DBCC51}" type="pres">
      <dgm:prSet presAssocID="{6D91A04C-1452-5D48-B08A-231CCABF8668}" presName="txShp" presStyleLbl="node1" presStyleIdx="0" presStyleCnt="5" custScaleX="107726">
        <dgm:presLayoutVars>
          <dgm:bulletEnabled val="1"/>
        </dgm:presLayoutVars>
      </dgm:prSet>
      <dgm:spPr/>
    </dgm:pt>
    <dgm:pt modelId="{1395C718-3256-C547-95A3-A0A7B5604158}" type="pres">
      <dgm:prSet presAssocID="{9B12842A-B90B-FE46-8291-4147F2AB4969}" presName="spacing" presStyleCnt="0"/>
      <dgm:spPr/>
    </dgm:pt>
    <dgm:pt modelId="{B5D7339B-01CD-45F0-8A1C-3C3565F23E67}" type="pres">
      <dgm:prSet presAssocID="{7BE90A9E-FB41-417D-94B4-1A313183EF59}" presName="composite" presStyleCnt="0"/>
      <dgm:spPr/>
    </dgm:pt>
    <dgm:pt modelId="{917AF6F2-0F17-4372-AFC3-011A74656337}" type="pres">
      <dgm:prSet presAssocID="{7BE90A9E-FB41-417D-94B4-1A313183EF59}" presName="imgShp" presStyleLbl="fgImgPlace1" presStyleIdx="1" presStyleCnt="5" custLinFactNeighborX="-37002" custLinFactNeighborY="-141"/>
      <dgm:spPr>
        <a:blipFill>
          <a:blip xmlns:r="http://schemas.openxmlformats.org/officeDocument/2006/relationships" r:embed="rId2"/>
          <a:srcRect/>
          <a:stretch>
            <a:fillRect t="-7000" b="-7000"/>
          </a:stretch>
        </a:blipFill>
      </dgm:spPr>
    </dgm:pt>
    <dgm:pt modelId="{1E28999B-AEDB-487C-8B2B-83FBB4108F70}" type="pres">
      <dgm:prSet presAssocID="{7BE90A9E-FB41-417D-94B4-1A313183EF59}" presName="txShp" presStyleLbl="node1" presStyleIdx="1" presStyleCnt="5" custScaleX="107726">
        <dgm:presLayoutVars>
          <dgm:bulletEnabled val="1"/>
        </dgm:presLayoutVars>
      </dgm:prSet>
      <dgm:spPr/>
    </dgm:pt>
    <dgm:pt modelId="{2E57DCE2-EA38-4839-98B5-782B0B2F126B}" type="pres">
      <dgm:prSet presAssocID="{15A22CD8-F633-474B-ADA4-8F81C70D5CDB}" presName="spacing" presStyleCnt="0"/>
      <dgm:spPr/>
    </dgm:pt>
    <dgm:pt modelId="{AA527963-FC85-1548-9A8A-485A9427323B}" type="pres">
      <dgm:prSet presAssocID="{D268D0B6-2202-0349-9ED8-CDC00F165E8E}" presName="composite" presStyleCnt="0"/>
      <dgm:spPr/>
    </dgm:pt>
    <dgm:pt modelId="{85388ED3-7068-9E44-B9D9-B337FD2B3DD9}" type="pres">
      <dgm:prSet presAssocID="{D268D0B6-2202-0349-9ED8-CDC00F165E8E}" presName="imgShp" presStyleLbl="fgImgPlace1" presStyleIdx="2" presStyleCnt="5" custLinFactNeighborX="-37002" custLinFactNeighborY="-141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F7CCB339-7CCC-9042-8C6F-5F37228CE9B2}" type="pres">
      <dgm:prSet presAssocID="{D268D0B6-2202-0349-9ED8-CDC00F165E8E}" presName="txShp" presStyleLbl="node1" presStyleIdx="2" presStyleCnt="5" custScaleX="107726">
        <dgm:presLayoutVars>
          <dgm:bulletEnabled val="1"/>
        </dgm:presLayoutVars>
      </dgm:prSet>
      <dgm:spPr/>
    </dgm:pt>
    <dgm:pt modelId="{5ABB6C07-1565-ED45-8449-831668FBA920}" type="pres">
      <dgm:prSet presAssocID="{73619E33-1254-5D45-A70A-7D206D28FD69}" presName="spacing" presStyleCnt="0"/>
      <dgm:spPr/>
    </dgm:pt>
    <dgm:pt modelId="{B3A54A5A-69C7-B24C-8D54-5D7B16862D28}" type="pres">
      <dgm:prSet presAssocID="{A5CD61B1-7A64-864D-BEF0-904C4548F883}" presName="composite" presStyleCnt="0"/>
      <dgm:spPr/>
    </dgm:pt>
    <dgm:pt modelId="{2C4774EC-1DD5-164A-9EED-426839F660F9}" type="pres">
      <dgm:prSet presAssocID="{A5CD61B1-7A64-864D-BEF0-904C4548F883}" presName="imgShp" presStyleLbl="fgImgPlace1" presStyleIdx="3" presStyleCnt="5" custLinFactNeighborX="-37002" custLinFactNeighborY="-141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6000" r="-56000"/>
          </a:stretch>
        </a:blipFill>
      </dgm:spPr>
    </dgm:pt>
    <dgm:pt modelId="{72A1EE08-0692-6A41-9D0C-9F9E2FB3B4E2}" type="pres">
      <dgm:prSet presAssocID="{A5CD61B1-7A64-864D-BEF0-904C4548F883}" presName="txShp" presStyleLbl="node1" presStyleIdx="3" presStyleCnt="5" custScaleX="107726">
        <dgm:presLayoutVars>
          <dgm:bulletEnabled val="1"/>
        </dgm:presLayoutVars>
      </dgm:prSet>
      <dgm:spPr/>
    </dgm:pt>
    <dgm:pt modelId="{093DCD18-E838-4340-9427-09402CE5EF59}" type="pres">
      <dgm:prSet presAssocID="{545D3FD5-4E40-BD48-AFAA-627C350A3710}" presName="spacing" presStyleCnt="0"/>
      <dgm:spPr/>
    </dgm:pt>
    <dgm:pt modelId="{45CA8AFB-D4B2-9A4F-939E-7F2D98A70BD6}" type="pres">
      <dgm:prSet presAssocID="{3B2B21D5-7D18-F24C-B88F-F91F1058E236}" presName="composite" presStyleCnt="0"/>
      <dgm:spPr/>
    </dgm:pt>
    <dgm:pt modelId="{27EB50FB-A6C7-A04E-918B-3A46BFE5660F}" type="pres">
      <dgm:prSet presAssocID="{3B2B21D5-7D18-F24C-B88F-F91F1058E236}" presName="imgShp" presStyleLbl="fgImgPlace1" presStyleIdx="4" presStyleCnt="5" custLinFactNeighborX="-37002" custLinFactNeighborY="-141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</dgm:spPr>
    </dgm:pt>
    <dgm:pt modelId="{2A337866-94DC-184E-9080-52BEBF8702B1}" type="pres">
      <dgm:prSet presAssocID="{3B2B21D5-7D18-F24C-B88F-F91F1058E236}" presName="txShp" presStyleLbl="node1" presStyleIdx="4" presStyleCnt="5" custScaleX="107726">
        <dgm:presLayoutVars>
          <dgm:bulletEnabled val="1"/>
        </dgm:presLayoutVars>
      </dgm:prSet>
      <dgm:spPr/>
    </dgm:pt>
  </dgm:ptLst>
  <dgm:cxnLst>
    <dgm:cxn modelId="{B1EE90CC-991B-460B-8D96-9B4868EA1133}" srcId="{50F5C003-F138-3441-95CC-29498EB9868A}" destId="{6D91A04C-1452-5D48-B08A-231CCABF8668}" srcOrd="0" destOrd="0" parTransId="{60365FF9-CB90-AF44-B4D3-16DCAD310626}" sibTransId="{9B12842A-B90B-FE46-8291-4147F2AB4969}"/>
    <dgm:cxn modelId="{15962AB6-F083-49C5-AB55-344B16F2625F}" srcId="{50F5C003-F138-3441-95CC-29498EB9868A}" destId="{7BE90A9E-FB41-417D-94B4-1A313183EF59}" srcOrd="1" destOrd="0" parTransId="{944297D6-24F3-4A6C-932F-CBFF91E12385}" sibTransId="{15A22CD8-F633-474B-ADA4-8F81C70D5CDB}"/>
    <dgm:cxn modelId="{6443E0A1-9A67-48E3-A4D6-5E937B04D2BD}" srcId="{50F5C003-F138-3441-95CC-29498EB9868A}" destId="{D268D0B6-2202-0349-9ED8-CDC00F165E8E}" srcOrd="2" destOrd="0" parTransId="{577EC967-170C-9941-8E14-ABA7E6B74046}" sibTransId="{73619E33-1254-5D45-A70A-7D206D28FD69}"/>
    <dgm:cxn modelId="{B493D3CD-3D20-41B4-A2FF-6BA3BC048A43}" srcId="{50F5C003-F138-3441-95CC-29498EB9868A}" destId="{A5CD61B1-7A64-864D-BEF0-904C4548F883}" srcOrd="3" destOrd="0" parTransId="{FE1394E0-6692-B54B-B483-8E0431BEE1C5}" sibTransId="{545D3FD5-4E40-BD48-AFAA-627C350A3710}"/>
    <dgm:cxn modelId="{C368FDBF-E3AD-41B4-BC3D-38BDD0B9DBFF}" srcId="{50F5C003-F138-3441-95CC-29498EB9868A}" destId="{3B2B21D5-7D18-F24C-B88F-F91F1058E236}" srcOrd="4" destOrd="0" parTransId="{AD4FD47E-F537-D441-AD95-F6F84C6C40D2}" sibTransId="{24FC2D4C-C329-604F-86BF-C440182CE301}"/>
    <dgm:cxn modelId="{77ABFFBC-8FE7-4B31-9400-1BA2EF33F603}" type="presOf" srcId="{50F5C003-F138-3441-95CC-29498EB9868A}" destId="{F6079F7F-847A-9C4B-8DF8-3AE4F81EEBEB}" srcOrd="0" destOrd="0" presId="urn:microsoft.com/office/officeart/2005/8/layout/vList3"/>
    <dgm:cxn modelId="{91A255D7-7C1A-41EF-AD7F-DB567665B12A}" type="presParOf" srcId="{F6079F7F-847A-9C4B-8DF8-3AE4F81EEBEB}" destId="{A072D74A-D9F2-9347-845D-7BD2B50636E9}" srcOrd="0" destOrd="0" presId="urn:microsoft.com/office/officeart/2005/8/layout/vList3"/>
    <dgm:cxn modelId="{ADCF938D-BB51-4708-897D-D09111CC6994}" type="presParOf" srcId="{A072D74A-D9F2-9347-845D-7BD2B50636E9}" destId="{1A03DEB5-3DF7-5C48-A9D4-0F1676AAA3B2}" srcOrd="0" destOrd="0" presId="urn:microsoft.com/office/officeart/2005/8/layout/vList3"/>
    <dgm:cxn modelId="{6C39AB9B-FBCC-42DA-BC14-3674480F6619}" type="presParOf" srcId="{A072D74A-D9F2-9347-845D-7BD2B50636E9}" destId="{AFF97271-BF8B-344A-818C-3E1A82DBCC51}" srcOrd="1" destOrd="0" presId="urn:microsoft.com/office/officeart/2005/8/layout/vList3"/>
    <dgm:cxn modelId="{BCB66D12-AED9-4823-913A-20FD4B212A23}" type="presOf" srcId="{6D91A04C-1452-5D48-B08A-231CCABF8668}" destId="{AFF97271-BF8B-344A-818C-3E1A82DBCC51}" srcOrd="0" destOrd="0" presId="urn:microsoft.com/office/officeart/2005/8/layout/vList3"/>
    <dgm:cxn modelId="{2E92D076-31D9-49B9-8B5E-7431FC8C6D1C}" type="presParOf" srcId="{F6079F7F-847A-9C4B-8DF8-3AE4F81EEBEB}" destId="{1395C718-3256-C547-95A3-A0A7B5604158}" srcOrd="1" destOrd="0" presId="urn:microsoft.com/office/officeart/2005/8/layout/vList3"/>
    <dgm:cxn modelId="{3C19D139-00C9-4FB8-AAB7-47DFEBE2037C}" type="presOf" srcId="{9B12842A-B90B-FE46-8291-4147F2AB4969}" destId="{1395C718-3256-C547-95A3-A0A7B5604158}" srcOrd="0" destOrd="0" presId="urn:microsoft.com/office/officeart/2005/8/layout/vList3"/>
    <dgm:cxn modelId="{0B9FAF24-003B-45AE-B053-027C1896F73F}" type="presParOf" srcId="{F6079F7F-847A-9C4B-8DF8-3AE4F81EEBEB}" destId="{B5D7339B-01CD-45F0-8A1C-3C3565F23E67}" srcOrd="2" destOrd="0" presId="urn:microsoft.com/office/officeart/2005/8/layout/vList3"/>
    <dgm:cxn modelId="{B4ED6412-CF7A-4565-A1FB-2D22168D2E23}" type="presParOf" srcId="{B5D7339B-01CD-45F0-8A1C-3C3565F23E67}" destId="{917AF6F2-0F17-4372-AFC3-011A74656337}" srcOrd="0" destOrd="2" presId="urn:microsoft.com/office/officeart/2005/8/layout/vList3"/>
    <dgm:cxn modelId="{83EDAF23-DD68-4C01-914B-6D99607FC65F}" type="presParOf" srcId="{B5D7339B-01CD-45F0-8A1C-3C3565F23E67}" destId="{1E28999B-AEDB-487C-8B2B-83FBB4108F70}" srcOrd="1" destOrd="2" presId="urn:microsoft.com/office/officeart/2005/8/layout/vList3"/>
    <dgm:cxn modelId="{D87D7FF9-F1C4-45EE-BE5E-221350DFF947}" type="presOf" srcId="{7BE90A9E-FB41-417D-94B4-1A313183EF59}" destId="{1E28999B-AEDB-487C-8B2B-83FBB4108F70}" srcOrd="0" destOrd="0" presId="urn:microsoft.com/office/officeart/2005/8/layout/vList3"/>
    <dgm:cxn modelId="{BEED7253-06E2-4D72-BE3D-749C64C16BB9}" type="presParOf" srcId="{F6079F7F-847A-9C4B-8DF8-3AE4F81EEBEB}" destId="{2E57DCE2-EA38-4839-98B5-782B0B2F126B}" srcOrd="3" destOrd="0" presId="urn:microsoft.com/office/officeart/2005/8/layout/vList3"/>
    <dgm:cxn modelId="{EF8C1790-2723-42E1-AB82-012DE05B0610}" type="presOf" srcId="{15A22CD8-F633-474B-ADA4-8F81C70D5CDB}" destId="{2E57DCE2-EA38-4839-98B5-782B0B2F126B}" srcOrd="0" destOrd="0" presId="urn:microsoft.com/office/officeart/2005/8/layout/vList3"/>
    <dgm:cxn modelId="{720188E5-4904-409A-8EF5-7867552E194E}" type="presParOf" srcId="{F6079F7F-847A-9C4B-8DF8-3AE4F81EEBEB}" destId="{AA527963-FC85-1548-9A8A-485A9427323B}" srcOrd="4" destOrd="0" presId="urn:microsoft.com/office/officeart/2005/8/layout/vList3"/>
    <dgm:cxn modelId="{519A5D15-1393-4995-AC69-D9C6BC8DBFB7}" type="presParOf" srcId="{AA527963-FC85-1548-9A8A-485A9427323B}" destId="{85388ED3-7068-9E44-B9D9-B337FD2B3DD9}" srcOrd="0" destOrd="4" presId="urn:microsoft.com/office/officeart/2005/8/layout/vList3"/>
    <dgm:cxn modelId="{88E37467-2779-49C4-A840-8A34A2F3730B}" type="presParOf" srcId="{AA527963-FC85-1548-9A8A-485A9427323B}" destId="{F7CCB339-7CCC-9042-8C6F-5F37228CE9B2}" srcOrd="1" destOrd="4" presId="urn:microsoft.com/office/officeart/2005/8/layout/vList3"/>
    <dgm:cxn modelId="{0C9321AA-6F07-4F01-A640-444BCF6C0176}" type="presOf" srcId="{D268D0B6-2202-0349-9ED8-CDC00F165E8E}" destId="{F7CCB339-7CCC-9042-8C6F-5F37228CE9B2}" srcOrd="0" destOrd="0" presId="urn:microsoft.com/office/officeart/2005/8/layout/vList3"/>
    <dgm:cxn modelId="{99326431-F94E-42F8-8C79-D1FDC423A55D}" type="presParOf" srcId="{F6079F7F-847A-9C4B-8DF8-3AE4F81EEBEB}" destId="{5ABB6C07-1565-ED45-8449-831668FBA920}" srcOrd="5" destOrd="0" presId="urn:microsoft.com/office/officeart/2005/8/layout/vList3"/>
    <dgm:cxn modelId="{603FE0C3-88B2-4998-8029-E948941CEAC3}" type="presOf" srcId="{73619E33-1254-5D45-A70A-7D206D28FD69}" destId="{5ABB6C07-1565-ED45-8449-831668FBA920}" srcOrd="0" destOrd="0" presId="urn:microsoft.com/office/officeart/2005/8/layout/vList3"/>
    <dgm:cxn modelId="{72B9062E-A34F-49FC-8D32-6B45D34FBA4F}" type="presParOf" srcId="{F6079F7F-847A-9C4B-8DF8-3AE4F81EEBEB}" destId="{B3A54A5A-69C7-B24C-8D54-5D7B16862D28}" srcOrd="6" destOrd="0" presId="urn:microsoft.com/office/officeart/2005/8/layout/vList3"/>
    <dgm:cxn modelId="{ED47B4FE-11B4-4077-8B0A-9042F2B102C7}" type="presParOf" srcId="{B3A54A5A-69C7-B24C-8D54-5D7B16862D28}" destId="{2C4774EC-1DD5-164A-9EED-426839F660F9}" srcOrd="0" destOrd="6" presId="urn:microsoft.com/office/officeart/2005/8/layout/vList3"/>
    <dgm:cxn modelId="{48174B27-55E5-48A1-A6F2-5744E70E9A3D}" type="presParOf" srcId="{B3A54A5A-69C7-B24C-8D54-5D7B16862D28}" destId="{72A1EE08-0692-6A41-9D0C-9F9E2FB3B4E2}" srcOrd="1" destOrd="6" presId="urn:microsoft.com/office/officeart/2005/8/layout/vList3"/>
    <dgm:cxn modelId="{0497A191-6D06-4EC9-9DA2-A5EA00CB2CFE}" type="presOf" srcId="{A5CD61B1-7A64-864D-BEF0-904C4548F883}" destId="{72A1EE08-0692-6A41-9D0C-9F9E2FB3B4E2}" srcOrd="0" destOrd="0" presId="urn:microsoft.com/office/officeart/2005/8/layout/vList3"/>
    <dgm:cxn modelId="{4F518D54-460C-48DD-A790-835CF489D30D}" type="presParOf" srcId="{F6079F7F-847A-9C4B-8DF8-3AE4F81EEBEB}" destId="{093DCD18-E838-4340-9427-09402CE5EF59}" srcOrd="7" destOrd="0" presId="urn:microsoft.com/office/officeart/2005/8/layout/vList3"/>
    <dgm:cxn modelId="{F16A4646-0890-4431-AF85-0F51166B38D6}" type="presOf" srcId="{545D3FD5-4E40-BD48-AFAA-627C350A3710}" destId="{093DCD18-E838-4340-9427-09402CE5EF59}" srcOrd="0" destOrd="0" presId="urn:microsoft.com/office/officeart/2005/8/layout/vList3"/>
    <dgm:cxn modelId="{70CDC81E-CC82-4CE6-8DAC-2319A9F96045}" type="presParOf" srcId="{F6079F7F-847A-9C4B-8DF8-3AE4F81EEBEB}" destId="{45CA8AFB-D4B2-9A4F-939E-7F2D98A70BD6}" srcOrd="8" destOrd="0" presId="urn:microsoft.com/office/officeart/2005/8/layout/vList3"/>
    <dgm:cxn modelId="{FBC30674-31C3-4FC9-AE00-CDD24BA2FC55}" type="presParOf" srcId="{45CA8AFB-D4B2-9A4F-939E-7F2D98A70BD6}" destId="{27EB50FB-A6C7-A04E-918B-3A46BFE5660F}" srcOrd="0" destOrd="8" presId="urn:microsoft.com/office/officeart/2005/8/layout/vList3"/>
    <dgm:cxn modelId="{85DA828D-17F0-48BD-9E1D-7DBABA28CF1B}" type="presParOf" srcId="{45CA8AFB-D4B2-9A4F-939E-7F2D98A70BD6}" destId="{2A337866-94DC-184E-9080-52BEBF8702B1}" srcOrd="1" destOrd="8" presId="urn:microsoft.com/office/officeart/2005/8/layout/vList3"/>
    <dgm:cxn modelId="{8EA68C51-A18C-4EC1-9489-551B52B9F960}" type="presOf" srcId="{3B2B21D5-7D18-F24C-B88F-F91F1058E236}" destId="{2A337866-94DC-184E-9080-52BEBF8702B1}" srcOrd="0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10758805" cy="2987675"/>
        <a:chOff x="0" y="0"/>
        <a:chExt cx="10758805" cy="2987675"/>
      </a:xfrm>
    </dsp:grpSpPr>
    <dsp:sp modelId="{AFF97271-BF8B-344A-818C-3E1A82DBCC51}">
      <dsp:nvSpPr>
        <dsp:cNvPr id="4" name="五边形 3"/>
        <dsp:cNvSpPr/>
      </dsp:nvSpPr>
      <dsp:spPr bwMode="white">
        <a:xfrm rot="10800000">
          <a:off x="1926586" y="0"/>
          <a:ext cx="7154605" cy="497946"/>
        </a:xfrm>
        <a:prstGeom prst="homePlate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rot="10800000" lIns="219580" tIns="76200" rIns="142240" bIns="7620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000" dirty="0"/>
            <a:t>website</a:t>
          </a:r>
          <a:r>
            <a:rPr lang="en-US" altLang="zh-CN" sz="2000" dirty="0"/>
            <a:t>:</a:t>
          </a:r>
          <a:r>
            <a:rPr lang="zh-CN" altLang="en-US" sz="2000" dirty="0"/>
            <a:t>  </a:t>
          </a:r>
          <a:r>
            <a:rPr lang="en-US" altLang="zh-CN" sz="2000" dirty="0"/>
            <a:t>https://seatunnel.apache.org</a:t>
          </a:r>
          <a:endParaRPr lang="zh-CN" altLang="zh-CN" sz="2000" dirty="0"/>
        </a:p>
      </dsp:txBody>
      <dsp:txXfrm rot="10800000">
        <a:off x="1926586" y="0"/>
        <a:ext cx="7154605" cy="497946"/>
      </dsp:txXfrm>
    </dsp:sp>
    <dsp:sp modelId="{1A03DEB5-3DF7-5C48-A9D4-0F1676AAA3B2}">
      <dsp:nvSpPr>
        <dsp:cNvPr id="3" name="椭圆 2"/>
        <dsp:cNvSpPr/>
      </dsp:nvSpPr>
      <dsp:spPr bwMode="white">
        <a:xfrm>
          <a:off x="1493363" y="0"/>
          <a:ext cx="497946" cy="497946"/>
        </a:xfrm>
        <a:prstGeom prst="ellipse">
          <a:avLst/>
        </a:prstGeom>
        <a:blipFill>
          <a:blip r:embed="rId1"/>
          <a:srcRect/>
          <a:stretch>
            <a:fillRect l="-1000" r="-1000"/>
          </a:stretch>
        </a:blipFill>
      </dsp:spPr>
      <dsp:style>
        <a:lnRef idx="2">
          <a:schemeClr val="lt1"/>
        </a:lnRef>
        <a:fillRef idx="1">
          <a:schemeClr val="accent1">
            <a:tint val="50000"/>
          </a:schemeClr>
        </a:fillRef>
        <a:effectRef idx="0">
          <a:scrgbClr r="0" g="0" b="0"/>
        </a:effectRef>
        <a:fontRef idx="minor"/>
      </dsp:style>
      <dsp:txXfrm>
        <a:off x="1493363" y="0"/>
        <a:ext cx="497946" cy="497946"/>
      </dsp:txXfrm>
    </dsp:sp>
    <dsp:sp modelId="{1E28999B-AEDB-487C-8B2B-83FBB4108F70}">
      <dsp:nvSpPr>
        <dsp:cNvPr id="6" name="五边形 5"/>
        <dsp:cNvSpPr/>
      </dsp:nvSpPr>
      <dsp:spPr bwMode="white">
        <a:xfrm rot="10800000">
          <a:off x="1926586" y="622432"/>
          <a:ext cx="7154605" cy="497946"/>
        </a:xfrm>
        <a:prstGeom prst="homePlate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rot="10800000" vert="horz" wrap="square" lIns="219580" tIns="76200" rIns="142240" bIns="7620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000" dirty="0"/>
            <a:t>GitHub</a:t>
          </a:r>
          <a:r>
            <a:rPr lang="zh-CN" altLang="en-US" sz="2000" dirty="0"/>
            <a:t>：</a:t>
          </a:r>
          <a:r>
            <a:rPr lang="en-US" altLang="en-US" sz="2000" dirty="0"/>
            <a:t>https://github.com/apache/seatunnel</a:t>
          </a:r>
          <a:endParaRPr lang="en-US" sz="2000" dirty="0"/>
        </a:p>
      </dsp:txBody>
      <dsp:txXfrm rot="10800000">
        <a:off x="1926586" y="622432"/>
        <a:ext cx="7154605" cy="497946"/>
      </dsp:txXfrm>
    </dsp:sp>
    <dsp:sp modelId="{917AF6F2-0F17-4372-AFC3-011A74656337}">
      <dsp:nvSpPr>
        <dsp:cNvPr id="5" name="椭圆 4"/>
        <dsp:cNvSpPr/>
      </dsp:nvSpPr>
      <dsp:spPr bwMode="white">
        <a:xfrm>
          <a:off x="1493363" y="621730"/>
          <a:ext cx="497946" cy="497946"/>
        </a:xfrm>
        <a:prstGeom prst="ellipse">
          <a:avLst/>
        </a:prstGeom>
        <a:blipFill>
          <a:blip r:embed="rId2"/>
          <a:srcRect/>
          <a:stretch>
            <a:fillRect t="-7000" b="-7000"/>
          </a:stretch>
        </a:blipFill>
      </dsp:spPr>
      <dsp:style>
        <a:lnRef idx="2">
          <a:schemeClr val="lt1"/>
        </a:lnRef>
        <a:fillRef idx="1">
          <a:schemeClr val="accent1">
            <a:tint val="50000"/>
          </a:schemeClr>
        </a:fillRef>
        <a:effectRef idx="0">
          <a:scrgbClr r="0" g="0" b="0"/>
        </a:effectRef>
        <a:fontRef idx="minor"/>
      </dsp:style>
      <dsp:txXfrm>
        <a:off x="1493363" y="621730"/>
        <a:ext cx="497946" cy="497946"/>
      </dsp:txXfrm>
    </dsp:sp>
    <dsp:sp modelId="{F7CCB339-7CCC-9042-8C6F-5F37228CE9B2}">
      <dsp:nvSpPr>
        <dsp:cNvPr id="8" name="五边形 7"/>
        <dsp:cNvSpPr/>
      </dsp:nvSpPr>
      <dsp:spPr bwMode="white">
        <a:xfrm rot="10800000">
          <a:off x="1926586" y="1244865"/>
          <a:ext cx="7154605" cy="497946"/>
        </a:xfrm>
        <a:prstGeom prst="homePlate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rot="10800000" lIns="219580" tIns="76200" rIns="142240" bIns="7620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000" dirty="0"/>
            <a:t>Slack:  </a:t>
          </a:r>
          <a:r>
            <a:rPr lang="en-US" altLang="zh-CN" sz="2000" dirty="0"/>
            <a:t>https://apacheseatunnel.slack.com</a:t>
          </a:r>
          <a:endParaRPr lang="zh-CN" altLang="zh-CN" sz="2000" dirty="0"/>
        </a:p>
      </dsp:txBody>
      <dsp:txXfrm rot="10800000">
        <a:off x="1926586" y="1244865"/>
        <a:ext cx="7154605" cy="497946"/>
      </dsp:txXfrm>
    </dsp:sp>
    <dsp:sp modelId="{85388ED3-7068-9E44-B9D9-B337FD2B3DD9}">
      <dsp:nvSpPr>
        <dsp:cNvPr id="7" name="椭圆 6"/>
        <dsp:cNvSpPr/>
      </dsp:nvSpPr>
      <dsp:spPr bwMode="white">
        <a:xfrm>
          <a:off x="1493363" y="1244162"/>
          <a:ext cx="497946" cy="497946"/>
        </a:xfrm>
        <a:prstGeom prst="ellipse">
          <a:avLst/>
        </a:prstGeom>
        <a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sp:spPr>
      <dsp:style>
        <a:lnRef idx="2">
          <a:schemeClr val="lt1"/>
        </a:lnRef>
        <a:fillRef idx="1">
          <a:schemeClr val="accent1">
            <a:tint val="50000"/>
          </a:schemeClr>
        </a:fillRef>
        <a:effectRef idx="0">
          <a:scrgbClr r="0" g="0" b="0"/>
        </a:effectRef>
        <a:fontRef idx="minor"/>
      </dsp:style>
      <dsp:txXfrm>
        <a:off x="1493363" y="1244162"/>
        <a:ext cx="497946" cy="497946"/>
      </dsp:txXfrm>
    </dsp:sp>
    <dsp:sp modelId="{72A1EE08-0692-6A41-9D0C-9F9E2FB3B4E2}">
      <dsp:nvSpPr>
        <dsp:cNvPr id="10" name="五边形 9"/>
        <dsp:cNvSpPr/>
      </dsp:nvSpPr>
      <dsp:spPr bwMode="white">
        <a:xfrm rot="10800000">
          <a:off x="1926586" y="1867297"/>
          <a:ext cx="7154605" cy="497946"/>
        </a:xfrm>
        <a:prstGeom prst="homePlate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rot="10800000" lIns="219580" tIns="76200" rIns="142240" bIns="7620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000" dirty="0"/>
            <a:t>Twitter :  </a:t>
          </a:r>
          <a:r>
            <a:rPr lang="en-US" altLang="zh-CN" sz="2000" dirty="0"/>
            <a:t>https://twitter.com/asfseatunnel</a:t>
          </a:r>
          <a:endParaRPr lang="zh-CN" altLang="zh-CN" sz="2000" dirty="0"/>
        </a:p>
      </dsp:txBody>
      <dsp:txXfrm rot="10800000">
        <a:off x="1926586" y="1867297"/>
        <a:ext cx="7154605" cy="497946"/>
      </dsp:txXfrm>
    </dsp:sp>
    <dsp:sp modelId="{2C4774EC-1DD5-164A-9EED-426839F660F9}">
      <dsp:nvSpPr>
        <dsp:cNvPr id="9" name="椭圆 8"/>
        <dsp:cNvSpPr/>
      </dsp:nvSpPr>
      <dsp:spPr bwMode="white">
        <a:xfrm>
          <a:off x="1493363" y="1866595"/>
          <a:ext cx="497946" cy="497946"/>
        </a:xfrm>
        <a:prstGeom prst="ellipse">
          <a:avLst/>
        </a:prstGeom>
        <a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6000" r="-56000"/>
          </a:stretch>
        </a:blipFill>
      </dsp:spPr>
      <dsp:style>
        <a:lnRef idx="2">
          <a:schemeClr val="lt1"/>
        </a:lnRef>
        <a:fillRef idx="1">
          <a:schemeClr val="accent1">
            <a:tint val="50000"/>
          </a:schemeClr>
        </a:fillRef>
        <a:effectRef idx="0">
          <a:scrgbClr r="0" g="0" b="0"/>
        </a:effectRef>
        <a:fontRef idx="minor"/>
      </dsp:style>
      <dsp:txXfrm>
        <a:off x="1493363" y="1866595"/>
        <a:ext cx="497946" cy="497946"/>
      </dsp:txXfrm>
    </dsp:sp>
    <dsp:sp modelId="{2A337866-94DC-184E-9080-52BEBF8702B1}">
      <dsp:nvSpPr>
        <dsp:cNvPr id="12" name="五边形 11"/>
        <dsp:cNvSpPr/>
      </dsp:nvSpPr>
      <dsp:spPr bwMode="white">
        <a:xfrm rot="10800000">
          <a:off x="1926586" y="2489729"/>
          <a:ext cx="7154605" cy="497946"/>
        </a:xfrm>
        <a:prstGeom prst="homePlate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rot="10800000" lIns="219580" tIns="76200" rIns="142240" bIns="7620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000" dirty="0"/>
            <a:t>Video</a:t>
          </a:r>
          <a:r>
            <a:rPr lang="zh-CN" altLang="en-US" sz="2000" dirty="0"/>
            <a:t>：</a:t>
          </a:r>
          <a:r>
            <a:rPr lang="en-US" altLang="zh-CN" sz="2000" dirty="0"/>
            <a:t>https://space.bilibili.com/1542095008</a:t>
          </a:r>
          <a:endParaRPr lang="zh-CN" altLang="zh-CN" sz="2000" dirty="0"/>
        </a:p>
      </dsp:txBody>
      <dsp:txXfrm rot="10800000">
        <a:off x="1926586" y="2489729"/>
        <a:ext cx="7154605" cy="497946"/>
      </dsp:txXfrm>
    </dsp:sp>
    <dsp:sp modelId="{27EB50FB-A6C7-A04E-918B-3A46BFE5660F}">
      <dsp:nvSpPr>
        <dsp:cNvPr id="11" name="椭圆 10"/>
        <dsp:cNvSpPr/>
      </dsp:nvSpPr>
      <dsp:spPr bwMode="white">
        <a:xfrm>
          <a:off x="1493363" y="2489027"/>
          <a:ext cx="497946" cy="497946"/>
        </a:xfrm>
        <a:prstGeom prst="ellipse">
          <a:avLst/>
        </a:prstGeom>
        <a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</dsp:spPr>
      <dsp:style>
        <a:lnRef idx="2">
          <a:schemeClr val="lt1"/>
        </a:lnRef>
        <a:fillRef idx="1">
          <a:schemeClr val="accent1">
            <a:tint val="50000"/>
          </a:schemeClr>
        </a:fillRef>
        <a:effectRef idx="0">
          <a:scrgbClr r="0" g="0" b="0"/>
        </a:effectRef>
        <a:fontRef idx="minor"/>
      </dsp:style>
      <dsp:txXfrm>
        <a:off x="1493363" y="2489027"/>
        <a:ext cx="497946" cy="4979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type="homePlate" r:blip="" rot="180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6D8963-CFCD-4740-AF60-049850373CD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E6FDB6-6D2B-46C1-9FA1-D82906A37C3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AutoNum type="arabicPeriod"/>
            </a:pPr>
            <a:r>
              <a:rPr kumimoji="1" lang="en-US" altLang="zh-CN" dirty="0"/>
              <a:t>dump </a:t>
            </a:r>
            <a:r>
              <a:rPr kumimoji="1" lang="zh-CN" altLang="en-US" dirty="0"/>
              <a:t>系统难点：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核心在线系统，对数据  的及时性和稳定性极端高。搜索推荐系统属于核心系统，电商 </a:t>
            </a:r>
            <a:r>
              <a:rPr kumimoji="1" lang="en-US" altLang="zh-CN" dirty="0"/>
              <a:t>app</a:t>
            </a:r>
            <a:r>
              <a:rPr kumimoji="1" lang="zh-CN" altLang="en-US" dirty="0"/>
              <a:t>，所见图墙皆是出自搜索推荐系统，搜索推荐不稳，全世界立刻都会知道。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业务复杂，大宽表设计。因为直接提供 </a:t>
            </a:r>
            <a:r>
              <a:rPr kumimoji="1" lang="en-US" altLang="zh-CN" dirty="0"/>
              <a:t>C </a:t>
            </a:r>
            <a:r>
              <a:rPr kumimoji="1" lang="zh-CN" altLang="en-US" dirty="0"/>
              <a:t>端服务，业务的复杂性和多变会直接侵入 </a:t>
            </a:r>
            <a:r>
              <a:rPr kumimoji="1" lang="en-US" altLang="zh-CN" dirty="0"/>
              <a:t>dump </a:t>
            </a:r>
            <a:r>
              <a:rPr kumimoji="1" lang="zh-CN" altLang="en-US" dirty="0"/>
              <a:t>系统。类目，品牌，店铺，商品，营销，库存，标签数据，数仓实时数据，离线数据，模型数据，预处理复杂，涉及的业务广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全量索引</a:t>
            </a:r>
            <a:r>
              <a:rPr kumimoji="1" lang="en-US" altLang="zh-CN" dirty="0"/>
              <a:t>+</a:t>
            </a:r>
            <a:r>
              <a:rPr kumimoji="1" lang="zh-CN" altLang="en-US" dirty="0"/>
              <a:t>实时索引，注定了 </a:t>
            </a:r>
            <a:r>
              <a:rPr kumimoji="1" lang="en-US" altLang="zh-CN" dirty="0"/>
              <a:t>dump </a:t>
            </a:r>
            <a:r>
              <a:rPr kumimoji="1" lang="zh-CN" altLang="en-US" dirty="0"/>
              <a:t>系统难以直接使用数仓中的 </a:t>
            </a:r>
            <a:r>
              <a:rPr kumimoji="1" lang="en-US" altLang="zh-CN" dirty="0"/>
              <a:t>ETL </a:t>
            </a:r>
            <a:r>
              <a:rPr kumimoji="1" lang="zh-CN" altLang="en-US" dirty="0"/>
              <a:t>和数据同步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多样的数据来源（消息队列，数据库，</a:t>
            </a:r>
            <a:r>
              <a:rPr kumimoji="1" lang="en-US" altLang="zh-CN" dirty="0"/>
              <a:t>  </a:t>
            </a:r>
            <a:r>
              <a:rPr kumimoji="1" lang="zh-CN" altLang="en-US" dirty="0"/>
              <a:t>接口）</a:t>
            </a:r>
            <a:r>
              <a:rPr kumimoji="1" lang="en-US" altLang="zh-CN" dirty="0"/>
              <a:t>+</a:t>
            </a:r>
            <a:r>
              <a:rPr kumimoji="1" lang="zh-CN" altLang="en-US" dirty="0"/>
              <a:t> 数据联动更新（一对一，一对多，多对一）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9270E5-3F79-574D-8282-A3C79FDED89D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AutoNum type="arabicPeriod"/>
            </a:pPr>
            <a:r>
              <a:rPr kumimoji="1" lang="en-US" altLang="zh-CN" dirty="0"/>
              <a:t>dump </a:t>
            </a:r>
            <a:r>
              <a:rPr kumimoji="1" lang="zh-CN" altLang="en-US" dirty="0"/>
              <a:t>系统难点：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核心在线系统，对数据  的及时性和稳定性极端高。搜索推荐系统属于核心系统，电商 </a:t>
            </a:r>
            <a:r>
              <a:rPr kumimoji="1" lang="en-US" altLang="zh-CN" dirty="0"/>
              <a:t>app</a:t>
            </a:r>
            <a:r>
              <a:rPr kumimoji="1" lang="zh-CN" altLang="en-US" dirty="0"/>
              <a:t>，所见图墙皆是出自搜索推荐系统，搜索推荐不稳，全世界立刻都会知道。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业务复杂，大宽表设计。因为直接提供 </a:t>
            </a:r>
            <a:r>
              <a:rPr kumimoji="1" lang="en-US" altLang="zh-CN" dirty="0"/>
              <a:t>C </a:t>
            </a:r>
            <a:r>
              <a:rPr kumimoji="1" lang="zh-CN" altLang="en-US" dirty="0"/>
              <a:t>端服务，业务的复杂性和多变会直接侵入 </a:t>
            </a:r>
            <a:r>
              <a:rPr kumimoji="1" lang="en-US" altLang="zh-CN" dirty="0"/>
              <a:t>dump </a:t>
            </a:r>
            <a:r>
              <a:rPr kumimoji="1" lang="zh-CN" altLang="en-US" dirty="0"/>
              <a:t>系统。类目，品牌，店铺，商品，营销，库存，标签数据，数仓实时数据，离线数据，模型数据，预处理复杂，涉及的业务广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全量索引</a:t>
            </a:r>
            <a:r>
              <a:rPr kumimoji="1" lang="en-US" altLang="zh-CN" dirty="0"/>
              <a:t>+</a:t>
            </a:r>
            <a:r>
              <a:rPr kumimoji="1" lang="zh-CN" altLang="en-US" dirty="0"/>
              <a:t>实时索引，注定了 </a:t>
            </a:r>
            <a:r>
              <a:rPr kumimoji="1" lang="en-US" altLang="zh-CN" dirty="0"/>
              <a:t>dump </a:t>
            </a:r>
            <a:r>
              <a:rPr kumimoji="1" lang="zh-CN" altLang="en-US" dirty="0"/>
              <a:t>系统难以直接使用数仓中的 </a:t>
            </a:r>
            <a:r>
              <a:rPr kumimoji="1" lang="en-US" altLang="zh-CN" dirty="0"/>
              <a:t>ETL </a:t>
            </a:r>
            <a:r>
              <a:rPr kumimoji="1" lang="zh-CN" altLang="en-US" dirty="0"/>
              <a:t>和数据同步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多样的数据来源（消息队列，数据库，</a:t>
            </a:r>
            <a:r>
              <a:rPr kumimoji="1" lang="en-US" altLang="zh-CN" dirty="0"/>
              <a:t>  </a:t>
            </a:r>
            <a:r>
              <a:rPr kumimoji="1" lang="zh-CN" altLang="en-US" dirty="0"/>
              <a:t>接口）</a:t>
            </a:r>
            <a:r>
              <a:rPr kumimoji="1" lang="en-US" altLang="zh-CN" dirty="0"/>
              <a:t>+</a:t>
            </a:r>
            <a:r>
              <a:rPr kumimoji="1" lang="zh-CN" altLang="en-US" dirty="0"/>
              <a:t> 数据联动更新（一对一，一对多，多对一）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9270E5-3F79-574D-8282-A3C79FDED89D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AutoNum type="arabicPeriod"/>
            </a:pPr>
            <a:r>
              <a:rPr kumimoji="1" lang="en-US" altLang="zh-CN" dirty="0"/>
              <a:t>dump </a:t>
            </a:r>
            <a:r>
              <a:rPr kumimoji="1" lang="zh-CN" altLang="en-US" dirty="0"/>
              <a:t>系统难点：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核心在线系统，对数据  的及时性和稳定性极端高。搜索推荐系统属于核心系统，电商 </a:t>
            </a:r>
            <a:r>
              <a:rPr kumimoji="1" lang="en-US" altLang="zh-CN" dirty="0"/>
              <a:t>app</a:t>
            </a:r>
            <a:r>
              <a:rPr kumimoji="1" lang="zh-CN" altLang="en-US" dirty="0"/>
              <a:t>，所见图墙皆是出自搜索推荐系统，搜索推荐不稳，全世界立刻都会知道。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业务复杂，大宽表设计。因为直接提供 </a:t>
            </a:r>
            <a:r>
              <a:rPr kumimoji="1" lang="en-US" altLang="zh-CN" dirty="0"/>
              <a:t>C </a:t>
            </a:r>
            <a:r>
              <a:rPr kumimoji="1" lang="zh-CN" altLang="en-US" dirty="0"/>
              <a:t>端服务，业务的复杂性和多变会直接侵入 </a:t>
            </a:r>
            <a:r>
              <a:rPr kumimoji="1" lang="en-US" altLang="zh-CN" dirty="0"/>
              <a:t>dump </a:t>
            </a:r>
            <a:r>
              <a:rPr kumimoji="1" lang="zh-CN" altLang="en-US" dirty="0"/>
              <a:t>系统。类目，品牌，店铺，商品，营销，库存，标签数据，数仓实时数据，离线数据，模型数据，预处理复杂，涉及的业务广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全量索引</a:t>
            </a:r>
            <a:r>
              <a:rPr kumimoji="1" lang="en-US" altLang="zh-CN" dirty="0"/>
              <a:t>+</a:t>
            </a:r>
            <a:r>
              <a:rPr kumimoji="1" lang="zh-CN" altLang="en-US" dirty="0"/>
              <a:t>实时索引，注定了 </a:t>
            </a:r>
            <a:r>
              <a:rPr kumimoji="1" lang="en-US" altLang="zh-CN" dirty="0"/>
              <a:t>dump </a:t>
            </a:r>
            <a:r>
              <a:rPr kumimoji="1" lang="zh-CN" altLang="en-US" dirty="0"/>
              <a:t>系统难以直接使用数仓中的 </a:t>
            </a:r>
            <a:r>
              <a:rPr kumimoji="1" lang="en-US" altLang="zh-CN" dirty="0"/>
              <a:t>ETL </a:t>
            </a:r>
            <a:r>
              <a:rPr kumimoji="1" lang="zh-CN" altLang="en-US" dirty="0"/>
              <a:t>和数据同步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多样的数据来源（消息队列，数据库，</a:t>
            </a:r>
            <a:r>
              <a:rPr kumimoji="1" lang="en-US" altLang="zh-CN" dirty="0"/>
              <a:t>  </a:t>
            </a:r>
            <a:r>
              <a:rPr kumimoji="1" lang="zh-CN" altLang="en-US" dirty="0"/>
              <a:t>接口）</a:t>
            </a:r>
            <a:r>
              <a:rPr kumimoji="1" lang="en-US" altLang="zh-CN" dirty="0"/>
              <a:t>+</a:t>
            </a:r>
            <a:r>
              <a:rPr kumimoji="1" lang="zh-CN" altLang="en-US" dirty="0"/>
              <a:t> 数据联动更新（一对一，一对多，多对一）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9270E5-3F79-574D-8282-A3C79FDED89D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AutoNum type="arabicPeriod"/>
            </a:pPr>
            <a:r>
              <a:rPr kumimoji="1" lang="en-US" altLang="zh-CN" dirty="0"/>
              <a:t>dump </a:t>
            </a:r>
            <a:r>
              <a:rPr kumimoji="1" lang="zh-CN" altLang="en-US" dirty="0"/>
              <a:t>系统难点：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核心在线系统，对数据  的及时性和稳定性极端高。搜索推荐系统属于核心系统，电商 </a:t>
            </a:r>
            <a:r>
              <a:rPr kumimoji="1" lang="en-US" altLang="zh-CN" dirty="0"/>
              <a:t>app</a:t>
            </a:r>
            <a:r>
              <a:rPr kumimoji="1" lang="zh-CN" altLang="en-US" dirty="0"/>
              <a:t>，所见图墙皆是出自搜索推荐系统，搜索推荐不稳，全世界立刻都会知道。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业务复杂，大宽表设计。因为直接提供 </a:t>
            </a:r>
            <a:r>
              <a:rPr kumimoji="1" lang="en-US" altLang="zh-CN" dirty="0"/>
              <a:t>C </a:t>
            </a:r>
            <a:r>
              <a:rPr kumimoji="1" lang="zh-CN" altLang="en-US" dirty="0"/>
              <a:t>端服务，业务的复杂性和多变会直接侵入 </a:t>
            </a:r>
            <a:r>
              <a:rPr kumimoji="1" lang="en-US" altLang="zh-CN" dirty="0"/>
              <a:t>dump </a:t>
            </a:r>
            <a:r>
              <a:rPr kumimoji="1" lang="zh-CN" altLang="en-US" dirty="0"/>
              <a:t>系统。类目，品牌，店铺，商品，营销，库存，标签数据，数仓实时数据，离线数据，模型数据，预处理复杂，涉及的业务广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全量索引</a:t>
            </a:r>
            <a:r>
              <a:rPr kumimoji="1" lang="en-US" altLang="zh-CN" dirty="0"/>
              <a:t>+</a:t>
            </a:r>
            <a:r>
              <a:rPr kumimoji="1" lang="zh-CN" altLang="en-US" dirty="0"/>
              <a:t>实时索引，注定了 </a:t>
            </a:r>
            <a:r>
              <a:rPr kumimoji="1" lang="en-US" altLang="zh-CN" dirty="0"/>
              <a:t>dump </a:t>
            </a:r>
            <a:r>
              <a:rPr kumimoji="1" lang="zh-CN" altLang="en-US" dirty="0"/>
              <a:t>系统难以直接使用数仓中的 </a:t>
            </a:r>
            <a:r>
              <a:rPr kumimoji="1" lang="en-US" altLang="zh-CN" dirty="0"/>
              <a:t>ETL </a:t>
            </a:r>
            <a:r>
              <a:rPr kumimoji="1" lang="zh-CN" altLang="en-US" dirty="0"/>
              <a:t>和数据同步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多样的数据来源（消息队列，数据库，</a:t>
            </a:r>
            <a:r>
              <a:rPr kumimoji="1" lang="en-US" altLang="zh-CN" dirty="0"/>
              <a:t>  </a:t>
            </a:r>
            <a:r>
              <a:rPr kumimoji="1" lang="zh-CN" altLang="en-US" dirty="0"/>
              <a:t>接口）</a:t>
            </a:r>
            <a:r>
              <a:rPr kumimoji="1" lang="en-US" altLang="zh-CN" dirty="0"/>
              <a:t>+</a:t>
            </a:r>
            <a:r>
              <a:rPr kumimoji="1" lang="zh-CN" altLang="en-US" dirty="0"/>
              <a:t> 数据联动更新（一对一，一对多，多对一）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9270E5-3F79-574D-8282-A3C79FDED89D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AutoNum type="arabicPeriod"/>
            </a:pPr>
            <a:r>
              <a:rPr kumimoji="1" lang="en-US" altLang="zh-CN" dirty="0"/>
              <a:t>dump </a:t>
            </a:r>
            <a:r>
              <a:rPr kumimoji="1" lang="zh-CN" altLang="en-US" dirty="0"/>
              <a:t>系统难点：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核心在线系统，对数据  的及时性和稳定性极端高。搜索推荐系统属于核心系统，电商 </a:t>
            </a:r>
            <a:r>
              <a:rPr kumimoji="1" lang="en-US" altLang="zh-CN" dirty="0"/>
              <a:t>app</a:t>
            </a:r>
            <a:r>
              <a:rPr kumimoji="1" lang="zh-CN" altLang="en-US" dirty="0"/>
              <a:t>，所见图墙皆是出自搜索推荐系统，搜索推荐不稳，全世界立刻都会知道。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业务复杂，大宽表设计。因为直接提供 </a:t>
            </a:r>
            <a:r>
              <a:rPr kumimoji="1" lang="en-US" altLang="zh-CN" dirty="0"/>
              <a:t>C </a:t>
            </a:r>
            <a:r>
              <a:rPr kumimoji="1" lang="zh-CN" altLang="en-US" dirty="0"/>
              <a:t>端服务，业务的复杂性和多变会直接侵入 </a:t>
            </a:r>
            <a:r>
              <a:rPr kumimoji="1" lang="en-US" altLang="zh-CN" dirty="0"/>
              <a:t>dump </a:t>
            </a:r>
            <a:r>
              <a:rPr kumimoji="1" lang="zh-CN" altLang="en-US" dirty="0"/>
              <a:t>系统。类目，品牌，店铺，商品，营销，库存，标签数据，数仓实时数据，离线数据，模型数据，预处理复杂，涉及的业务广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全量索引</a:t>
            </a:r>
            <a:r>
              <a:rPr kumimoji="1" lang="en-US" altLang="zh-CN" dirty="0"/>
              <a:t>+</a:t>
            </a:r>
            <a:r>
              <a:rPr kumimoji="1" lang="zh-CN" altLang="en-US" dirty="0"/>
              <a:t>实时索引，注定了 </a:t>
            </a:r>
            <a:r>
              <a:rPr kumimoji="1" lang="en-US" altLang="zh-CN" dirty="0"/>
              <a:t>dump </a:t>
            </a:r>
            <a:r>
              <a:rPr kumimoji="1" lang="zh-CN" altLang="en-US" dirty="0"/>
              <a:t>系统难以直接使用数仓中的 </a:t>
            </a:r>
            <a:r>
              <a:rPr kumimoji="1" lang="en-US" altLang="zh-CN" dirty="0"/>
              <a:t>ETL </a:t>
            </a:r>
            <a:r>
              <a:rPr kumimoji="1" lang="zh-CN" altLang="en-US" dirty="0"/>
              <a:t>和数据同步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多样的数据来源（消息队列，数据库，</a:t>
            </a:r>
            <a:r>
              <a:rPr kumimoji="1" lang="en-US" altLang="zh-CN" dirty="0"/>
              <a:t>  </a:t>
            </a:r>
            <a:r>
              <a:rPr kumimoji="1" lang="zh-CN" altLang="en-US" dirty="0"/>
              <a:t>接口）</a:t>
            </a:r>
            <a:r>
              <a:rPr kumimoji="1" lang="en-US" altLang="zh-CN" dirty="0"/>
              <a:t>+</a:t>
            </a:r>
            <a:r>
              <a:rPr kumimoji="1" lang="zh-CN" altLang="en-US" dirty="0"/>
              <a:t> 数据联动更新（一对一，一对多，多对一）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9270E5-3F79-574D-8282-A3C79FDED89D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AutoNum type="arabicPeriod"/>
            </a:pPr>
            <a:r>
              <a:rPr kumimoji="1" lang="en-US" altLang="zh-CN" dirty="0"/>
              <a:t>dump </a:t>
            </a:r>
            <a:r>
              <a:rPr kumimoji="1" lang="zh-CN" altLang="en-US" dirty="0"/>
              <a:t>系统难点：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核心在线系统，对数据  的及时性和稳定性极端高。搜索推荐系统属于核心系统，电商 </a:t>
            </a:r>
            <a:r>
              <a:rPr kumimoji="1" lang="en-US" altLang="zh-CN" dirty="0"/>
              <a:t>app</a:t>
            </a:r>
            <a:r>
              <a:rPr kumimoji="1" lang="zh-CN" altLang="en-US" dirty="0"/>
              <a:t>，所见图墙皆是出自搜索推荐系统，搜索推荐不稳，全世界立刻都会知道。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业务复杂，大宽表设计。因为直接提供 </a:t>
            </a:r>
            <a:r>
              <a:rPr kumimoji="1" lang="en-US" altLang="zh-CN" dirty="0"/>
              <a:t>C </a:t>
            </a:r>
            <a:r>
              <a:rPr kumimoji="1" lang="zh-CN" altLang="en-US" dirty="0"/>
              <a:t>端服务，业务的复杂性和多变会直接侵入 </a:t>
            </a:r>
            <a:r>
              <a:rPr kumimoji="1" lang="en-US" altLang="zh-CN" dirty="0"/>
              <a:t>dump </a:t>
            </a:r>
            <a:r>
              <a:rPr kumimoji="1" lang="zh-CN" altLang="en-US" dirty="0"/>
              <a:t>系统。类目，品牌，店铺，商品，营销，库存，标签数据，数仓实时数据，离线数据，模型数据，预处理复杂，涉及的业务广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全量索引</a:t>
            </a:r>
            <a:r>
              <a:rPr kumimoji="1" lang="en-US" altLang="zh-CN" dirty="0"/>
              <a:t>+</a:t>
            </a:r>
            <a:r>
              <a:rPr kumimoji="1" lang="zh-CN" altLang="en-US" dirty="0"/>
              <a:t>实时索引，注定了 </a:t>
            </a:r>
            <a:r>
              <a:rPr kumimoji="1" lang="en-US" altLang="zh-CN" dirty="0"/>
              <a:t>dump </a:t>
            </a:r>
            <a:r>
              <a:rPr kumimoji="1" lang="zh-CN" altLang="en-US" dirty="0"/>
              <a:t>系统难以直接使用数仓中的 </a:t>
            </a:r>
            <a:r>
              <a:rPr kumimoji="1" lang="en-US" altLang="zh-CN" dirty="0"/>
              <a:t>ETL </a:t>
            </a:r>
            <a:r>
              <a:rPr kumimoji="1" lang="zh-CN" altLang="en-US" dirty="0"/>
              <a:t>和数据同步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多样的数据来源（消息队列，数据库，</a:t>
            </a:r>
            <a:r>
              <a:rPr kumimoji="1" lang="en-US" altLang="zh-CN" dirty="0"/>
              <a:t>  </a:t>
            </a:r>
            <a:r>
              <a:rPr kumimoji="1" lang="zh-CN" altLang="en-US" dirty="0"/>
              <a:t>接口）</a:t>
            </a:r>
            <a:r>
              <a:rPr kumimoji="1" lang="en-US" altLang="zh-CN" dirty="0"/>
              <a:t>+</a:t>
            </a:r>
            <a:r>
              <a:rPr kumimoji="1" lang="zh-CN" altLang="en-US" dirty="0"/>
              <a:t> 数据联动更新（一对一，一对多，多对一）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9270E5-3F79-574D-8282-A3C79FDED89D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AutoNum type="arabicPeriod"/>
            </a:pPr>
            <a:r>
              <a:rPr kumimoji="1" lang="en-US" altLang="zh-CN" dirty="0"/>
              <a:t>dump </a:t>
            </a:r>
            <a:r>
              <a:rPr kumimoji="1" lang="zh-CN" altLang="en-US" dirty="0"/>
              <a:t>系统难点：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核心在线系统，对数据  的及时性和稳定性极端高。搜索推荐系统属于核心系统，电商 </a:t>
            </a:r>
            <a:r>
              <a:rPr kumimoji="1" lang="en-US" altLang="zh-CN" dirty="0"/>
              <a:t>app</a:t>
            </a:r>
            <a:r>
              <a:rPr kumimoji="1" lang="zh-CN" altLang="en-US" dirty="0"/>
              <a:t>，所见图墙皆是出自搜索推荐系统，搜索推荐不稳，全世界立刻都会知道。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业务复杂，大宽表设计。因为直接提供 </a:t>
            </a:r>
            <a:r>
              <a:rPr kumimoji="1" lang="en-US" altLang="zh-CN" dirty="0"/>
              <a:t>C </a:t>
            </a:r>
            <a:r>
              <a:rPr kumimoji="1" lang="zh-CN" altLang="en-US" dirty="0"/>
              <a:t>端服务，业务的复杂性和多变会直接侵入 </a:t>
            </a:r>
            <a:r>
              <a:rPr kumimoji="1" lang="en-US" altLang="zh-CN" dirty="0"/>
              <a:t>dump </a:t>
            </a:r>
            <a:r>
              <a:rPr kumimoji="1" lang="zh-CN" altLang="en-US" dirty="0"/>
              <a:t>系统。类目，品牌，店铺，商品，营销，库存，标签数据，数仓实时数据，离线数据，模型数据，预处理复杂，涉及的业务广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全量索引</a:t>
            </a:r>
            <a:r>
              <a:rPr kumimoji="1" lang="en-US" altLang="zh-CN" dirty="0"/>
              <a:t>+</a:t>
            </a:r>
            <a:r>
              <a:rPr kumimoji="1" lang="zh-CN" altLang="en-US" dirty="0"/>
              <a:t>实时索引，注定了 </a:t>
            </a:r>
            <a:r>
              <a:rPr kumimoji="1" lang="en-US" altLang="zh-CN" dirty="0"/>
              <a:t>dump </a:t>
            </a:r>
            <a:r>
              <a:rPr kumimoji="1" lang="zh-CN" altLang="en-US" dirty="0"/>
              <a:t>系统难以直接使用数仓中的 </a:t>
            </a:r>
            <a:r>
              <a:rPr kumimoji="1" lang="en-US" altLang="zh-CN" dirty="0"/>
              <a:t>ETL </a:t>
            </a:r>
            <a:r>
              <a:rPr kumimoji="1" lang="zh-CN" altLang="en-US" dirty="0"/>
              <a:t>和数据同步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多样的数据来源（消息队列，数据库，</a:t>
            </a:r>
            <a:r>
              <a:rPr kumimoji="1" lang="en-US" altLang="zh-CN" dirty="0"/>
              <a:t>  </a:t>
            </a:r>
            <a:r>
              <a:rPr kumimoji="1" lang="zh-CN" altLang="en-US" dirty="0"/>
              <a:t>接口）</a:t>
            </a:r>
            <a:r>
              <a:rPr kumimoji="1" lang="en-US" altLang="zh-CN" dirty="0"/>
              <a:t>+</a:t>
            </a:r>
            <a:r>
              <a:rPr kumimoji="1" lang="zh-CN" altLang="en-US" dirty="0"/>
              <a:t> 数据联动更新（一对一，一对多，多对一）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9270E5-3F79-574D-8282-A3C79FDED89D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AutoNum type="arabicPeriod"/>
            </a:pPr>
            <a:r>
              <a:rPr kumimoji="1" lang="en-US" altLang="zh-CN" dirty="0"/>
              <a:t>dump </a:t>
            </a:r>
            <a:r>
              <a:rPr kumimoji="1" lang="zh-CN" altLang="en-US" dirty="0"/>
              <a:t>系统难点：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核心在线系统，对数据  的及时性和稳定性极端高。搜索推荐系统属于核心系统，电商 </a:t>
            </a:r>
            <a:r>
              <a:rPr kumimoji="1" lang="en-US" altLang="zh-CN" dirty="0"/>
              <a:t>app</a:t>
            </a:r>
            <a:r>
              <a:rPr kumimoji="1" lang="zh-CN" altLang="en-US" dirty="0"/>
              <a:t>，所见图墙皆是出自搜索推荐系统，搜索推荐不稳，全世界立刻都会知道。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业务复杂，大宽表设计。因为直接提供 </a:t>
            </a:r>
            <a:r>
              <a:rPr kumimoji="1" lang="en-US" altLang="zh-CN" dirty="0"/>
              <a:t>C </a:t>
            </a:r>
            <a:r>
              <a:rPr kumimoji="1" lang="zh-CN" altLang="en-US" dirty="0"/>
              <a:t>端服务，业务的复杂性和多变会直接侵入 </a:t>
            </a:r>
            <a:r>
              <a:rPr kumimoji="1" lang="en-US" altLang="zh-CN" dirty="0"/>
              <a:t>dump </a:t>
            </a:r>
            <a:r>
              <a:rPr kumimoji="1" lang="zh-CN" altLang="en-US" dirty="0"/>
              <a:t>系统。类目，品牌，店铺，商品，营销，库存，标签数据，数仓实时数据，离线数据，模型数据，预处理复杂，涉及的业务广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全量索引</a:t>
            </a:r>
            <a:r>
              <a:rPr kumimoji="1" lang="en-US" altLang="zh-CN" dirty="0"/>
              <a:t>+</a:t>
            </a:r>
            <a:r>
              <a:rPr kumimoji="1" lang="zh-CN" altLang="en-US" dirty="0"/>
              <a:t>实时索引，注定了 </a:t>
            </a:r>
            <a:r>
              <a:rPr kumimoji="1" lang="en-US" altLang="zh-CN" dirty="0"/>
              <a:t>dump </a:t>
            </a:r>
            <a:r>
              <a:rPr kumimoji="1" lang="zh-CN" altLang="en-US" dirty="0"/>
              <a:t>系统难以直接使用数仓中的 </a:t>
            </a:r>
            <a:r>
              <a:rPr kumimoji="1" lang="en-US" altLang="zh-CN" dirty="0"/>
              <a:t>ETL </a:t>
            </a:r>
            <a:r>
              <a:rPr kumimoji="1" lang="zh-CN" altLang="en-US" dirty="0"/>
              <a:t>和数据同步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多样的数据来源（消息队列，数据库，</a:t>
            </a:r>
            <a:r>
              <a:rPr kumimoji="1" lang="en-US" altLang="zh-CN" dirty="0"/>
              <a:t>  </a:t>
            </a:r>
            <a:r>
              <a:rPr kumimoji="1" lang="zh-CN" altLang="en-US" dirty="0"/>
              <a:t>接口）</a:t>
            </a:r>
            <a:r>
              <a:rPr kumimoji="1" lang="en-US" altLang="zh-CN" dirty="0"/>
              <a:t>+</a:t>
            </a:r>
            <a:r>
              <a:rPr kumimoji="1" lang="zh-CN" altLang="en-US" dirty="0"/>
              <a:t> 数据联动更新（一对一，一对多，多对一）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9270E5-3F79-574D-8282-A3C79FDED89D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AutoNum type="arabicPeriod"/>
            </a:pPr>
            <a:r>
              <a:rPr kumimoji="1" lang="en-US" altLang="zh-CN" dirty="0"/>
              <a:t>dump </a:t>
            </a:r>
            <a:r>
              <a:rPr kumimoji="1" lang="zh-CN" altLang="en-US" dirty="0"/>
              <a:t>系统难点：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核心在线系统，对数据  的及时性和稳定性极端高。搜索推荐系统属于核心系统，电商 </a:t>
            </a:r>
            <a:r>
              <a:rPr kumimoji="1" lang="en-US" altLang="zh-CN" dirty="0"/>
              <a:t>app</a:t>
            </a:r>
            <a:r>
              <a:rPr kumimoji="1" lang="zh-CN" altLang="en-US" dirty="0"/>
              <a:t>，所见图墙皆是出自搜索推荐系统，搜索推荐不稳，全世界立刻都会知道。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业务复杂，大宽表设计。因为直接提供 </a:t>
            </a:r>
            <a:r>
              <a:rPr kumimoji="1" lang="en-US" altLang="zh-CN" dirty="0"/>
              <a:t>C </a:t>
            </a:r>
            <a:r>
              <a:rPr kumimoji="1" lang="zh-CN" altLang="en-US" dirty="0"/>
              <a:t>端服务，业务的复杂性和多变会直接侵入 </a:t>
            </a:r>
            <a:r>
              <a:rPr kumimoji="1" lang="en-US" altLang="zh-CN" dirty="0"/>
              <a:t>dump </a:t>
            </a:r>
            <a:r>
              <a:rPr kumimoji="1" lang="zh-CN" altLang="en-US" dirty="0"/>
              <a:t>系统。类目，品牌，店铺，商品，营销，库存，标签数据，数仓实时数据，离线数据，模型数据，预处理复杂，涉及的业务广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全量索引</a:t>
            </a:r>
            <a:r>
              <a:rPr kumimoji="1" lang="en-US" altLang="zh-CN" dirty="0"/>
              <a:t>+</a:t>
            </a:r>
            <a:r>
              <a:rPr kumimoji="1" lang="zh-CN" altLang="en-US" dirty="0"/>
              <a:t>实时索引，注定了 </a:t>
            </a:r>
            <a:r>
              <a:rPr kumimoji="1" lang="en-US" altLang="zh-CN" dirty="0"/>
              <a:t>dump </a:t>
            </a:r>
            <a:r>
              <a:rPr kumimoji="1" lang="zh-CN" altLang="en-US" dirty="0"/>
              <a:t>系统难以直接使用数仓中的 </a:t>
            </a:r>
            <a:r>
              <a:rPr kumimoji="1" lang="en-US" altLang="zh-CN" dirty="0"/>
              <a:t>ETL </a:t>
            </a:r>
            <a:r>
              <a:rPr kumimoji="1" lang="zh-CN" altLang="en-US" dirty="0"/>
              <a:t>和数据同步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多样的数据来源（消息队列，数据库，</a:t>
            </a:r>
            <a:r>
              <a:rPr kumimoji="1" lang="en-US" altLang="zh-CN" dirty="0"/>
              <a:t>  </a:t>
            </a:r>
            <a:r>
              <a:rPr kumimoji="1" lang="zh-CN" altLang="en-US" dirty="0"/>
              <a:t>接口）</a:t>
            </a:r>
            <a:r>
              <a:rPr kumimoji="1" lang="en-US" altLang="zh-CN" dirty="0"/>
              <a:t>+</a:t>
            </a:r>
            <a:r>
              <a:rPr kumimoji="1" lang="zh-CN" altLang="en-US" dirty="0"/>
              <a:t> 数据联动更新（一对一，一对多，多对一）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9270E5-3F79-574D-8282-A3C79FDED89D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AutoNum type="arabicPeriod"/>
            </a:pPr>
            <a:r>
              <a:rPr kumimoji="1" lang="en-US" altLang="zh-CN" dirty="0"/>
              <a:t>dump </a:t>
            </a:r>
            <a:r>
              <a:rPr kumimoji="1" lang="zh-CN" altLang="en-US" dirty="0"/>
              <a:t>系统难点：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核心在线系统，对数据  的及时性和稳定性极端高。搜索推荐系统属于核心系统，电商 </a:t>
            </a:r>
            <a:r>
              <a:rPr kumimoji="1" lang="en-US" altLang="zh-CN" dirty="0"/>
              <a:t>app</a:t>
            </a:r>
            <a:r>
              <a:rPr kumimoji="1" lang="zh-CN" altLang="en-US" dirty="0"/>
              <a:t>，所见图墙皆是出自搜索推荐系统，搜索推荐不稳，全世界立刻都会知道。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业务复杂，大宽表设计。因为直接提供 </a:t>
            </a:r>
            <a:r>
              <a:rPr kumimoji="1" lang="en-US" altLang="zh-CN" dirty="0"/>
              <a:t>C </a:t>
            </a:r>
            <a:r>
              <a:rPr kumimoji="1" lang="zh-CN" altLang="en-US" dirty="0"/>
              <a:t>端服务，业务的复杂性和多变会直接侵入 </a:t>
            </a:r>
            <a:r>
              <a:rPr kumimoji="1" lang="en-US" altLang="zh-CN" dirty="0"/>
              <a:t>dump </a:t>
            </a:r>
            <a:r>
              <a:rPr kumimoji="1" lang="zh-CN" altLang="en-US" dirty="0"/>
              <a:t>系统。类目，品牌，店铺，商品，营销，库存，标签数据，数仓实时数据，离线数据，模型数据，预处理复杂，涉及的业务广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全量索引</a:t>
            </a:r>
            <a:r>
              <a:rPr kumimoji="1" lang="en-US" altLang="zh-CN" dirty="0"/>
              <a:t>+</a:t>
            </a:r>
            <a:r>
              <a:rPr kumimoji="1" lang="zh-CN" altLang="en-US" dirty="0"/>
              <a:t>实时索引，注定了 </a:t>
            </a:r>
            <a:r>
              <a:rPr kumimoji="1" lang="en-US" altLang="zh-CN" dirty="0"/>
              <a:t>dump </a:t>
            </a:r>
            <a:r>
              <a:rPr kumimoji="1" lang="zh-CN" altLang="en-US" dirty="0"/>
              <a:t>系统难以直接使用数仓中的 </a:t>
            </a:r>
            <a:r>
              <a:rPr kumimoji="1" lang="en-US" altLang="zh-CN" dirty="0"/>
              <a:t>ETL </a:t>
            </a:r>
            <a:r>
              <a:rPr kumimoji="1" lang="zh-CN" altLang="en-US" dirty="0"/>
              <a:t>和数据同步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多样的数据来源（消息队列，数据库，</a:t>
            </a:r>
            <a:r>
              <a:rPr kumimoji="1" lang="en-US" altLang="zh-CN" dirty="0"/>
              <a:t>  </a:t>
            </a:r>
            <a:r>
              <a:rPr kumimoji="1" lang="zh-CN" altLang="en-US" dirty="0"/>
              <a:t>接口）</a:t>
            </a:r>
            <a:r>
              <a:rPr kumimoji="1" lang="en-US" altLang="zh-CN" dirty="0"/>
              <a:t>+</a:t>
            </a:r>
            <a:r>
              <a:rPr kumimoji="1" lang="zh-CN" altLang="en-US" dirty="0"/>
              <a:t> 数据联动更新（一对一，一对多，多对一）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9270E5-3F79-574D-8282-A3C79FDED89D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AutoNum type="arabicPeriod"/>
            </a:pPr>
            <a:r>
              <a:rPr kumimoji="1" lang="en-US" altLang="zh-CN" dirty="0"/>
              <a:t>dump </a:t>
            </a:r>
            <a:r>
              <a:rPr kumimoji="1" lang="zh-CN" altLang="en-US" dirty="0"/>
              <a:t>系统难点：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核心在线系统，对数据  的及时性和稳定性极端高。搜索推荐系统属于核心系统，电商 </a:t>
            </a:r>
            <a:r>
              <a:rPr kumimoji="1" lang="en-US" altLang="zh-CN" dirty="0"/>
              <a:t>app</a:t>
            </a:r>
            <a:r>
              <a:rPr kumimoji="1" lang="zh-CN" altLang="en-US" dirty="0"/>
              <a:t>，所见图墙皆是出自搜索推荐系统，搜索推荐不稳，全世界立刻都会知道。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业务复杂，大宽表设计。因为直接提供 </a:t>
            </a:r>
            <a:r>
              <a:rPr kumimoji="1" lang="en-US" altLang="zh-CN" dirty="0"/>
              <a:t>C </a:t>
            </a:r>
            <a:r>
              <a:rPr kumimoji="1" lang="zh-CN" altLang="en-US" dirty="0"/>
              <a:t>端服务，业务的复杂性和多变会直接侵入 </a:t>
            </a:r>
            <a:r>
              <a:rPr kumimoji="1" lang="en-US" altLang="zh-CN" dirty="0"/>
              <a:t>dump </a:t>
            </a:r>
            <a:r>
              <a:rPr kumimoji="1" lang="zh-CN" altLang="en-US" dirty="0"/>
              <a:t>系统。类目，品牌，店铺，商品，营销，库存，标签数据，数仓实时数据，离线数据，模型数据，预处理复杂，涉及的业务广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全量索引</a:t>
            </a:r>
            <a:r>
              <a:rPr kumimoji="1" lang="en-US" altLang="zh-CN" dirty="0"/>
              <a:t>+</a:t>
            </a:r>
            <a:r>
              <a:rPr kumimoji="1" lang="zh-CN" altLang="en-US" dirty="0"/>
              <a:t>实时索引，注定了 </a:t>
            </a:r>
            <a:r>
              <a:rPr kumimoji="1" lang="en-US" altLang="zh-CN" dirty="0"/>
              <a:t>dump </a:t>
            </a:r>
            <a:r>
              <a:rPr kumimoji="1" lang="zh-CN" altLang="en-US" dirty="0"/>
              <a:t>系统难以直接使用数仓中的 </a:t>
            </a:r>
            <a:r>
              <a:rPr kumimoji="1" lang="en-US" altLang="zh-CN" dirty="0"/>
              <a:t>ETL </a:t>
            </a:r>
            <a:r>
              <a:rPr kumimoji="1" lang="zh-CN" altLang="en-US" dirty="0"/>
              <a:t>和数据同步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多样的数据来源（消息队列，数据库，</a:t>
            </a:r>
            <a:r>
              <a:rPr kumimoji="1" lang="en-US" altLang="zh-CN" dirty="0"/>
              <a:t>  </a:t>
            </a:r>
            <a:r>
              <a:rPr kumimoji="1" lang="zh-CN" altLang="en-US" dirty="0"/>
              <a:t>接口）</a:t>
            </a:r>
            <a:r>
              <a:rPr kumimoji="1" lang="en-US" altLang="zh-CN" dirty="0"/>
              <a:t>+</a:t>
            </a:r>
            <a:r>
              <a:rPr kumimoji="1" lang="zh-CN" altLang="en-US" dirty="0"/>
              <a:t> 数据联动更新（一对一，一对多，多对一）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9270E5-3F79-574D-8282-A3C79FDED89D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AutoNum type="arabicPeriod"/>
            </a:pPr>
            <a:r>
              <a:rPr kumimoji="1" lang="en-US" altLang="zh-CN" dirty="0"/>
              <a:t>dump </a:t>
            </a:r>
            <a:r>
              <a:rPr kumimoji="1" lang="zh-CN" altLang="en-US" dirty="0"/>
              <a:t>系统难点：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核心在线系统，对数据  的及时性和稳定性极端高。搜索推荐系统属于核心系统，电商 </a:t>
            </a:r>
            <a:r>
              <a:rPr kumimoji="1" lang="en-US" altLang="zh-CN" dirty="0"/>
              <a:t>app</a:t>
            </a:r>
            <a:r>
              <a:rPr kumimoji="1" lang="zh-CN" altLang="en-US" dirty="0"/>
              <a:t>，所见图墙皆是出自搜索推荐系统，搜索推荐不稳，全世界立刻都会知道。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业务复杂，大宽表设计。因为直接提供 </a:t>
            </a:r>
            <a:r>
              <a:rPr kumimoji="1" lang="en-US" altLang="zh-CN" dirty="0"/>
              <a:t>C </a:t>
            </a:r>
            <a:r>
              <a:rPr kumimoji="1" lang="zh-CN" altLang="en-US" dirty="0"/>
              <a:t>端服务，业务的复杂性和多变会直接侵入 </a:t>
            </a:r>
            <a:r>
              <a:rPr kumimoji="1" lang="en-US" altLang="zh-CN" dirty="0"/>
              <a:t>dump </a:t>
            </a:r>
            <a:r>
              <a:rPr kumimoji="1" lang="zh-CN" altLang="en-US" dirty="0"/>
              <a:t>系统。类目，品牌，店铺，商品，营销，库存，标签数据，数仓实时数据，离线数据，模型数据，预处理复杂，涉及的业务广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全量索引</a:t>
            </a:r>
            <a:r>
              <a:rPr kumimoji="1" lang="en-US" altLang="zh-CN" dirty="0"/>
              <a:t>+</a:t>
            </a:r>
            <a:r>
              <a:rPr kumimoji="1" lang="zh-CN" altLang="en-US" dirty="0"/>
              <a:t>实时索引，注定了 </a:t>
            </a:r>
            <a:r>
              <a:rPr kumimoji="1" lang="en-US" altLang="zh-CN" dirty="0"/>
              <a:t>dump </a:t>
            </a:r>
            <a:r>
              <a:rPr kumimoji="1" lang="zh-CN" altLang="en-US" dirty="0"/>
              <a:t>系统难以直接使用数仓中的 </a:t>
            </a:r>
            <a:r>
              <a:rPr kumimoji="1" lang="en-US" altLang="zh-CN" dirty="0"/>
              <a:t>ETL </a:t>
            </a:r>
            <a:r>
              <a:rPr kumimoji="1" lang="zh-CN" altLang="en-US" dirty="0"/>
              <a:t>和数据同步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多样的数据来源（消息队列，数据库，</a:t>
            </a:r>
            <a:r>
              <a:rPr kumimoji="1" lang="en-US" altLang="zh-CN" dirty="0"/>
              <a:t>  </a:t>
            </a:r>
            <a:r>
              <a:rPr kumimoji="1" lang="zh-CN" altLang="en-US" dirty="0"/>
              <a:t>接口）</a:t>
            </a:r>
            <a:r>
              <a:rPr kumimoji="1" lang="en-US" altLang="zh-CN" dirty="0"/>
              <a:t>+</a:t>
            </a:r>
            <a:r>
              <a:rPr kumimoji="1" lang="zh-CN" altLang="en-US" dirty="0"/>
              <a:t> 数据联动更新（一对一，一对多，多对一）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9270E5-3F79-574D-8282-A3C79FDED89D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AutoNum type="arabicPeriod"/>
            </a:pPr>
            <a:r>
              <a:rPr kumimoji="1" lang="en-US" altLang="zh-CN" dirty="0"/>
              <a:t>dump </a:t>
            </a:r>
            <a:r>
              <a:rPr kumimoji="1" lang="zh-CN" altLang="en-US" dirty="0"/>
              <a:t>系统难点：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核心在线系统，对数据  的及时性和稳定性极端高。搜索推荐系统属于核心系统，电商 </a:t>
            </a:r>
            <a:r>
              <a:rPr kumimoji="1" lang="en-US" altLang="zh-CN" dirty="0"/>
              <a:t>app</a:t>
            </a:r>
            <a:r>
              <a:rPr kumimoji="1" lang="zh-CN" altLang="en-US" dirty="0"/>
              <a:t>，所见图墙皆是出自搜索推荐系统，搜索推荐不稳，全世界立刻都会知道。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业务复杂，大宽表设计。因为直接提供 </a:t>
            </a:r>
            <a:r>
              <a:rPr kumimoji="1" lang="en-US" altLang="zh-CN" dirty="0"/>
              <a:t>C </a:t>
            </a:r>
            <a:r>
              <a:rPr kumimoji="1" lang="zh-CN" altLang="en-US" dirty="0"/>
              <a:t>端服务，业务的复杂性和多变会直接侵入 </a:t>
            </a:r>
            <a:r>
              <a:rPr kumimoji="1" lang="en-US" altLang="zh-CN" dirty="0"/>
              <a:t>dump </a:t>
            </a:r>
            <a:r>
              <a:rPr kumimoji="1" lang="zh-CN" altLang="en-US" dirty="0"/>
              <a:t>系统。类目，品牌，店铺，商品，营销，库存，标签数据，数仓实时数据，离线数据，模型数据，预处理复杂，涉及的业务广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全量索引</a:t>
            </a:r>
            <a:r>
              <a:rPr kumimoji="1" lang="en-US" altLang="zh-CN" dirty="0"/>
              <a:t>+</a:t>
            </a:r>
            <a:r>
              <a:rPr kumimoji="1" lang="zh-CN" altLang="en-US" dirty="0"/>
              <a:t>实时索引，注定了 </a:t>
            </a:r>
            <a:r>
              <a:rPr kumimoji="1" lang="en-US" altLang="zh-CN" dirty="0"/>
              <a:t>dump </a:t>
            </a:r>
            <a:r>
              <a:rPr kumimoji="1" lang="zh-CN" altLang="en-US" dirty="0"/>
              <a:t>系统难以直接使用数仓中的 </a:t>
            </a:r>
            <a:r>
              <a:rPr kumimoji="1" lang="en-US" altLang="zh-CN" dirty="0"/>
              <a:t>ETL </a:t>
            </a:r>
            <a:r>
              <a:rPr kumimoji="1" lang="zh-CN" altLang="en-US" dirty="0"/>
              <a:t>和数据同步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多样的数据来源（消息队列，数据库，</a:t>
            </a:r>
            <a:r>
              <a:rPr kumimoji="1" lang="en-US" altLang="zh-CN" dirty="0"/>
              <a:t>  </a:t>
            </a:r>
            <a:r>
              <a:rPr kumimoji="1" lang="zh-CN" altLang="en-US" dirty="0"/>
              <a:t>接口）</a:t>
            </a:r>
            <a:r>
              <a:rPr kumimoji="1" lang="en-US" altLang="zh-CN" dirty="0"/>
              <a:t>+</a:t>
            </a:r>
            <a:r>
              <a:rPr kumimoji="1" lang="zh-CN" altLang="en-US" dirty="0"/>
              <a:t> 数据联动更新（一对一，一对多，多对一）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9270E5-3F79-574D-8282-A3C79FDED89D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AutoNum type="arabicPeriod"/>
            </a:pPr>
            <a:r>
              <a:rPr kumimoji="1" lang="en-US" altLang="zh-CN" dirty="0"/>
              <a:t>dump </a:t>
            </a:r>
            <a:r>
              <a:rPr kumimoji="1" lang="zh-CN" altLang="en-US" dirty="0"/>
              <a:t>系统难点：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核心在线系统，对数据  的及时性和稳定性极端高。搜索推荐系统属于核心系统，电商 </a:t>
            </a:r>
            <a:r>
              <a:rPr kumimoji="1" lang="en-US" altLang="zh-CN" dirty="0"/>
              <a:t>app</a:t>
            </a:r>
            <a:r>
              <a:rPr kumimoji="1" lang="zh-CN" altLang="en-US" dirty="0"/>
              <a:t>，所见图墙皆是出自搜索推荐系统，搜索推荐不稳，全世界立刻都会知道。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业务复杂，大宽表设计。因为直接提供 </a:t>
            </a:r>
            <a:r>
              <a:rPr kumimoji="1" lang="en-US" altLang="zh-CN" dirty="0"/>
              <a:t>C </a:t>
            </a:r>
            <a:r>
              <a:rPr kumimoji="1" lang="zh-CN" altLang="en-US" dirty="0"/>
              <a:t>端服务，业务的复杂性和多变会直接侵入 </a:t>
            </a:r>
            <a:r>
              <a:rPr kumimoji="1" lang="en-US" altLang="zh-CN" dirty="0"/>
              <a:t>dump </a:t>
            </a:r>
            <a:r>
              <a:rPr kumimoji="1" lang="zh-CN" altLang="en-US" dirty="0"/>
              <a:t>系统。类目，品牌，店铺，商品，营销，库存，标签数据，数仓实时数据，离线数据，模型数据，预处理复杂，涉及的业务广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全量索引</a:t>
            </a:r>
            <a:r>
              <a:rPr kumimoji="1" lang="en-US" altLang="zh-CN" dirty="0"/>
              <a:t>+</a:t>
            </a:r>
            <a:r>
              <a:rPr kumimoji="1" lang="zh-CN" altLang="en-US" dirty="0"/>
              <a:t>实时索引，注定了 </a:t>
            </a:r>
            <a:r>
              <a:rPr kumimoji="1" lang="en-US" altLang="zh-CN" dirty="0"/>
              <a:t>dump </a:t>
            </a:r>
            <a:r>
              <a:rPr kumimoji="1" lang="zh-CN" altLang="en-US" dirty="0"/>
              <a:t>系统难以直接使用数仓中的 </a:t>
            </a:r>
            <a:r>
              <a:rPr kumimoji="1" lang="en-US" altLang="zh-CN" dirty="0"/>
              <a:t>ETL </a:t>
            </a:r>
            <a:r>
              <a:rPr kumimoji="1" lang="zh-CN" altLang="en-US" dirty="0"/>
              <a:t>和数据同步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多样的数据来源（消息队列，数据库，</a:t>
            </a:r>
            <a:r>
              <a:rPr kumimoji="1" lang="en-US" altLang="zh-CN" dirty="0"/>
              <a:t>  </a:t>
            </a:r>
            <a:r>
              <a:rPr kumimoji="1" lang="zh-CN" altLang="en-US" dirty="0"/>
              <a:t>接口）</a:t>
            </a:r>
            <a:r>
              <a:rPr kumimoji="1" lang="en-US" altLang="zh-CN" dirty="0"/>
              <a:t>+</a:t>
            </a:r>
            <a:r>
              <a:rPr kumimoji="1" lang="zh-CN" altLang="en-US" dirty="0"/>
              <a:t> 数据联动更新（一对一，一对多，多对一）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9270E5-3F79-574D-8282-A3C79FDED89D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AutoNum type="arabicPeriod"/>
            </a:pPr>
            <a:r>
              <a:rPr kumimoji="1" lang="en-US" altLang="zh-CN" dirty="0"/>
              <a:t>dump </a:t>
            </a:r>
            <a:r>
              <a:rPr kumimoji="1" lang="zh-CN" altLang="en-US" dirty="0"/>
              <a:t>系统难点：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核心在线系统，对数据  的及时性和稳定性极端高。搜索推荐系统属于核心系统，电商 </a:t>
            </a:r>
            <a:r>
              <a:rPr kumimoji="1" lang="en-US" altLang="zh-CN" dirty="0"/>
              <a:t>app</a:t>
            </a:r>
            <a:r>
              <a:rPr kumimoji="1" lang="zh-CN" altLang="en-US" dirty="0"/>
              <a:t>，所见图墙皆是出自搜索推荐系统，搜索推荐不稳，全世界立刻都会知道。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业务复杂，大宽表设计。因为直接提供 </a:t>
            </a:r>
            <a:r>
              <a:rPr kumimoji="1" lang="en-US" altLang="zh-CN" dirty="0"/>
              <a:t>C </a:t>
            </a:r>
            <a:r>
              <a:rPr kumimoji="1" lang="zh-CN" altLang="en-US" dirty="0"/>
              <a:t>端服务，业务的复杂性和多变会直接侵入 </a:t>
            </a:r>
            <a:r>
              <a:rPr kumimoji="1" lang="en-US" altLang="zh-CN" dirty="0"/>
              <a:t>dump </a:t>
            </a:r>
            <a:r>
              <a:rPr kumimoji="1" lang="zh-CN" altLang="en-US" dirty="0"/>
              <a:t>系统。类目，品牌，店铺，商品，营销，库存，标签数据，数仓实时数据，离线数据，模型数据，预处理复杂，涉及的业务广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全量索引</a:t>
            </a:r>
            <a:r>
              <a:rPr kumimoji="1" lang="en-US" altLang="zh-CN" dirty="0"/>
              <a:t>+</a:t>
            </a:r>
            <a:r>
              <a:rPr kumimoji="1" lang="zh-CN" altLang="en-US" dirty="0"/>
              <a:t>实时索引，注定了 </a:t>
            </a:r>
            <a:r>
              <a:rPr kumimoji="1" lang="en-US" altLang="zh-CN" dirty="0"/>
              <a:t>dump </a:t>
            </a:r>
            <a:r>
              <a:rPr kumimoji="1" lang="zh-CN" altLang="en-US" dirty="0"/>
              <a:t>系统难以直接使用数仓中的 </a:t>
            </a:r>
            <a:r>
              <a:rPr kumimoji="1" lang="en-US" altLang="zh-CN" dirty="0"/>
              <a:t>ETL </a:t>
            </a:r>
            <a:r>
              <a:rPr kumimoji="1" lang="zh-CN" altLang="en-US" dirty="0"/>
              <a:t>和数据同步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多样的数据来源（消息队列，数据库，</a:t>
            </a:r>
            <a:r>
              <a:rPr kumimoji="1" lang="en-US" altLang="zh-CN" dirty="0"/>
              <a:t>  </a:t>
            </a:r>
            <a:r>
              <a:rPr kumimoji="1" lang="zh-CN" altLang="en-US" dirty="0"/>
              <a:t>接口）</a:t>
            </a:r>
            <a:r>
              <a:rPr kumimoji="1" lang="en-US" altLang="zh-CN" dirty="0"/>
              <a:t>+</a:t>
            </a:r>
            <a:r>
              <a:rPr kumimoji="1" lang="zh-CN" altLang="en-US" dirty="0"/>
              <a:t> 数据联动更新（一对一，一对多，多对一）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9270E5-3F79-574D-8282-A3C79FDED89D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AutoNum type="arabicPeriod"/>
            </a:pPr>
            <a:r>
              <a:rPr kumimoji="1" lang="en-US" altLang="zh-CN" dirty="0"/>
              <a:t>dump </a:t>
            </a:r>
            <a:r>
              <a:rPr kumimoji="1" lang="zh-CN" altLang="en-US" dirty="0"/>
              <a:t>系统难点：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核心在线系统，对数据  的及时性和稳定性极端高。搜索推荐系统属于核心系统，电商 </a:t>
            </a:r>
            <a:r>
              <a:rPr kumimoji="1" lang="en-US" altLang="zh-CN" dirty="0"/>
              <a:t>app</a:t>
            </a:r>
            <a:r>
              <a:rPr kumimoji="1" lang="zh-CN" altLang="en-US" dirty="0"/>
              <a:t>，所见图墙皆是出自搜索推荐系统，搜索推荐不稳，全世界立刻都会知道。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业务复杂，大宽表设计。因为直接提供 </a:t>
            </a:r>
            <a:r>
              <a:rPr kumimoji="1" lang="en-US" altLang="zh-CN" dirty="0"/>
              <a:t>C </a:t>
            </a:r>
            <a:r>
              <a:rPr kumimoji="1" lang="zh-CN" altLang="en-US" dirty="0"/>
              <a:t>端服务，业务的复杂性和多变会直接侵入 </a:t>
            </a:r>
            <a:r>
              <a:rPr kumimoji="1" lang="en-US" altLang="zh-CN" dirty="0"/>
              <a:t>dump </a:t>
            </a:r>
            <a:r>
              <a:rPr kumimoji="1" lang="zh-CN" altLang="en-US" dirty="0"/>
              <a:t>系统。类目，品牌，店铺，商品，营销，库存，标签数据，数仓实时数据，离线数据，模型数据，预处理复杂，涉及的业务广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全量索引</a:t>
            </a:r>
            <a:r>
              <a:rPr kumimoji="1" lang="en-US" altLang="zh-CN" dirty="0"/>
              <a:t>+</a:t>
            </a:r>
            <a:r>
              <a:rPr kumimoji="1" lang="zh-CN" altLang="en-US" dirty="0"/>
              <a:t>实时索引，注定了 </a:t>
            </a:r>
            <a:r>
              <a:rPr kumimoji="1" lang="en-US" altLang="zh-CN" dirty="0"/>
              <a:t>dump </a:t>
            </a:r>
            <a:r>
              <a:rPr kumimoji="1" lang="zh-CN" altLang="en-US" dirty="0"/>
              <a:t>系统难以直接使用数仓中的 </a:t>
            </a:r>
            <a:r>
              <a:rPr kumimoji="1" lang="en-US" altLang="zh-CN" dirty="0"/>
              <a:t>ETL </a:t>
            </a:r>
            <a:r>
              <a:rPr kumimoji="1" lang="zh-CN" altLang="en-US" dirty="0"/>
              <a:t>和数据同步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多样的数据来源（消息队列，数据库，</a:t>
            </a:r>
            <a:r>
              <a:rPr kumimoji="1" lang="en-US" altLang="zh-CN" dirty="0"/>
              <a:t>  </a:t>
            </a:r>
            <a:r>
              <a:rPr kumimoji="1" lang="zh-CN" altLang="en-US" dirty="0"/>
              <a:t>接口）</a:t>
            </a:r>
            <a:r>
              <a:rPr kumimoji="1" lang="en-US" altLang="zh-CN" dirty="0"/>
              <a:t>+</a:t>
            </a:r>
            <a:r>
              <a:rPr kumimoji="1" lang="zh-CN" altLang="en-US" dirty="0"/>
              <a:t> 数据联动更新（一对一，一对多，多对一）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9270E5-3F79-574D-8282-A3C79FDED89D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AutoNum type="arabicPeriod"/>
            </a:pPr>
            <a:r>
              <a:rPr kumimoji="1" lang="en-US" altLang="zh-CN" dirty="0"/>
              <a:t>dump </a:t>
            </a:r>
            <a:r>
              <a:rPr kumimoji="1" lang="zh-CN" altLang="en-US" dirty="0"/>
              <a:t>系统难点：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核心在线系统，对数据  的及时性和稳定性极端高。搜索推荐系统属于核心系统，电商 </a:t>
            </a:r>
            <a:r>
              <a:rPr kumimoji="1" lang="en-US" altLang="zh-CN" dirty="0"/>
              <a:t>app</a:t>
            </a:r>
            <a:r>
              <a:rPr kumimoji="1" lang="zh-CN" altLang="en-US" dirty="0"/>
              <a:t>，所见图墙皆是出自搜索推荐系统，搜索推荐不稳，全世界立刻都会知道。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业务复杂，大宽表设计。因为直接提供 </a:t>
            </a:r>
            <a:r>
              <a:rPr kumimoji="1" lang="en-US" altLang="zh-CN" dirty="0"/>
              <a:t>C </a:t>
            </a:r>
            <a:r>
              <a:rPr kumimoji="1" lang="zh-CN" altLang="en-US" dirty="0"/>
              <a:t>端服务，业务的复杂性和多变会直接侵入 </a:t>
            </a:r>
            <a:r>
              <a:rPr kumimoji="1" lang="en-US" altLang="zh-CN" dirty="0"/>
              <a:t>dump </a:t>
            </a:r>
            <a:r>
              <a:rPr kumimoji="1" lang="zh-CN" altLang="en-US" dirty="0"/>
              <a:t>系统。类目，品牌，店铺，商品，营销，库存，标签数据，数仓实时数据，离线数据，模型数据，预处理复杂，涉及的业务广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全量索引</a:t>
            </a:r>
            <a:r>
              <a:rPr kumimoji="1" lang="en-US" altLang="zh-CN" dirty="0"/>
              <a:t>+</a:t>
            </a:r>
            <a:r>
              <a:rPr kumimoji="1" lang="zh-CN" altLang="en-US" dirty="0"/>
              <a:t>实时索引，注定了 </a:t>
            </a:r>
            <a:r>
              <a:rPr kumimoji="1" lang="en-US" altLang="zh-CN" dirty="0"/>
              <a:t>dump </a:t>
            </a:r>
            <a:r>
              <a:rPr kumimoji="1" lang="zh-CN" altLang="en-US" dirty="0"/>
              <a:t>系统难以直接使用数仓中的 </a:t>
            </a:r>
            <a:r>
              <a:rPr kumimoji="1" lang="en-US" altLang="zh-CN" dirty="0"/>
              <a:t>ETL </a:t>
            </a:r>
            <a:r>
              <a:rPr kumimoji="1" lang="zh-CN" altLang="en-US" dirty="0"/>
              <a:t>和数据同步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多样的数据来源（消息队列，数据库，</a:t>
            </a:r>
            <a:r>
              <a:rPr kumimoji="1" lang="en-US" altLang="zh-CN" dirty="0"/>
              <a:t>  </a:t>
            </a:r>
            <a:r>
              <a:rPr kumimoji="1" lang="zh-CN" altLang="en-US" dirty="0"/>
              <a:t>接口）</a:t>
            </a:r>
            <a:r>
              <a:rPr kumimoji="1" lang="en-US" altLang="zh-CN" dirty="0"/>
              <a:t>+</a:t>
            </a:r>
            <a:r>
              <a:rPr kumimoji="1" lang="zh-CN" altLang="en-US" dirty="0"/>
              <a:t> 数据联动更新（一对一，一对多，多对一）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9270E5-3F79-574D-8282-A3C79FDED89D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AutoNum type="arabicPeriod"/>
            </a:pPr>
            <a:r>
              <a:rPr kumimoji="1" lang="en-US" altLang="zh-CN" dirty="0"/>
              <a:t>dump </a:t>
            </a:r>
            <a:r>
              <a:rPr kumimoji="1" lang="zh-CN" altLang="en-US" dirty="0"/>
              <a:t>系统难点：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核心在线系统，对数据  的及时性和稳定性极端高。搜索推荐系统属于核心系统，电商 </a:t>
            </a:r>
            <a:r>
              <a:rPr kumimoji="1" lang="en-US" altLang="zh-CN" dirty="0"/>
              <a:t>app</a:t>
            </a:r>
            <a:r>
              <a:rPr kumimoji="1" lang="zh-CN" altLang="en-US" dirty="0"/>
              <a:t>，所见图墙皆是出自搜索推荐系统，搜索推荐不稳，全世界立刻都会知道。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业务复杂，大宽表设计。因为直接提供 </a:t>
            </a:r>
            <a:r>
              <a:rPr kumimoji="1" lang="en-US" altLang="zh-CN" dirty="0"/>
              <a:t>C </a:t>
            </a:r>
            <a:r>
              <a:rPr kumimoji="1" lang="zh-CN" altLang="en-US" dirty="0"/>
              <a:t>端服务，业务的复杂性和多变会直接侵入 </a:t>
            </a:r>
            <a:r>
              <a:rPr kumimoji="1" lang="en-US" altLang="zh-CN" dirty="0"/>
              <a:t>dump </a:t>
            </a:r>
            <a:r>
              <a:rPr kumimoji="1" lang="zh-CN" altLang="en-US" dirty="0"/>
              <a:t>系统。类目，品牌，店铺，商品，营销，库存，标签数据，数仓实时数据，离线数据，模型数据，预处理复杂，涉及的业务广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全量索引</a:t>
            </a:r>
            <a:r>
              <a:rPr kumimoji="1" lang="en-US" altLang="zh-CN" dirty="0"/>
              <a:t>+</a:t>
            </a:r>
            <a:r>
              <a:rPr kumimoji="1" lang="zh-CN" altLang="en-US" dirty="0"/>
              <a:t>实时索引，注定了 </a:t>
            </a:r>
            <a:r>
              <a:rPr kumimoji="1" lang="en-US" altLang="zh-CN" dirty="0"/>
              <a:t>dump </a:t>
            </a:r>
            <a:r>
              <a:rPr kumimoji="1" lang="zh-CN" altLang="en-US" dirty="0"/>
              <a:t>系统难以直接使用数仓中的 </a:t>
            </a:r>
            <a:r>
              <a:rPr kumimoji="1" lang="en-US" altLang="zh-CN" dirty="0"/>
              <a:t>ETL </a:t>
            </a:r>
            <a:r>
              <a:rPr kumimoji="1" lang="zh-CN" altLang="en-US" dirty="0"/>
              <a:t>和数据同步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多样的数据来源（消息队列，数据库，</a:t>
            </a:r>
            <a:r>
              <a:rPr kumimoji="1" lang="en-US" altLang="zh-CN" dirty="0"/>
              <a:t>  </a:t>
            </a:r>
            <a:r>
              <a:rPr kumimoji="1" lang="zh-CN" altLang="en-US" dirty="0"/>
              <a:t>接口）</a:t>
            </a:r>
            <a:r>
              <a:rPr kumimoji="1" lang="en-US" altLang="zh-CN" dirty="0"/>
              <a:t>+</a:t>
            </a:r>
            <a:r>
              <a:rPr kumimoji="1" lang="zh-CN" altLang="en-US" dirty="0"/>
              <a:t> 数据联动更新（一对一，一对多，多对一）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9270E5-3F79-574D-8282-A3C79FDED89D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AutoNum type="arabicPeriod"/>
            </a:pPr>
            <a:r>
              <a:rPr kumimoji="1" lang="en-US" altLang="zh-CN" dirty="0"/>
              <a:t>dump </a:t>
            </a:r>
            <a:r>
              <a:rPr kumimoji="1" lang="zh-CN" altLang="en-US" dirty="0"/>
              <a:t>系统难点：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核心在线系统，对数据  的及时性和稳定性极端高。搜索推荐系统属于核心系统，电商 </a:t>
            </a:r>
            <a:r>
              <a:rPr kumimoji="1" lang="en-US" altLang="zh-CN" dirty="0"/>
              <a:t>app</a:t>
            </a:r>
            <a:r>
              <a:rPr kumimoji="1" lang="zh-CN" altLang="en-US" dirty="0"/>
              <a:t>，所见图墙皆是出自搜索推荐系统，搜索推荐不稳，全世界立刻都会知道。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业务复杂，大宽表设计。因为直接提供 </a:t>
            </a:r>
            <a:r>
              <a:rPr kumimoji="1" lang="en-US" altLang="zh-CN" dirty="0"/>
              <a:t>C </a:t>
            </a:r>
            <a:r>
              <a:rPr kumimoji="1" lang="zh-CN" altLang="en-US" dirty="0"/>
              <a:t>端服务，业务的复杂性和多变会直接侵入 </a:t>
            </a:r>
            <a:r>
              <a:rPr kumimoji="1" lang="en-US" altLang="zh-CN" dirty="0"/>
              <a:t>dump </a:t>
            </a:r>
            <a:r>
              <a:rPr kumimoji="1" lang="zh-CN" altLang="en-US" dirty="0"/>
              <a:t>系统。类目，品牌，店铺，商品，营销，库存，标签数据，数仓实时数据，离线数据，模型数据，预处理复杂，涉及的业务广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全量索引</a:t>
            </a:r>
            <a:r>
              <a:rPr kumimoji="1" lang="en-US" altLang="zh-CN" dirty="0"/>
              <a:t>+</a:t>
            </a:r>
            <a:r>
              <a:rPr kumimoji="1" lang="zh-CN" altLang="en-US" dirty="0"/>
              <a:t>实时索引，注定了 </a:t>
            </a:r>
            <a:r>
              <a:rPr kumimoji="1" lang="en-US" altLang="zh-CN" dirty="0"/>
              <a:t>dump </a:t>
            </a:r>
            <a:r>
              <a:rPr kumimoji="1" lang="zh-CN" altLang="en-US" dirty="0"/>
              <a:t>系统难以直接使用数仓中的 </a:t>
            </a:r>
            <a:r>
              <a:rPr kumimoji="1" lang="en-US" altLang="zh-CN" dirty="0"/>
              <a:t>ETL </a:t>
            </a:r>
            <a:r>
              <a:rPr kumimoji="1" lang="zh-CN" altLang="en-US" dirty="0"/>
              <a:t>和数据同步</a:t>
            </a:r>
            <a:endParaRPr kumimoji="1" lang="en-US" altLang="zh-CN" dirty="0"/>
          </a:p>
          <a:p>
            <a:pPr marL="342900" indent="-342900">
              <a:buAutoNum type="arabicPeriod"/>
            </a:pPr>
            <a:r>
              <a:rPr kumimoji="1" lang="zh-CN" altLang="en-US" dirty="0"/>
              <a:t>多样的数据来源（消息队列，数据库，</a:t>
            </a:r>
            <a:r>
              <a:rPr kumimoji="1" lang="en-US" altLang="zh-CN" dirty="0"/>
              <a:t>  </a:t>
            </a:r>
            <a:r>
              <a:rPr kumimoji="1" lang="zh-CN" altLang="en-US" dirty="0"/>
              <a:t>接口）</a:t>
            </a:r>
            <a:r>
              <a:rPr kumimoji="1" lang="en-US" altLang="zh-CN" dirty="0"/>
              <a:t>+</a:t>
            </a:r>
            <a:r>
              <a:rPr kumimoji="1" lang="zh-CN" altLang="en-US" dirty="0"/>
              <a:t> 数据联动更新（一对一，一对多，多对一）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9270E5-3F79-574D-8282-A3C79FDED89D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735981"/>
            <a:ext cx="10578954" cy="6123144"/>
            <a:chOff x="-942" y="-1080061"/>
            <a:chExt cx="13717917" cy="7939991"/>
          </a:xfrm>
        </p:grpSpPr>
        <p:sp>
          <p:nvSpPr>
            <p:cNvPr id="16" name="Freeform 5"/>
            <p:cNvSpPr/>
            <p:nvPr userDrawn="1"/>
          </p:nvSpPr>
          <p:spPr bwMode="auto">
            <a:xfrm>
              <a:off x="3176" y="1143000"/>
              <a:ext cx="7939088" cy="5713413"/>
            </a:xfrm>
            <a:custGeom>
              <a:avLst/>
              <a:gdLst>
                <a:gd name="T0" fmla="*/ 3533 w 5001"/>
                <a:gd name="T1" fmla="*/ 712 h 3599"/>
                <a:gd name="T2" fmla="*/ 2821 w 5001"/>
                <a:gd name="T3" fmla="*/ 0 h 3599"/>
                <a:gd name="T4" fmla="*/ 0 w 5001"/>
                <a:gd name="T5" fmla="*/ 2326 h 3599"/>
                <a:gd name="T6" fmla="*/ 0 w 5001"/>
                <a:gd name="T7" fmla="*/ 3599 h 3599"/>
                <a:gd name="T8" fmla="*/ 5001 w 5001"/>
                <a:gd name="T9" fmla="*/ 3599 h 3599"/>
                <a:gd name="T10" fmla="*/ 2719 w 5001"/>
                <a:gd name="T11" fmla="*/ 2405 h 3599"/>
                <a:gd name="T12" fmla="*/ 4263 w 5001"/>
                <a:gd name="T13" fmla="*/ 1455 h 3599"/>
                <a:gd name="T14" fmla="*/ 3533 w 5001"/>
                <a:gd name="T15" fmla="*/ 712 h 3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001" h="3599">
                  <a:moveTo>
                    <a:pt x="3533" y="712"/>
                  </a:moveTo>
                  <a:lnTo>
                    <a:pt x="2821" y="0"/>
                  </a:lnTo>
                  <a:lnTo>
                    <a:pt x="0" y="2326"/>
                  </a:lnTo>
                  <a:lnTo>
                    <a:pt x="0" y="3599"/>
                  </a:lnTo>
                  <a:lnTo>
                    <a:pt x="5001" y="3599"/>
                  </a:lnTo>
                  <a:lnTo>
                    <a:pt x="2719" y="2405"/>
                  </a:lnTo>
                  <a:lnTo>
                    <a:pt x="4263" y="1455"/>
                  </a:lnTo>
                  <a:lnTo>
                    <a:pt x="3533" y="712"/>
                  </a:lnTo>
                  <a:close/>
                </a:path>
              </a:pathLst>
            </a:custGeom>
            <a:blipFill>
              <a:blip r:embed="rId2">
                <a:duotone>
                  <a:prstClr val="black"/>
                  <a:schemeClr val="accent4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-40000" contrast="-40000"/>
                        </a14:imgEffect>
                        <a14:imgEffect>
                          <a14:sharpenSoften amount="-5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37420" r="29428"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  <p:sp>
          <p:nvSpPr>
            <p:cNvPr id="6" name="Freeform 6"/>
            <p:cNvSpPr/>
            <p:nvPr userDrawn="1"/>
          </p:nvSpPr>
          <p:spPr bwMode="auto">
            <a:xfrm>
              <a:off x="3176" y="-1588"/>
              <a:ext cx="3348038" cy="5622925"/>
            </a:xfrm>
            <a:custGeom>
              <a:avLst/>
              <a:gdLst>
                <a:gd name="T0" fmla="*/ 0 w 2109"/>
                <a:gd name="T1" fmla="*/ 3542 h 3542"/>
                <a:gd name="T2" fmla="*/ 2109 w 2109"/>
                <a:gd name="T3" fmla="*/ 1433 h 3542"/>
                <a:gd name="T4" fmla="*/ 677 w 2109"/>
                <a:gd name="T5" fmla="*/ 0 h 3542"/>
                <a:gd name="T6" fmla="*/ 0 w 2109"/>
                <a:gd name="T7" fmla="*/ 0 h 3542"/>
                <a:gd name="T8" fmla="*/ 0 w 2109"/>
                <a:gd name="T9" fmla="*/ 3542 h 3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09" h="3542">
                  <a:moveTo>
                    <a:pt x="0" y="3542"/>
                  </a:moveTo>
                  <a:lnTo>
                    <a:pt x="2109" y="1433"/>
                  </a:lnTo>
                  <a:lnTo>
                    <a:pt x="677" y="0"/>
                  </a:lnTo>
                  <a:lnTo>
                    <a:pt x="0" y="0"/>
                  </a:lnTo>
                  <a:lnTo>
                    <a:pt x="0" y="354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  <p:sp>
          <p:nvSpPr>
            <p:cNvPr id="7" name="Freeform 7"/>
            <p:cNvSpPr/>
            <p:nvPr userDrawn="1"/>
          </p:nvSpPr>
          <p:spPr bwMode="auto">
            <a:xfrm>
              <a:off x="2208213" y="12700"/>
              <a:ext cx="2260600" cy="2260600"/>
            </a:xfrm>
            <a:custGeom>
              <a:avLst/>
              <a:gdLst>
                <a:gd name="T0" fmla="*/ 712 w 1424"/>
                <a:gd name="T1" fmla="*/ 1424 h 1424"/>
                <a:gd name="T2" fmla="*/ 0 w 1424"/>
                <a:gd name="T3" fmla="*/ 712 h 1424"/>
                <a:gd name="T4" fmla="*/ 712 w 1424"/>
                <a:gd name="T5" fmla="*/ 0 h 1424"/>
                <a:gd name="T6" fmla="*/ 1424 w 1424"/>
                <a:gd name="T7" fmla="*/ 712 h 1424"/>
                <a:gd name="T8" fmla="*/ 712 w 1424"/>
                <a:gd name="T9" fmla="*/ 1424 h 1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4" h="1424">
                  <a:moveTo>
                    <a:pt x="712" y="1424"/>
                  </a:moveTo>
                  <a:lnTo>
                    <a:pt x="0" y="712"/>
                  </a:lnTo>
                  <a:lnTo>
                    <a:pt x="712" y="0"/>
                  </a:lnTo>
                  <a:lnTo>
                    <a:pt x="1424" y="712"/>
                  </a:lnTo>
                  <a:lnTo>
                    <a:pt x="712" y="142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" name="Freeform 8"/>
            <p:cNvSpPr/>
            <p:nvPr userDrawn="1"/>
          </p:nvSpPr>
          <p:spPr bwMode="auto">
            <a:xfrm>
              <a:off x="3289473" y="1141413"/>
              <a:ext cx="1193802" cy="2311400"/>
            </a:xfrm>
            <a:custGeom>
              <a:avLst/>
              <a:gdLst>
                <a:gd name="T0" fmla="*/ 740 w 740"/>
                <a:gd name="T1" fmla="*/ 1479 h 1479"/>
                <a:gd name="T2" fmla="*/ 0 w 740"/>
                <a:gd name="T3" fmla="*/ 739 h 1479"/>
                <a:gd name="T4" fmla="*/ 740 w 740"/>
                <a:gd name="T5" fmla="*/ 0 h 1479"/>
                <a:gd name="T6" fmla="*/ 740 w 740"/>
                <a:gd name="T7" fmla="*/ 1479 h 1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0" h="1479">
                  <a:moveTo>
                    <a:pt x="740" y="1479"/>
                  </a:moveTo>
                  <a:lnTo>
                    <a:pt x="0" y="739"/>
                  </a:lnTo>
                  <a:lnTo>
                    <a:pt x="740" y="0"/>
                  </a:lnTo>
                  <a:lnTo>
                    <a:pt x="740" y="147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" name="Freeform 9"/>
            <p:cNvSpPr/>
            <p:nvPr userDrawn="1"/>
          </p:nvSpPr>
          <p:spPr bwMode="auto">
            <a:xfrm>
              <a:off x="4442558" y="3452812"/>
              <a:ext cx="2333625" cy="1166813"/>
            </a:xfrm>
            <a:custGeom>
              <a:avLst/>
              <a:gdLst>
                <a:gd name="T0" fmla="*/ 1470 w 1470"/>
                <a:gd name="T1" fmla="*/ 0 h 735"/>
                <a:gd name="T2" fmla="*/ 735 w 1470"/>
                <a:gd name="T3" fmla="*/ 735 h 735"/>
                <a:gd name="T4" fmla="*/ 0 w 1470"/>
                <a:gd name="T5" fmla="*/ 0 h 735"/>
                <a:gd name="T6" fmla="*/ 1470 w 1470"/>
                <a:gd name="T7" fmla="*/ 0 h 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70" h="735">
                  <a:moveTo>
                    <a:pt x="1470" y="0"/>
                  </a:moveTo>
                  <a:lnTo>
                    <a:pt x="735" y="735"/>
                  </a:lnTo>
                  <a:lnTo>
                    <a:pt x="0" y="0"/>
                  </a:lnTo>
                  <a:lnTo>
                    <a:pt x="1470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" name="Freeform 10"/>
            <p:cNvSpPr/>
            <p:nvPr userDrawn="1"/>
          </p:nvSpPr>
          <p:spPr bwMode="auto">
            <a:xfrm>
              <a:off x="3289473" y="3452812"/>
              <a:ext cx="2332038" cy="1166813"/>
            </a:xfrm>
            <a:custGeom>
              <a:avLst/>
              <a:gdLst>
                <a:gd name="T0" fmla="*/ 0 w 1469"/>
                <a:gd name="T1" fmla="*/ 735 h 735"/>
                <a:gd name="T2" fmla="*/ 734 w 1469"/>
                <a:gd name="T3" fmla="*/ 0 h 735"/>
                <a:gd name="T4" fmla="*/ 1469 w 1469"/>
                <a:gd name="T5" fmla="*/ 735 h 735"/>
                <a:gd name="T6" fmla="*/ 0 w 1469"/>
                <a:gd name="T7" fmla="*/ 735 h 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69" h="735">
                  <a:moveTo>
                    <a:pt x="0" y="735"/>
                  </a:moveTo>
                  <a:lnTo>
                    <a:pt x="734" y="0"/>
                  </a:lnTo>
                  <a:lnTo>
                    <a:pt x="1469" y="735"/>
                  </a:lnTo>
                  <a:lnTo>
                    <a:pt x="0" y="735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" name="Freeform 11"/>
            <p:cNvSpPr/>
            <p:nvPr userDrawn="1"/>
          </p:nvSpPr>
          <p:spPr bwMode="auto">
            <a:xfrm>
              <a:off x="3289473" y="4618038"/>
              <a:ext cx="2332038" cy="1168400"/>
            </a:xfrm>
            <a:custGeom>
              <a:avLst/>
              <a:gdLst>
                <a:gd name="T0" fmla="*/ 0 w 1469"/>
                <a:gd name="T1" fmla="*/ 0 h 736"/>
                <a:gd name="T2" fmla="*/ 734 w 1469"/>
                <a:gd name="T3" fmla="*/ 736 h 736"/>
                <a:gd name="T4" fmla="*/ 1469 w 1469"/>
                <a:gd name="T5" fmla="*/ 0 h 736"/>
                <a:gd name="T6" fmla="*/ 0 w 1469"/>
                <a:gd name="T7" fmla="*/ 0 h 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69" h="736">
                  <a:moveTo>
                    <a:pt x="0" y="0"/>
                  </a:moveTo>
                  <a:lnTo>
                    <a:pt x="734" y="736"/>
                  </a:lnTo>
                  <a:lnTo>
                    <a:pt x="146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" name="Freeform 12"/>
            <p:cNvSpPr/>
            <p:nvPr userDrawn="1"/>
          </p:nvSpPr>
          <p:spPr bwMode="auto">
            <a:xfrm>
              <a:off x="4442558" y="5786438"/>
              <a:ext cx="7124485" cy="1069975"/>
            </a:xfrm>
            <a:custGeom>
              <a:avLst/>
              <a:gdLst>
                <a:gd name="T0" fmla="*/ 4133 w 4133"/>
                <a:gd name="T1" fmla="*/ 0 h 674"/>
                <a:gd name="T2" fmla="*/ 0 w 4133"/>
                <a:gd name="T3" fmla="*/ 0 h 674"/>
                <a:gd name="T4" fmla="*/ 674 w 4133"/>
                <a:gd name="T5" fmla="*/ 674 h 674"/>
                <a:gd name="T6" fmla="*/ 4133 w 4133"/>
                <a:gd name="T7" fmla="*/ 674 h 674"/>
                <a:gd name="T8" fmla="*/ 4133 w 4133"/>
                <a:gd name="T9" fmla="*/ 0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33" h="674">
                  <a:moveTo>
                    <a:pt x="4133" y="0"/>
                  </a:moveTo>
                  <a:lnTo>
                    <a:pt x="0" y="0"/>
                  </a:lnTo>
                  <a:lnTo>
                    <a:pt x="674" y="674"/>
                  </a:lnTo>
                  <a:lnTo>
                    <a:pt x="4133" y="674"/>
                  </a:lnTo>
                  <a:lnTo>
                    <a:pt x="413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  <p:sp>
          <p:nvSpPr>
            <p:cNvPr id="15" name="Freeform 13"/>
            <p:cNvSpPr/>
            <p:nvPr userDrawn="1"/>
          </p:nvSpPr>
          <p:spPr bwMode="auto">
            <a:xfrm>
              <a:off x="4442558" y="4618038"/>
              <a:ext cx="2333625" cy="1166813"/>
            </a:xfrm>
            <a:custGeom>
              <a:avLst/>
              <a:gdLst>
                <a:gd name="T0" fmla="*/ 1470 w 1470"/>
                <a:gd name="T1" fmla="*/ 735 h 735"/>
                <a:gd name="T2" fmla="*/ 735 w 1470"/>
                <a:gd name="T3" fmla="*/ 0 h 735"/>
                <a:gd name="T4" fmla="*/ 0 w 1470"/>
                <a:gd name="T5" fmla="*/ 735 h 735"/>
                <a:gd name="T6" fmla="*/ 1470 w 1470"/>
                <a:gd name="T7" fmla="*/ 735 h 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70" h="735">
                  <a:moveTo>
                    <a:pt x="1470" y="735"/>
                  </a:moveTo>
                  <a:lnTo>
                    <a:pt x="735" y="0"/>
                  </a:lnTo>
                  <a:lnTo>
                    <a:pt x="0" y="735"/>
                  </a:lnTo>
                  <a:lnTo>
                    <a:pt x="1470" y="735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8"/>
            <p:cNvSpPr/>
            <p:nvPr userDrawn="1"/>
          </p:nvSpPr>
          <p:spPr bwMode="auto">
            <a:xfrm rot="10800000">
              <a:off x="-942" y="-1080061"/>
              <a:ext cx="1193802" cy="2385897"/>
            </a:xfrm>
            <a:custGeom>
              <a:avLst/>
              <a:gdLst>
                <a:gd name="T0" fmla="*/ 740 w 740"/>
                <a:gd name="T1" fmla="*/ 1479 h 1479"/>
                <a:gd name="T2" fmla="*/ 0 w 740"/>
                <a:gd name="T3" fmla="*/ 739 h 1479"/>
                <a:gd name="T4" fmla="*/ 740 w 740"/>
                <a:gd name="T5" fmla="*/ 0 h 1479"/>
                <a:gd name="T6" fmla="*/ 740 w 740"/>
                <a:gd name="T7" fmla="*/ 1479 h 1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0" h="1479">
                  <a:moveTo>
                    <a:pt x="740" y="1479"/>
                  </a:moveTo>
                  <a:lnTo>
                    <a:pt x="0" y="739"/>
                  </a:lnTo>
                  <a:lnTo>
                    <a:pt x="740" y="0"/>
                  </a:lnTo>
                  <a:lnTo>
                    <a:pt x="740" y="147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11"/>
            <p:cNvSpPr/>
            <p:nvPr userDrawn="1"/>
          </p:nvSpPr>
          <p:spPr bwMode="auto">
            <a:xfrm>
              <a:off x="10230264" y="5786438"/>
              <a:ext cx="2332038" cy="1073492"/>
            </a:xfrm>
            <a:custGeom>
              <a:avLst/>
              <a:gdLst>
                <a:gd name="T0" fmla="*/ 0 w 1469"/>
                <a:gd name="T1" fmla="*/ 0 h 736"/>
                <a:gd name="T2" fmla="*/ 734 w 1469"/>
                <a:gd name="T3" fmla="*/ 736 h 736"/>
                <a:gd name="T4" fmla="*/ 1469 w 1469"/>
                <a:gd name="T5" fmla="*/ 0 h 736"/>
                <a:gd name="T6" fmla="*/ 0 w 1469"/>
                <a:gd name="T7" fmla="*/ 0 h 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69" h="736">
                  <a:moveTo>
                    <a:pt x="0" y="0"/>
                  </a:moveTo>
                  <a:lnTo>
                    <a:pt x="734" y="736"/>
                  </a:lnTo>
                  <a:lnTo>
                    <a:pt x="146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Freeform 13"/>
            <p:cNvSpPr/>
            <p:nvPr userDrawn="1"/>
          </p:nvSpPr>
          <p:spPr bwMode="auto">
            <a:xfrm>
              <a:off x="11383350" y="5786438"/>
              <a:ext cx="2333625" cy="1072033"/>
            </a:xfrm>
            <a:custGeom>
              <a:avLst/>
              <a:gdLst>
                <a:gd name="T0" fmla="*/ 1470 w 1470"/>
                <a:gd name="T1" fmla="*/ 735 h 735"/>
                <a:gd name="T2" fmla="*/ 735 w 1470"/>
                <a:gd name="T3" fmla="*/ 0 h 735"/>
                <a:gd name="T4" fmla="*/ 0 w 1470"/>
                <a:gd name="T5" fmla="*/ 735 h 735"/>
                <a:gd name="T6" fmla="*/ 1470 w 1470"/>
                <a:gd name="T7" fmla="*/ 735 h 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70" h="735">
                  <a:moveTo>
                    <a:pt x="1470" y="735"/>
                  </a:moveTo>
                  <a:lnTo>
                    <a:pt x="735" y="0"/>
                  </a:lnTo>
                  <a:lnTo>
                    <a:pt x="0" y="735"/>
                  </a:lnTo>
                  <a:lnTo>
                    <a:pt x="1470" y="735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9801" name="副标题 2"/>
          <p:cNvSpPr>
            <a:spLocks noGrp="1"/>
          </p:cNvSpPr>
          <p:nvPr userDrawn="1">
            <p:ph type="subTitle" idx="1"/>
          </p:nvPr>
        </p:nvSpPr>
        <p:spPr>
          <a:xfrm>
            <a:off x="7121525" y="3177584"/>
            <a:ext cx="4398964" cy="558799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US" dirty="0"/>
          </a:p>
        </p:txBody>
      </p:sp>
      <p:sp>
        <p:nvSpPr>
          <p:cNvPr id="9802" name="标题 1"/>
          <p:cNvSpPr>
            <a:spLocks noGrp="1"/>
          </p:cNvSpPr>
          <p:nvPr userDrawn="1">
            <p:ph type="ctrTitle"/>
          </p:nvPr>
        </p:nvSpPr>
        <p:spPr>
          <a:xfrm>
            <a:off x="7121525" y="1905001"/>
            <a:ext cx="4398964" cy="1272584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zh-CN" altLang="en-US" dirty="0"/>
          </a:p>
        </p:txBody>
      </p:sp>
      <p:sp>
        <p:nvSpPr>
          <p:cNvPr id="12" name="文本占位符 13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7121525" y="4940892"/>
            <a:ext cx="4398964" cy="296271"/>
          </a:xfrm>
        </p:spPr>
        <p:txBody>
          <a:bodyPr vert="horz" anchor="ctr">
            <a:noAutofit/>
          </a:bodyPr>
          <a:lstStyle>
            <a:lvl1pPr marL="0" indent="0" algn="l">
              <a:buNone/>
              <a:defRPr sz="1500" b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CN" dirty="0"/>
              <a:t>Signature</a:t>
            </a:r>
            <a:endParaRPr lang="en-US" altLang="zh-CN" dirty="0"/>
          </a:p>
        </p:txBody>
      </p:sp>
      <p:sp>
        <p:nvSpPr>
          <p:cNvPr id="13" name="文本占位符 13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7121525" y="5237163"/>
            <a:ext cx="4398964" cy="296271"/>
          </a:xfrm>
        </p:spPr>
        <p:txBody>
          <a:bodyPr vert="horz" anchor="ctr">
            <a:noAutofit/>
          </a:bodyPr>
          <a:lstStyle>
            <a:lvl1pPr marL="0" indent="0" algn="l">
              <a:buNone/>
              <a:defRPr sz="1500" b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CN" dirty="0"/>
              <a:t>Date</a:t>
            </a:r>
            <a:endParaRPr lang="zh-CN" altLang="en-US" dirty="0"/>
          </a:p>
        </p:txBody>
      </p:sp>
      <p:grpSp>
        <p:nvGrpSpPr>
          <p:cNvPr id="20" name="组合 19"/>
          <p:cNvGrpSpPr/>
          <p:nvPr userDrawn="1"/>
        </p:nvGrpSpPr>
        <p:grpSpPr>
          <a:xfrm>
            <a:off x="10032100" y="153966"/>
            <a:ext cx="679261" cy="679261"/>
            <a:chOff x="10032100" y="153966"/>
            <a:chExt cx="679261" cy="679261"/>
          </a:xfrm>
        </p:grpSpPr>
        <p:sp>
          <p:nvSpPr>
            <p:cNvPr id="21" name="椭圆 20"/>
            <p:cNvSpPr/>
            <p:nvPr userDrawn="1"/>
          </p:nvSpPr>
          <p:spPr>
            <a:xfrm>
              <a:off x="10032100" y="153966"/>
              <a:ext cx="679261" cy="679261"/>
            </a:xfrm>
            <a:prstGeom prst="ellipse">
              <a:avLst/>
            </a:prstGeom>
            <a:solidFill>
              <a:srgbClr val="66788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2" name="图片 21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45746" y="177163"/>
              <a:ext cx="435751" cy="627489"/>
            </a:xfrm>
            <a:prstGeom prst="rect">
              <a:avLst/>
            </a:prstGeom>
          </p:spPr>
        </p:pic>
      </p:grpSp>
      <p:grpSp>
        <p:nvGrpSpPr>
          <p:cNvPr id="23" name="组合 22"/>
          <p:cNvGrpSpPr/>
          <p:nvPr userDrawn="1"/>
        </p:nvGrpSpPr>
        <p:grpSpPr>
          <a:xfrm>
            <a:off x="10841225" y="134917"/>
            <a:ext cx="679261" cy="777896"/>
            <a:chOff x="10841225" y="134917"/>
            <a:chExt cx="679261" cy="777896"/>
          </a:xfrm>
        </p:grpSpPr>
        <p:sp>
          <p:nvSpPr>
            <p:cNvPr id="24" name="椭圆 23"/>
            <p:cNvSpPr/>
            <p:nvPr userDrawn="1"/>
          </p:nvSpPr>
          <p:spPr>
            <a:xfrm>
              <a:off x="10841225" y="153966"/>
              <a:ext cx="679261" cy="679261"/>
            </a:xfrm>
            <a:prstGeom prst="ellipse">
              <a:avLst/>
            </a:prstGeom>
            <a:solidFill>
              <a:srgbClr val="66788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5" name="图片 2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69800" y="134917"/>
              <a:ext cx="622654" cy="777896"/>
            </a:xfrm>
            <a:prstGeom prst="rect">
              <a:avLst/>
            </a:prstGeom>
          </p:spPr>
        </p:pic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 userDrawn="1"/>
        </p:nvSpPr>
        <p:spPr bwMode="auto">
          <a:xfrm>
            <a:off x="0" y="1588"/>
            <a:ext cx="3433763" cy="6858000"/>
          </a:xfrm>
          <a:custGeom>
            <a:avLst/>
            <a:gdLst>
              <a:gd name="T0" fmla="*/ 0 w 2163"/>
              <a:gd name="T1" fmla="*/ 4320 h 4320"/>
              <a:gd name="T2" fmla="*/ 2163 w 2163"/>
              <a:gd name="T3" fmla="*/ 2160 h 4320"/>
              <a:gd name="T4" fmla="*/ 0 w 2163"/>
              <a:gd name="T5" fmla="*/ 0 h 4320"/>
              <a:gd name="T6" fmla="*/ 0 w 2163"/>
              <a:gd name="T7" fmla="*/ 406 h 4320"/>
              <a:gd name="T8" fmla="*/ 1757 w 2163"/>
              <a:gd name="T9" fmla="*/ 2160 h 4320"/>
              <a:gd name="T10" fmla="*/ 0 w 2163"/>
              <a:gd name="T11" fmla="*/ 3915 h 4320"/>
              <a:gd name="T12" fmla="*/ 0 w 2163"/>
              <a:gd name="T13" fmla="*/ 432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163" h="4320">
                <a:moveTo>
                  <a:pt x="0" y="4320"/>
                </a:moveTo>
                <a:lnTo>
                  <a:pt x="2163" y="2160"/>
                </a:lnTo>
                <a:lnTo>
                  <a:pt x="0" y="0"/>
                </a:lnTo>
                <a:lnTo>
                  <a:pt x="0" y="406"/>
                </a:lnTo>
                <a:lnTo>
                  <a:pt x="1757" y="2160"/>
                </a:lnTo>
                <a:lnTo>
                  <a:pt x="0" y="3915"/>
                </a:lnTo>
                <a:lnTo>
                  <a:pt x="0" y="432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0" name="标题 1"/>
          <p:cNvSpPr>
            <a:spLocks noGrp="1"/>
          </p:cNvSpPr>
          <p:nvPr userDrawn="1">
            <p:ph type="title"/>
          </p:nvPr>
        </p:nvSpPr>
        <p:spPr>
          <a:xfrm>
            <a:off x="3622098" y="2353129"/>
            <a:ext cx="5419185" cy="89535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zh-CN" altLang="en-US" dirty="0"/>
          </a:p>
        </p:txBody>
      </p:sp>
      <p:sp>
        <p:nvSpPr>
          <p:cNvPr id="21" name="文本占位符 2"/>
          <p:cNvSpPr>
            <a:spLocks noGrp="1"/>
          </p:cNvSpPr>
          <p:nvPr userDrawn="1">
            <p:ph type="body" idx="1"/>
          </p:nvPr>
        </p:nvSpPr>
        <p:spPr>
          <a:xfrm>
            <a:off x="3623214" y="3248479"/>
            <a:ext cx="5419185" cy="1015623"/>
          </a:xfrm>
        </p:spPr>
        <p:txBody>
          <a:bodyPr anchor="t">
            <a:normAutofit/>
          </a:bodyPr>
          <a:lstStyle>
            <a:lvl1pPr marL="0" indent="0" algn="l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  <a:endParaRPr lang="en-US" dirty="0"/>
          </a:p>
        </p:txBody>
      </p:sp>
      <p:grpSp>
        <p:nvGrpSpPr>
          <p:cNvPr id="5" name="组合 4"/>
          <p:cNvGrpSpPr/>
          <p:nvPr userDrawn="1"/>
        </p:nvGrpSpPr>
        <p:grpSpPr>
          <a:xfrm>
            <a:off x="10032100" y="153966"/>
            <a:ext cx="679261" cy="679261"/>
            <a:chOff x="10032100" y="153966"/>
            <a:chExt cx="679261" cy="679261"/>
          </a:xfrm>
        </p:grpSpPr>
        <p:sp>
          <p:nvSpPr>
            <p:cNvPr id="7" name="椭圆 6"/>
            <p:cNvSpPr/>
            <p:nvPr userDrawn="1"/>
          </p:nvSpPr>
          <p:spPr>
            <a:xfrm>
              <a:off x="10032100" y="153966"/>
              <a:ext cx="679261" cy="679261"/>
            </a:xfrm>
            <a:prstGeom prst="ellipse">
              <a:avLst/>
            </a:prstGeom>
            <a:solidFill>
              <a:srgbClr val="66788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8" name="图片 7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45746" y="177163"/>
              <a:ext cx="435751" cy="627489"/>
            </a:xfrm>
            <a:prstGeom prst="rect">
              <a:avLst/>
            </a:prstGeom>
          </p:spPr>
        </p:pic>
      </p:grpSp>
      <p:grpSp>
        <p:nvGrpSpPr>
          <p:cNvPr id="9" name="组合 8"/>
          <p:cNvGrpSpPr/>
          <p:nvPr userDrawn="1"/>
        </p:nvGrpSpPr>
        <p:grpSpPr>
          <a:xfrm>
            <a:off x="10841225" y="134917"/>
            <a:ext cx="679261" cy="777896"/>
            <a:chOff x="10841225" y="134917"/>
            <a:chExt cx="679261" cy="777896"/>
          </a:xfrm>
        </p:grpSpPr>
        <p:sp>
          <p:nvSpPr>
            <p:cNvPr id="10" name="椭圆 9"/>
            <p:cNvSpPr/>
            <p:nvPr userDrawn="1"/>
          </p:nvSpPr>
          <p:spPr>
            <a:xfrm>
              <a:off x="10841225" y="153966"/>
              <a:ext cx="679261" cy="679261"/>
            </a:xfrm>
            <a:prstGeom prst="ellipse">
              <a:avLst/>
            </a:prstGeom>
            <a:solidFill>
              <a:srgbClr val="66788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10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69800" y="134917"/>
              <a:ext cx="622654" cy="777896"/>
            </a:xfrm>
            <a:prstGeom prst="rect">
              <a:avLst/>
            </a:prstGeom>
          </p:spPr>
        </p:pic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9D9C7-5DC6-4263-87FF-7C99F6FB63C3}" type="datetime1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www.islide.cc</a:t>
            </a:r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sp>
        <p:nvSpPr>
          <p:cNvPr id="24" name="íşḻîdè"/>
          <p:cNvSpPr/>
          <p:nvPr userDrawn="1"/>
        </p:nvSpPr>
        <p:spPr>
          <a:xfrm>
            <a:off x="436729" y="278446"/>
            <a:ext cx="7724632" cy="765663"/>
          </a:xfrm>
          <a:prstGeom prst="roundRect">
            <a:avLst>
              <a:gd name="adj" fmla="val 20564"/>
            </a:avLst>
          </a:prstGeom>
          <a:solidFill>
            <a:srgbClr val="161C2A"/>
          </a:solidFill>
          <a:ln w="12700" cap="rnd" cmpd="sng" algn="ctr">
            <a:noFill/>
            <a:prstDash val="solid"/>
            <a:round/>
          </a:ln>
          <a:effectLst>
            <a:outerShdw blurRad="254000" dist="127000" algn="ctr" rotWithShape="0">
              <a:srgbClr val="FFFFFF">
                <a:lumMod val="65000"/>
                <a:alpha val="20000"/>
              </a:srgbClr>
            </a:outerShdw>
          </a:effectLst>
        </p:spPr>
        <p:txBody>
          <a:bodyPr rot="0" spcFirstLastPara="0" vert="horz" wrap="square" lIns="0" tIns="0" rIns="0" bIns="0" numCol="1" spcCol="0" rtlCol="0" fromWordArt="0" anchor="ctr" anchorCtr="0" forceAA="0" compatLnSpc="1">
            <a:norm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i="0" u="none" strike="noStrike" kern="0" cap="none" spc="0" normalizeH="0" baseline="0" noProof="0" dirty="0">
              <a:ln>
                <a:noFill/>
              </a:ln>
              <a:noFill/>
              <a:effectLst/>
              <a:uLnTx/>
              <a:uFillTx/>
              <a:latin typeface="Arial" panose="020B0604020202090204" pitchFamily="34" charset="0"/>
              <a:ea typeface="微软雅黑" panose="020B0503020204020204" charset="-122"/>
              <a:cs typeface="Arial" panose="020B0604020202090204" pitchFamily="34" charset="0"/>
            </a:endParaRPr>
          </a:p>
        </p:txBody>
      </p:sp>
      <p:sp>
        <p:nvSpPr>
          <p:cNvPr id="28" name="梯形 27"/>
          <p:cNvSpPr/>
          <p:nvPr userDrawn="1"/>
        </p:nvSpPr>
        <p:spPr>
          <a:xfrm flipV="1">
            <a:off x="6810408" y="272944"/>
            <a:ext cx="1255419" cy="115378"/>
          </a:xfrm>
          <a:prstGeom prst="trapezoid">
            <a:avLst>
              <a:gd name="adj" fmla="val 114338"/>
            </a:avLst>
          </a:prstGeom>
          <a:solidFill>
            <a:srgbClr val="01C8C1"/>
          </a:solidFill>
          <a:ln w="12700" cap="rnd" cmpd="sng" algn="ctr">
            <a:noFill/>
            <a:prstDash val="solid"/>
            <a:round/>
          </a:ln>
          <a:effectLst>
            <a:outerShdw blurRad="254000" dist="127000" algn="ctr" rotWithShape="0">
              <a:srgbClr val="FFFFFF">
                <a:lumMod val="65000"/>
                <a:alpha val="20000"/>
              </a:srgbClr>
            </a:outerShdw>
          </a:effectLst>
        </p:spPr>
        <p:txBody>
          <a:bodyPr rot="0" spcFirstLastPara="0" vert="horz" wrap="square" lIns="0" tIns="0" rIns="0" bIns="0" numCol="1" spcCol="0" rtlCol="0" fromWordArt="0" anchor="ctr" anchorCtr="0" forceAA="0" compatLnSpc="1">
            <a:normAutofit fontScale="40000" lnSpcReduction="20000"/>
          </a:bodyPr>
          <a:lstStyle/>
          <a:p>
            <a:pPr algn="r"/>
            <a:endParaRPr lang="zh-CN" altLang="en-US" b="1" kern="0">
              <a:noFill/>
              <a:latin typeface="Arial" panose="020B0604020202090204" pitchFamily="34" charset="0"/>
              <a:ea typeface="微软雅黑" panose="020B0503020204020204" charset="-122"/>
              <a:cs typeface="Arial" panose="020B0604020202090204" pitchFamily="34" charset="0"/>
            </a:endParaRPr>
          </a:p>
        </p:txBody>
      </p:sp>
      <p:sp>
        <p:nvSpPr>
          <p:cNvPr id="29" name="平行四边形 28"/>
          <p:cNvSpPr/>
          <p:nvPr userDrawn="1"/>
        </p:nvSpPr>
        <p:spPr>
          <a:xfrm flipH="1">
            <a:off x="8357867" y="170046"/>
            <a:ext cx="636007" cy="469554"/>
          </a:xfrm>
          <a:prstGeom prst="parallelogram">
            <a:avLst>
              <a:gd name="adj" fmla="val 87515"/>
            </a:avLst>
          </a:prstGeom>
          <a:solidFill>
            <a:srgbClr val="01C8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梯形 24"/>
          <p:cNvSpPr/>
          <p:nvPr userDrawn="1"/>
        </p:nvSpPr>
        <p:spPr>
          <a:xfrm>
            <a:off x="7328848" y="278446"/>
            <a:ext cx="1665027" cy="765663"/>
          </a:xfrm>
          <a:prstGeom prst="trapezoid">
            <a:avLst>
              <a:gd name="adj" fmla="val 82039"/>
            </a:avLst>
          </a:prstGeom>
          <a:solidFill>
            <a:srgbClr val="161C2A"/>
          </a:solidFill>
          <a:ln w="12700" cap="rnd" cmpd="sng" algn="ctr">
            <a:noFill/>
            <a:prstDash val="solid"/>
            <a:round/>
          </a:ln>
          <a:effectLst>
            <a:outerShdw blurRad="254000" dist="127000" algn="ctr" rotWithShape="0">
              <a:srgbClr val="FFFFFF">
                <a:lumMod val="65000"/>
                <a:alpha val="20000"/>
              </a:srgbClr>
            </a:outerShdw>
          </a:effectLst>
        </p:spPr>
        <p:txBody>
          <a:bodyPr rot="0" spcFirstLastPara="0" vert="horz" wrap="square" lIns="0" tIns="0" rIns="0" bIns="0" numCol="1" spcCol="0" rtlCol="0" fromWordArt="0" anchor="ctr" anchorCtr="0" forceAA="0" compatLnSpc="1">
            <a:normAutofit/>
          </a:bodyPr>
          <a:lstStyle/>
          <a:p>
            <a:pPr algn="r"/>
            <a:endParaRPr lang="zh-CN" altLang="en-US" b="1" kern="0">
              <a:noFill/>
              <a:latin typeface="Arial" panose="020B0604020202090204" pitchFamily="34" charset="0"/>
              <a:ea typeface="微软雅黑" panose="020B0503020204020204" charset="-122"/>
              <a:cs typeface="Arial" panose="020B0604020202090204" pitchFamily="34" charset="0"/>
            </a:endParaRPr>
          </a:p>
        </p:txBody>
      </p:sp>
      <p:sp>
        <p:nvSpPr>
          <p:cNvPr id="30" name="平行四边形 29"/>
          <p:cNvSpPr/>
          <p:nvPr userDrawn="1"/>
        </p:nvSpPr>
        <p:spPr>
          <a:xfrm flipH="1">
            <a:off x="8538898" y="827988"/>
            <a:ext cx="388010" cy="286462"/>
          </a:xfrm>
          <a:prstGeom prst="parallelogram">
            <a:avLst>
              <a:gd name="adj" fmla="val 87515"/>
            </a:avLst>
          </a:prstGeom>
          <a:solidFill>
            <a:srgbClr val="01C8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矩形: 圆角 36"/>
          <p:cNvSpPr/>
          <p:nvPr userDrawn="1"/>
        </p:nvSpPr>
        <p:spPr>
          <a:xfrm>
            <a:off x="0" y="-32945"/>
            <a:ext cx="12192000" cy="6890945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272F32"/>
              </a:gs>
              <a:gs pos="53000">
                <a:srgbClr val="282F30"/>
              </a:gs>
              <a:gs pos="100000">
                <a:srgbClr val="54646C"/>
              </a:gs>
            </a:gsLst>
            <a:lin ang="14400000" scaled="0"/>
          </a:gradFill>
          <a:ln w="12700" cap="rnd" cmpd="sng" algn="ctr">
            <a:noFill/>
            <a:prstDash val="solid"/>
            <a:round/>
          </a:ln>
          <a:effectLst>
            <a:outerShdw blurRad="254000" dist="127000" algn="ctr" rotWithShape="0">
              <a:srgbClr val="01857C">
                <a:alpha val="20000"/>
              </a:srgbClr>
            </a:outerShdw>
          </a:effectLst>
        </p:spPr>
        <p:txBody>
          <a:bodyPr rot="0" spcFirstLastPara="0" vert="horz" wrap="square" lIns="0" tIns="0" rIns="0" bIns="0" numCol="1" spcCol="0" rtlCol="0" fromWordArt="0" anchor="ctr" anchorCtr="0" forceAA="0" compatLnSpc="1">
            <a:normAutofit/>
          </a:bodyPr>
          <a:lstStyle/>
          <a:p>
            <a:pPr algn="r"/>
            <a:endParaRPr lang="zh-CN" altLang="en-US" b="1" kern="0" dirty="0">
              <a:noFill/>
              <a:latin typeface="Arial" panose="020B0604020202090204" pitchFamily="34" charset="0"/>
              <a:ea typeface="微软雅黑" panose="020B0503020204020204" charset="-122"/>
              <a:cs typeface="Arial" panose="020B0604020202090204" pitchFamily="34" charset="0"/>
            </a:endParaRPr>
          </a:p>
        </p:txBody>
      </p:sp>
      <p:grpSp>
        <p:nvGrpSpPr>
          <p:cNvPr id="14" name="组合 13"/>
          <p:cNvGrpSpPr/>
          <p:nvPr userDrawn="1"/>
        </p:nvGrpSpPr>
        <p:grpSpPr>
          <a:xfrm>
            <a:off x="0" y="735981"/>
            <a:ext cx="10578954" cy="6123144"/>
            <a:chOff x="-942" y="-1080061"/>
            <a:chExt cx="13717917" cy="7939991"/>
          </a:xfrm>
        </p:grpSpPr>
        <p:sp>
          <p:nvSpPr>
            <p:cNvPr id="25" name="Freeform 5"/>
            <p:cNvSpPr/>
            <p:nvPr userDrawn="1"/>
          </p:nvSpPr>
          <p:spPr bwMode="auto">
            <a:xfrm>
              <a:off x="3176" y="1143000"/>
              <a:ext cx="7939088" cy="5713413"/>
            </a:xfrm>
            <a:custGeom>
              <a:avLst/>
              <a:gdLst>
                <a:gd name="T0" fmla="*/ 3533 w 5001"/>
                <a:gd name="T1" fmla="*/ 712 h 3599"/>
                <a:gd name="T2" fmla="*/ 2821 w 5001"/>
                <a:gd name="T3" fmla="*/ 0 h 3599"/>
                <a:gd name="T4" fmla="*/ 0 w 5001"/>
                <a:gd name="T5" fmla="*/ 2326 h 3599"/>
                <a:gd name="T6" fmla="*/ 0 w 5001"/>
                <a:gd name="T7" fmla="*/ 3599 h 3599"/>
                <a:gd name="T8" fmla="*/ 5001 w 5001"/>
                <a:gd name="T9" fmla="*/ 3599 h 3599"/>
                <a:gd name="T10" fmla="*/ 2719 w 5001"/>
                <a:gd name="T11" fmla="*/ 2405 h 3599"/>
                <a:gd name="T12" fmla="*/ 4263 w 5001"/>
                <a:gd name="T13" fmla="*/ 1455 h 3599"/>
                <a:gd name="T14" fmla="*/ 3533 w 5001"/>
                <a:gd name="T15" fmla="*/ 712 h 3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001" h="3599">
                  <a:moveTo>
                    <a:pt x="3533" y="712"/>
                  </a:moveTo>
                  <a:lnTo>
                    <a:pt x="2821" y="0"/>
                  </a:lnTo>
                  <a:lnTo>
                    <a:pt x="0" y="2326"/>
                  </a:lnTo>
                  <a:lnTo>
                    <a:pt x="0" y="3599"/>
                  </a:lnTo>
                  <a:lnTo>
                    <a:pt x="5001" y="3599"/>
                  </a:lnTo>
                  <a:lnTo>
                    <a:pt x="2719" y="2405"/>
                  </a:lnTo>
                  <a:lnTo>
                    <a:pt x="4263" y="1455"/>
                  </a:lnTo>
                  <a:lnTo>
                    <a:pt x="3533" y="712"/>
                  </a:lnTo>
                  <a:close/>
                </a:path>
              </a:pathLst>
            </a:custGeom>
            <a:blipFill>
              <a:blip r:embed="rId2">
                <a:duotone>
                  <a:prstClr val="black"/>
                  <a:schemeClr val="accent4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-40000" contrast="-40000"/>
                        </a14:imgEffect>
                        <a14:imgEffect>
                          <a14:sharpenSoften amount="-5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37420" r="29428"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  <p:sp>
          <p:nvSpPr>
            <p:cNvPr id="26" name="Freeform 6"/>
            <p:cNvSpPr/>
            <p:nvPr userDrawn="1"/>
          </p:nvSpPr>
          <p:spPr bwMode="auto">
            <a:xfrm>
              <a:off x="3176" y="-1588"/>
              <a:ext cx="3348038" cy="5622925"/>
            </a:xfrm>
            <a:custGeom>
              <a:avLst/>
              <a:gdLst>
                <a:gd name="T0" fmla="*/ 0 w 2109"/>
                <a:gd name="T1" fmla="*/ 3542 h 3542"/>
                <a:gd name="T2" fmla="*/ 2109 w 2109"/>
                <a:gd name="T3" fmla="*/ 1433 h 3542"/>
                <a:gd name="T4" fmla="*/ 677 w 2109"/>
                <a:gd name="T5" fmla="*/ 0 h 3542"/>
                <a:gd name="T6" fmla="*/ 0 w 2109"/>
                <a:gd name="T7" fmla="*/ 0 h 3542"/>
                <a:gd name="T8" fmla="*/ 0 w 2109"/>
                <a:gd name="T9" fmla="*/ 3542 h 3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09" h="3542">
                  <a:moveTo>
                    <a:pt x="0" y="3542"/>
                  </a:moveTo>
                  <a:lnTo>
                    <a:pt x="2109" y="1433"/>
                  </a:lnTo>
                  <a:lnTo>
                    <a:pt x="677" y="0"/>
                  </a:lnTo>
                  <a:lnTo>
                    <a:pt x="0" y="0"/>
                  </a:lnTo>
                  <a:lnTo>
                    <a:pt x="0" y="354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  <p:sp>
          <p:nvSpPr>
            <p:cNvPr id="27" name="Freeform 7"/>
            <p:cNvSpPr/>
            <p:nvPr userDrawn="1"/>
          </p:nvSpPr>
          <p:spPr bwMode="auto">
            <a:xfrm>
              <a:off x="2208213" y="12700"/>
              <a:ext cx="2260600" cy="2260600"/>
            </a:xfrm>
            <a:custGeom>
              <a:avLst/>
              <a:gdLst>
                <a:gd name="T0" fmla="*/ 712 w 1424"/>
                <a:gd name="T1" fmla="*/ 1424 h 1424"/>
                <a:gd name="T2" fmla="*/ 0 w 1424"/>
                <a:gd name="T3" fmla="*/ 712 h 1424"/>
                <a:gd name="T4" fmla="*/ 712 w 1424"/>
                <a:gd name="T5" fmla="*/ 0 h 1424"/>
                <a:gd name="T6" fmla="*/ 1424 w 1424"/>
                <a:gd name="T7" fmla="*/ 712 h 1424"/>
                <a:gd name="T8" fmla="*/ 712 w 1424"/>
                <a:gd name="T9" fmla="*/ 1424 h 1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4" h="1424">
                  <a:moveTo>
                    <a:pt x="712" y="1424"/>
                  </a:moveTo>
                  <a:lnTo>
                    <a:pt x="0" y="712"/>
                  </a:lnTo>
                  <a:lnTo>
                    <a:pt x="712" y="0"/>
                  </a:lnTo>
                  <a:lnTo>
                    <a:pt x="1424" y="712"/>
                  </a:lnTo>
                  <a:lnTo>
                    <a:pt x="712" y="142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" name="Freeform 8"/>
            <p:cNvSpPr/>
            <p:nvPr userDrawn="1"/>
          </p:nvSpPr>
          <p:spPr bwMode="auto">
            <a:xfrm>
              <a:off x="3289473" y="1141413"/>
              <a:ext cx="1193802" cy="2311400"/>
            </a:xfrm>
            <a:custGeom>
              <a:avLst/>
              <a:gdLst>
                <a:gd name="T0" fmla="*/ 740 w 740"/>
                <a:gd name="T1" fmla="*/ 1479 h 1479"/>
                <a:gd name="T2" fmla="*/ 0 w 740"/>
                <a:gd name="T3" fmla="*/ 739 h 1479"/>
                <a:gd name="T4" fmla="*/ 740 w 740"/>
                <a:gd name="T5" fmla="*/ 0 h 1479"/>
                <a:gd name="T6" fmla="*/ 740 w 740"/>
                <a:gd name="T7" fmla="*/ 1479 h 1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0" h="1479">
                  <a:moveTo>
                    <a:pt x="740" y="1479"/>
                  </a:moveTo>
                  <a:lnTo>
                    <a:pt x="0" y="739"/>
                  </a:lnTo>
                  <a:lnTo>
                    <a:pt x="740" y="0"/>
                  </a:lnTo>
                  <a:lnTo>
                    <a:pt x="740" y="147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" name="Freeform 9"/>
            <p:cNvSpPr/>
            <p:nvPr userDrawn="1"/>
          </p:nvSpPr>
          <p:spPr bwMode="auto">
            <a:xfrm>
              <a:off x="4442558" y="3452812"/>
              <a:ext cx="2333625" cy="1166813"/>
            </a:xfrm>
            <a:custGeom>
              <a:avLst/>
              <a:gdLst>
                <a:gd name="T0" fmla="*/ 1470 w 1470"/>
                <a:gd name="T1" fmla="*/ 0 h 735"/>
                <a:gd name="T2" fmla="*/ 735 w 1470"/>
                <a:gd name="T3" fmla="*/ 735 h 735"/>
                <a:gd name="T4" fmla="*/ 0 w 1470"/>
                <a:gd name="T5" fmla="*/ 0 h 735"/>
                <a:gd name="T6" fmla="*/ 1470 w 1470"/>
                <a:gd name="T7" fmla="*/ 0 h 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70" h="735">
                  <a:moveTo>
                    <a:pt x="1470" y="0"/>
                  </a:moveTo>
                  <a:lnTo>
                    <a:pt x="735" y="735"/>
                  </a:lnTo>
                  <a:lnTo>
                    <a:pt x="0" y="0"/>
                  </a:lnTo>
                  <a:lnTo>
                    <a:pt x="1470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" name="Freeform 10"/>
            <p:cNvSpPr/>
            <p:nvPr userDrawn="1"/>
          </p:nvSpPr>
          <p:spPr bwMode="auto">
            <a:xfrm>
              <a:off x="3289473" y="3452812"/>
              <a:ext cx="2332038" cy="1166813"/>
            </a:xfrm>
            <a:custGeom>
              <a:avLst/>
              <a:gdLst>
                <a:gd name="T0" fmla="*/ 0 w 1469"/>
                <a:gd name="T1" fmla="*/ 735 h 735"/>
                <a:gd name="T2" fmla="*/ 734 w 1469"/>
                <a:gd name="T3" fmla="*/ 0 h 735"/>
                <a:gd name="T4" fmla="*/ 1469 w 1469"/>
                <a:gd name="T5" fmla="*/ 735 h 735"/>
                <a:gd name="T6" fmla="*/ 0 w 1469"/>
                <a:gd name="T7" fmla="*/ 735 h 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69" h="735">
                  <a:moveTo>
                    <a:pt x="0" y="735"/>
                  </a:moveTo>
                  <a:lnTo>
                    <a:pt x="734" y="0"/>
                  </a:lnTo>
                  <a:lnTo>
                    <a:pt x="1469" y="735"/>
                  </a:lnTo>
                  <a:lnTo>
                    <a:pt x="0" y="735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" name="Freeform 11"/>
            <p:cNvSpPr/>
            <p:nvPr userDrawn="1"/>
          </p:nvSpPr>
          <p:spPr bwMode="auto">
            <a:xfrm>
              <a:off x="3289473" y="4618038"/>
              <a:ext cx="2332038" cy="1168400"/>
            </a:xfrm>
            <a:custGeom>
              <a:avLst/>
              <a:gdLst>
                <a:gd name="T0" fmla="*/ 0 w 1469"/>
                <a:gd name="T1" fmla="*/ 0 h 736"/>
                <a:gd name="T2" fmla="*/ 734 w 1469"/>
                <a:gd name="T3" fmla="*/ 736 h 736"/>
                <a:gd name="T4" fmla="*/ 1469 w 1469"/>
                <a:gd name="T5" fmla="*/ 0 h 736"/>
                <a:gd name="T6" fmla="*/ 0 w 1469"/>
                <a:gd name="T7" fmla="*/ 0 h 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69" h="736">
                  <a:moveTo>
                    <a:pt x="0" y="0"/>
                  </a:moveTo>
                  <a:lnTo>
                    <a:pt x="734" y="736"/>
                  </a:lnTo>
                  <a:lnTo>
                    <a:pt x="146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" name="Freeform 12"/>
            <p:cNvSpPr/>
            <p:nvPr userDrawn="1"/>
          </p:nvSpPr>
          <p:spPr bwMode="auto">
            <a:xfrm>
              <a:off x="4442558" y="5786438"/>
              <a:ext cx="7124485" cy="1069975"/>
            </a:xfrm>
            <a:custGeom>
              <a:avLst/>
              <a:gdLst>
                <a:gd name="T0" fmla="*/ 4133 w 4133"/>
                <a:gd name="T1" fmla="*/ 0 h 674"/>
                <a:gd name="T2" fmla="*/ 0 w 4133"/>
                <a:gd name="T3" fmla="*/ 0 h 674"/>
                <a:gd name="T4" fmla="*/ 674 w 4133"/>
                <a:gd name="T5" fmla="*/ 674 h 674"/>
                <a:gd name="T6" fmla="*/ 4133 w 4133"/>
                <a:gd name="T7" fmla="*/ 674 h 674"/>
                <a:gd name="T8" fmla="*/ 4133 w 4133"/>
                <a:gd name="T9" fmla="*/ 0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33" h="674">
                  <a:moveTo>
                    <a:pt x="4133" y="0"/>
                  </a:moveTo>
                  <a:lnTo>
                    <a:pt x="0" y="0"/>
                  </a:lnTo>
                  <a:lnTo>
                    <a:pt x="674" y="674"/>
                  </a:lnTo>
                  <a:lnTo>
                    <a:pt x="4133" y="674"/>
                  </a:lnTo>
                  <a:lnTo>
                    <a:pt x="413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/>
            </a:p>
          </p:txBody>
        </p:sp>
        <p:sp>
          <p:nvSpPr>
            <p:cNvPr id="33" name="Freeform 13"/>
            <p:cNvSpPr/>
            <p:nvPr userDrawn="1"/>
          </p:nvSpPr>
          <p:spPr bwMode="auto">
            <a:xfrm>
              <a:off x="4442558" y="4618038"/>
              <a:ext cx="2333625" cy="1166813"/>
            </a:xfrm>
            <a:custGeom>
              <a:avLst/>
              <a:gdLst>
                <a:gd name="T0" fmla="*/ 1470 w 1470"/>
                <a:gd name="T1" fmla="*/ 735 h 735"/>
                <a:gd name="T2" fmla="*/ 735 w 1470"/>
                <a:gd name="T3" fmla="*/ 0 h 735"/>
                <a:gd name="T4" fmla="*/ 0 w 1470"/>
                <a:gd name="T5" fmla="*/ 735 h 735"/>
                <a:gd name="T6" fmla="*/ 1470 w 1470"/>
                <a:gd name="T7" fmla="*/ 735 h 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70" h="735">
                  <a:moveTo>
                    <a:pt x="1470" y="735"/>
                  </a:moveTo>
                  <a:lnTo>
                    <a:pt x="735" y="0"/>
                  </a:lnTo>
                  <a:lnTo>
                    <a:pt x="0" y="735"/>
                  </a:lnTo>
                  <a:lnTo>
                    <a:pt x="1470" y="735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" name="Freeform 8"/>
            <p:cNvSpPr/>
            <p:nvPr userDrawn="1"/>
          </p:nvSpPr>
          <p:spPr bwMode="auto">
            <a:xfrm rot="10800000">
              <a:off x="-942" y="-1080061"/>
              <a:ext cx="1193802" cy="2385897"/>
            </a:xfrm>
            <a:custGeom>
              <a:avLst/>
              <a:gdLst>
                <a:gd name="T0" fmla="*/ 740 w 740"/>
                <a:gd name="T1" fmla="*/ 1479 h 1479"/>
                <a:gd name="T2" fmla="*/ 0 w 740"/>
                <a:gd name="T3" fmla="*/ 739 h 1479"/>
                <a:gd name="T4" fmla="*/ 740 w 740"/>
                <a:gd name="T5" fmla="*/ 0 h 1479"/>
                <a:gd name="T6" fmla="*/ 740 w 740"/>
                <a:gd name="T7" fmla="*/ 1479 h 1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40" h="1479">
                  <a:moveTo>
                    <a:pt x="740" y="1479"/>
                  </a:moveTo>
                  <a:lnTo>
                    <a:pt x="0" y="739"/>
                  </a:lnTo>
                  <a:lnTo>
                    <a:pt x="740" y="0"/>
                  </a:lnTo>
                  <a:lnTo>
                    <a:pt x="740" y="147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" name="Freeform 11"/>
            <p:cNvSpPr/>
            <p:nvPr userDrawn="1"/>
          </p:nvSpPr>
          <p:spPr bwMode="auto">
            <a:xfrm>
              <a:off x="10230264" y="5786438"/>
              <a:ext cx="2332038" cy="1073492"/>
            </a:xfrm>
            <a:custGeom>
              <a:avLst/>
              <a:gdLst>
                <a:gd name="T0" fmla="*/ 0 w 1469"/>
                <a:gd name="T1" fmla="*/ 0 h 736"/>
                <a:gd name="T2" fmla="*/ 734 w 1469"/>
                <a:gd name="T3" fmla="*/ 736 h 736"/>
                <a:gd name="T4" fmla="*/ 1469 w 1469"/>
                <a:gd name="T5" fmla="*/ 0 h 736"/>
                <a:gd name="T6" fmla="*/ 0 w 1469"/>
                <a:gd name="T7" fmla="*/ 0 h 7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69" h="736">
                  <a:moveTo>
                    <a:pt x="0" y="0"/>
                  </a:moveTo>
                  <a:lnTo>
                    <a:pt x="734" y="736"/>
                  </a:lnTo>
                  <a:lnTo>
                    <a:pt x="146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" name="Freeform 13"/>
            <p:cNvSpPr/>
            <p:nvPr userDrawn="1"/>
          </p:nvSpPr>
          <p:spPr bwMode="auto">
            <a:xfrm>
              <a:off x="11383350" y="5786438"/>
              <a:ext cx="2333625" cy="1072033"/>
            </a:xfrm>
            <a:custGeom>
              <a:avLst/>
              <a:gdLst>
                <a:gd name="T0" fmla="*/ 1470 w 1470"/>
                <a:gd name="T1" fmla="*/ 735 h 735"/>
                <a:gd name="T2" fmla="*/ 735 w 1470"/>
                <a:gd name="T3" fmla="*/ 0 h 735"/>
                <a:gd name="T4" fmla="*/ 0 w 1470"/>
                <a:gd name="T5" fmla="*/ 735 h 735"/>
                <a:gd name="T6" fmla="*/ 1470 w 1470"/>
                <a:gd name="T7" fmla="*/ 735 h 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70" h="735">
                  <a:moveTo>
                    <a:pt x="1470" y="735"/>
                  </a:moveTo>
                  <a:lnTo>
                    <a:pt x="735" y="0"/>
                  </a:lnTo>
                  <a:lnTo>
                    <a:pt x="0" y="735"/>
                  </a:lnTo>
                  <a:lnTo>
                    <a:pt x="1470" y="735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38" name="组合 37"/>
          <p:cNvGrpSpPr/>
          <p:nvPr userDrawn="1"/>
        </p:nvGrpSpPr>
        <p:grpSpPr>
          <a:xfrm>
            <a:off x="9584943" y="-34070"/>
            <a:ext cx="2607057" cy="615108"/>
            <a:chOff x="9906371" y="3180026"/>
            <a:chExt cx="1990145" cy="469554"/>
          </a:xfrm>
          <a:solidFill>
            <a:srgbClr val="7096AB">
              <a:alpha val="20000"/>
            </a:srgbClr>
          </a:solidFill>
        </p:grpSpPr>
        <p:sp>
          <p:nvSpPr>
            <p:cNvPr id="39" name="平行四边形 38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平行四边形 39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平行四边形 40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平行四边形 41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平行四边形 42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直角三角形 43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直角三角形 44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7" Type="http://schemas.openxmlformats.org/officeDocument/2006/relationships/image" Target="../media/image4.png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F0ED"/>
            </a:gs>
            <a:gs pos="53000">
              <a:srgbClr val="DADFE2"/>
            </a:gs>
            <a:gs pos="100000">
              <a:srgbClr val="B7C8CF"/>
            </a:gs>
          </a:gsLst>
          <a:lin ang="14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69924" y="1123950"/>
            <a:ext cx="10850563" cy="5019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zh-CN" altLang="en-US" dirty="0"/>
          </a:p>
        </p:txBody>
      </p:sp>
      <p:cxnSp>
        <p:nvCxnSpPr>
          <p:cNvPr id="7" name="直接连接符 6"/>
          <p:cNvCxnSpPr/>
          <p:nvPr userDrawn="1"/>
        </p:nvCxnSpPr>
        <p:spPr>
          <a:xfrm>
            <a:off x="669924" y="1028700"/>
            <a:ext cx="10850563" cy="0"/>
          </a:xfrm>
          <a:prstGeom prst="line">
            <a:avLst/>
          </a:prstGeom>
          <a:ln w="9525">
            <a:solidFill>
              <a:srgbClr val="0185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日期占位符 3"/>
          <p:cNvSpPr>
            <a:spLocks noGrp="1"/>
          </p:cNvSpPr>
          <p:nvPr>
            <p:ph type="dt" sz="half" idx="2"/>
          </p:nvPr>
        </p:nvSpPr>
        <p:spPr>
          <a:xfrm>
            <a:off x="5401732" y="6240463"/>
            <a:ext cx="1388536" cy="206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489D9C7-5DC6-4263-87FF-7C99F6FB63C3}" type="datetime1">
              <a:rPr lang="zh-CN" altLang="en-US" smtClean="0"/>
            </a:fld>
            <a:endParaRPr lang="zh-CN" altLang="en-US"/>
          </a:p>
        </p:txBody>
      </p:sp>
      <p:sp>
        <p:nvSpPr>
          <p:cNvPr id="9" name="页脚占位符 4"/>
          <p:cNvSpPr>
            <a:spLocks noGrp="1"/>
          </p:cNvSpPr>
          <p:nvPr>
            <p:ph type="ftr" sz="quarter" idx="3"/>
          </p:nvPr>
        </p:nvSpPr>
        <p:spPr>
          <a:xfrm>
            <a:off x="669924" y="6240463"/>
            <a:ext cx="4140201" cy="206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altLang="zh-CN" dirty="0"/>
              <a:t>www.islide.cc</a:t>
            </a:r>
            <a:endParaRPr lang="zh-CN" altLang="en-US" dirty="0"/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599" y="6240463"/>
            <a:ext cx="2909888" cy="206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DD3DB80-B894-403A-B48E-6FDC1A72010E}" type="slidenum">
              <a:rPr lang="zh-CN" altLang="en-US" smtClean="0"/>
            </a:fld>
            <a:endParaRPr lang="zh-CN" altLang="en-US"/>
          </a:p>
        </p:txBody>
      </p:sp>
      <p:grpSp>
        <p:nvGrpSpPr>
          <p:cNvPr id="17" name="组合 16"/>
          <p:cNvGrpSpPr/>
          <p:nvPr userDrawn="1"/>
        </p:nvGrpSpPr>
        <p:grpSpPr>
          <a:xfrm>
            <a:off x="10032100" y="190062"/>
            <a:ext cx="679261" cy="679261"/>
            <a:chOff x="10032100" y="153966"/>
            <a:chExt cx="679261" cy="679261"/>
          </a:xfrm>
        </p:grpSpPr>
        <p:sp>
          <p:nvSpPr>
            <p:cNvPr id="14" name="椭圆 13"/>
            <p:cNvSpPr/>
            <p:nvPr userDrawn="1"/>
          </p:nvSpPr>
          <p:spPr>
            <a:xfrm>
              <a:off x="10032100" y="153966"/>
              <a:ext cx="679261" cy="679261"/>
            </a:xfrm>
            <a:prstGeom prst="ellipse">
              <a:avLst/>
            </a:prstGeom>
            <a:solidFill>
              <a:srgbClr val="66788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2" name="图片 11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45746" y="177163"/>
              <a:ext cx="435751" cy="627489"/>
            </a:xfrm>
            <a:prstGeom prst="rect">
              <a:avLst/>
            </a:prstGeom>
          </p:spPr>
        </p:pic>
      </p:grpSp>
      <p:grpSp>
        <p:nvGrpSpPr>
          <p:cNvPr id="18" name="组合 17"/>
          <p:cNvGrpSpPr/>
          <p:nvPr userDrawn="1"/>
        </p:nvGrpSpPr>
        <p:grpSpPr>
          <a:xfrm>
            <a:off x="10841225" y="171013"/>
            <a:ext cx="679261" cy="777896"/>
            <a:chOff x="10841225" y="134917"/>
            <a:chExt cx="679261" cy="777896"/>
          </a:xfrm>
        </p:grpSpPr>
        <p:sp>
          <p:nvSpPr>
            <p:cNvPr id="16" name="椭圆 15"/>
            <p:cNvSpPr/>
            <p:nvPr userDrawn="1"/>
          </p:nvSpPr>
          <p:spPr>
            <a:xfrm>
              <a:off x="10841225" y="153966"/>
              <a:ext cx="679261" cy="679261"/>
            </a:xfrm>
            <a:prstGeom prst="ellipse">
              <a:avLst/>
            </a:prstGeom>
            <a:solidFill>
              <a:srgbClr val="66788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3" name="图片 12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69800" y="134917"/>
              <a:ext cx="622654" cy="777896"/>
            </a:xfrm>
            <a:prstGeom prst="rect">
              <a:avLst/>
            </a:prstGeom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hdr="0" dt="0"/>
  <p:txStyles>
    <p:titleStyle>
      <a:lvl1pPr algn="l" defTabSz="913765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3765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6" Type="http://schemas.openxmlformats.org/officeDocument/2006/relationships/slideLayout" Target="../slideLayouts/slideLayout4.xml"/><Relationship Id="rId15" Type="http://schemas.openxmlformats.org/officeDocument/2006/relationships/themeOverride" Target="../theme/themeOverride1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.xml"/><Relationship Id="rId8" Type="http://schemas.openxmlformats.org/officeDocument/2006/relationships/image" Target="../media/image8.png"/><Relationship Id="rId7" Type="http://schemas.microsoft.com/office/2007/relationships/diagramDrawing" Target="../diagrams/drawing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3" Type="http://schemas.openxmlformats.org/officeDocument/2006/relationships/diagramData" Target="../diagrams/data1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标题 1"/>
          <p:cNvSpPr>
            <a:spLocks noGrp="1"/>
          </p:cNvSpPr>
          <p:nvPr>
            <p:ph type="subTitle" idx="1"/>
          </p:nvPr>
        </p:nvSpPr>
        <p:spPr>
          <a:xfrm>
            <a:off x="6219825" y="3177540"/>
            <a:ext cx="5896610" cy="558800"/>
          </a:xfrm>
        </p:spPr>
        <p:txBody>
          <a:bodyPr>
            <a:normAutofit/>
          </a:bodyPr>
          <a:lstStyle/>
          <a:p>
            <a:r>
              <a:rPr lang="zh-CN" altLang="en-US" sz="1600"/>
              <a:t>从 </a:t>
            </a:r>
            <a:r>
              <a:rPr lang="en-US" altLang="zh-CN" sz="1600"/>
              <a:t>batch_interval_ms </a:t>
            </a:r>
            <a:r>
              <a:rPr lang="zh-CN" altLang="en-US" sz="1600"/>
              <a:t>到 </a:t>
            </a:r>
            <a:r>
              <a:rPr lang="en-US" altLang="zh-CN" sz="1600"/>
              <a:t>FlushSignal：</a:t>
            </a:r>
            <a:r>
              <a:rPr lang="zh-CN" altLang="en-US" sz="1600"/>
              <a:t>一次 </a:t>
            </a:r>
            <a:r>
              <a:rPr lang="en-US" altLang="zh-CN" sz="1600"/>
              <a:t>Engine </a:t>
            </a:r>
            <a:r>
              <a:rPr lang="zh-CN" altLang="en-US" sz="1600"/>
              <a:t>抽象演进</a:t>
            </a:r>
            <a:endParaRPr lang="zh-CN" altLang="en-US" sz="1600"/>
          </a:p>
        </p:txBody>
      </p:sp>
      <p:sp>
        <p:nvSpPr>
          <p:cNvPr id="3" name="标题 2"/>
          <p:cNvSpPr>
            <a:spLocks noGrp="1"/>
          </p:cNvSpPr>
          <p:nvPr>
            <p:ph type="ctrTitle"/>
          </p:nvPr>
        </p:nvSpPr>
        <p:spPr>
          <a:xfrm>
            <a:off x="5167630" y="1905000"/>
            <a:ext cx="6353175" cy="1272540"/>
          </a:xfrm>
        </p:spPr>
        <p:txBody>
          <a:bodyPr/>
          <a:lstStyle/>
          <a:p>
            <a:r>
              <a:rPr lang="en-US" altLang="zh-CN"/>
              <a:t>SeaTunnel </a:t>
            </a:r>
            <a:r>
              <a:rPr lang="zh-CN" altLang="en-US"/>
              <a:t>引擎进阶之路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牛志伟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CN"/>
              <a:t>2026-07-28</a:t>
            </a:r>
            <a:endParaRPr lang="en-US" altLang="zh-CN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66604" y="410346"/>
            <a:ext cx="5184775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defRPr sz="2550" b="1">
                <a:solidFill>
                  <a:srgbClr val="01C8C1"/>
                </a:solidFill>
                <a:latin typeface="微软雅黑"/>
                <a:ea typeface="微软雅黑"/>
                <a:cs typeface="微软雅黑"/>
              </a:defRPr>
            </a:pPr>
            <a:r>
              <a:rPr sz="3200">
                <a:sym typeface="+mn-ea"/>
              </a:rPr>
              <a:t>数据链路：Record 如何流转</a:t>
            </a:r>
            <a:endParaRPr lang="en-US" altLang="zh-CN" sz="3200" b="1" dirty="0">
              <a:solidFill>
                <a:schemeClr val="accent2"/>
              </a:solidFill>
              <a:latin typeface="微软雅黑"/>
              <a:ea typeface="微软雅黑"/>
              <a:cs typeface="微软雅黑"/>
              <a:sym typeface="+mn-ea"/>
            </a:endParaRPr>
          </a:p>
        </p:txBody>
      </p:sp>
      <p:sp>
        <p:nvSpPr>
          <p:cNvPr id="243" name="圆角矩形 242"/>
          <p:cNvSpPr>
            <a:spLocks noGrp="1"/>
          </p:cNvSpPr>
          <p:nvPr/>
        </p:nvSpPr>
        <p:spPr>
          <a:xfrm>
            <a:off x="581025" y="2482215"/>
            <a:ext cx="2476500" cy="800100"/>
          </a:xfrm>
          <a:prstGeom prst="roundRect">
            <a:avLst>
              <a:gd name="adj" fmla="val 16667"/>
            </a:avLst>
          </a:prstGeom>
          <a:solidFill>
            <a:srgbClr val="E6F9F7"/>
          </a:solidFill>
          <a:ln w="14288">
            <a:solidFill>
              <a:srgbClr val="01857C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244" name="矩形 243"/>
          <p:cNvSpPr>
            <a:spLocks noGrp="1"/>
          </p:cNvSpPr>
          <p:nvPr/>
        </p:nvSpPr>
        <p:spPr>
          <a:xfrm>
            <a:off x="676275" y="2691765"/>
            <a:ext cx="2286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anchor="ctr">
            <a:normAutofit/>
          </a:bodyPr>
          <a:lstStyle/>
          <a:p>
            <a:pPr algn="ctr">
              <a:defRPr sz="1350" b="1">
                <a:solidFill>
                  <a:srgbClr val="01857C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01857C"/>
                </a:solidFill>
                <a:latin typeface="微软雅黑"/>
                <a:ea typeface="微软雅黑"/>
                <a:cs typeface="微软雅黑"/>
              </a:rPr>
              <a:t>SourceCollector.collect(row)</a:t>
            </a:r>
            <a:endParaRPr sz="1350" b="1">
              <a:solidFill>
                <a:srgbClr val="01857C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45" name="右箭头 244"/>
          <p:cNvSpPr>
            <a:spLocks noGrp="1"/>
          </p:cNvSpPr>
          <p:nvPr/>
        </p:nvSpPr>
        <p:spPr>
          <a:xfrm>
            <a:off x="3228975" y="2806065"/>
            <a:ext cx="400050" cy="152400"/>
          </a:xfrm>
          <a:prstGeom prst="rightArrow">
            <a:avLst/>
          </a:prstGeom>
          <a:solidFill>
            <a:srgbClr val="01857C"/>
          </a:solidFill>
          <a:ln w="0">
            <a:solidFill>
              <a:srgbClr val="01857C"/>
            </a:solidFill>
            <a:prstDash val="solid"/>
          </a:ln>
        </p:spPr>
      </p:sp>
      <p:sp>
        <p:nvSpPr>
          <p:cNvPr id="246" name="圆角矩形 245"/>
          <p:cNvSpPr>
            <a:spLocks noGrp="1"/>
          </p:cNvSpPr>
          <p:nvPr/>
        </p:nvSpPr>
        <p:spPr>
          <a:xfrm>
            <a:off x="3800475" y="2482215"/>
            <a:ext cx="1571625" cy="800100"/>
          </a:xfrm>
          <a:prstGeom prst="roundRect">
            <a:avLst>
              <a:gd name="adj" fmla="val 16667"/>
            </a:avLst>
          </a:prstGeom>
          <a:solidFill>
            <a:srgbClr val="F7FBFC"/>
          </a:solidFill>
          <a:ln w="14288">
            <a:solidFill>
              <a:srgbClr val="7EA8AF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247" name="矩形 246"/>
          <p:cNvSpPr>
            <a:spLocks noGrp="1"/>
          </p:cNvSpPr>
          <p:nvPr/>
        </p:nvSpPr>
        <p:spPr>
          <a:xfrm>
            <a:off x="3895725" y="2691765"/>
            <a:ext cx="1381125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anchor="ctr">
            <a:normAutofit/>
          </a:bodyPr>
          <a:lstStyle/>
          <a:p>
            <a:pPr algn="ctr">
              <a:defRPr sz="14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14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Record(row)</a:t>
            </a:r>
            <a:endParaRPr sz="1425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48" name="右箭头 247"/>
          <p:cNvSpPr>
            <a:spLocks noGrp="1"/>
          </p:cNvSpPr>
          <p:nvPr/>
        </p:nvSpPr>
        <p:spPr>
          <a:xfrm>
            <a:off x="5543550" y="2806065"/>
            <a:ext cx="400050" cy="152400"/>
          </a:xfrm>
          <a:prstGeom prst="rightArrow">
            <a:avLst/>
          </a:prstGeom>
          <a:solidFill>
            <a:srgbClr val="01857C"/>
          </a:solidFill>
          <a:ln w="0">
            <a:solidFill>
              <a:srgbClr val="01857C"/>
            </a:solidFill>
            <a:prstDash val="solid"/>
          </a:ln>
        </p:spPr>
      </p:sp>
      <p:sp>
        <p:nvSpPr>
          <p:cNvPr id="249" name="圆角矩形 248"/>
          <p:cNvSpPr>
            <a:spLocks noGrp="1"/>
          </p:cNvSpPr>
          <p:nvPr/>
        </p:nvSpPr>
        <p:spPr>
          <a:xfrm>
            <a:off x="6115050" y="2482215"/>
            <a:ext cx="2238375" cy="800100"/>
          </a:xfrm>
          <a:prstGeom prst="roundRect">
            <a:avLst>
              <a:gd name="adj" fmla="val 16667"/>
            </a:avLst>
          </a:prstGeom>
          <a:solidFill>
            <a:srgbClr val="F7FBFC"/>
          </a:solidFill>
          <a:ln w="14288">
            <a:solidFill>
              <a:srgbClr val="7EA8AF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250" name="矩形 249"/>
          <p:cNvSpPr>
            <a:spLocks noGrp="1"/>
          </p:cNvSpPr>
          <p:nvPr/>
        </p:nvSpPr>
        <p:spPr>
          <a:xfrm>
            <a:off x="6210300" y="2691765"/>
            <a:ext cx="2047875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anchor="ctr">
            <a:normAutofit/>
          </a:bodyPr>
          <a:lstStyle/>
          <a:p>
            <a:pPr algn="ctr">
              <a:defRPr sz="135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TransformFlowLifeCycle</a:t>
            </a:r>
            <a:endParaRPr sz="1350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51" name="右箭头 250"/>
          <p:cNvSpPr>
            <a:spLocks noGrp="1"/>
          </p:cNvSpPr>
          <p:nvPr/>
        </p:nvSpPr>
        <p:spPr>
          <a:xfrm>
            <a:off x="8524875" y="2806065"/>
            <a:ext cx="400050" cy="152400"/>
          </a:xfrm>
          <a:prstGeom prst="rightArrow">
            <a:avLst/>
          </a:prstGeom>
          <a:solidFill>
            <a:srgbClr val="01857C"/>
          </a:solidFill>
          <a:ln w="0">
            <a:solidFill>
              <a:srgbClr val="01857C"/>
            </a:solidFill>
            <a:prstDash val="solid"/>
          </a:ln>
        </p:spPr>
      </p:sp>
      <p:sp>
        <p:nvSpPr>
          <p:cNvPr id="252" name="圆角矩形 251"/>
          <p:cNvSpPr>
            <a:spLocks noGrp="1"/>
          </p:cNvSpPr>
          <p:nvPr/>
        </p:nvSpPr>
        <p:spPr>
          <a:xfrm>
            <a:off x="9096375" y="2482215"/>
            <a:ext cx="2095500" cy="800100"/>
          </a:xfrm>
          <a:prstGeom prst="roundRect">
            <a:avLst>
              <a:gd name="adj" fmla="val 16667"/>
            </a:avLst>
          </a:prstGeom>
          <a:solidFill>
            <a:srgbClr val="E6F9F7"/>
          </a:solidFill>
          <a:ln w="14288">
            <a:solidFill>
              <a:srgbClr val="01857C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253" name="矩形 252"/>
          <p:cNvSpPr>
            <a:spLocks noGrp="1"/>
          </p:cNvSpPr>
          <p:nvPr/>
        </p:nvSpPr>
        <p:spPr>
          <a:xfrm>
            <a:off x="9191625" y="2691765"/>
            <a:ext cx="1905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anchor="ctr">
            <a:normAutofit/>
          </a:bodyPr>
          <a:lstStyle/>
          <a:p>
            <a:pPr algn="ctr">
              <a:defRPr sz="1350" b="1">
                <a:solidFill>
                  <a:srgbClr val="01857C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01857C"/>
                </a:solidFill>
                <a:latin typeface="微软雅黑"/>
                <a:ea typeface="微软雅黑"/>
                <a:cs typeface="微软雅黑"/>
              </a:rPr>
              <a:t>Sink.processDataRecord</a:t>
            </a:r>
            <a:endParaRPr sz="1350" b="1">
              <a:solidFill>
                <a:srgbClr val="01857C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42" name="矩形 241"/>
          <p:cNvSpPr>
            <a:spLocks noGrp="1"/>
          </p:cNvSpPr>
          <p:nvPr/>
        </p:nvSpPr>
        <p:spPr>
          <a:xfrm>
            <a:off x="450215" y="1629410"/>
            <a:ext cx="9906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92424" lnSpcReduction="10000"/>
          </a:bodyPr>
          <a:lstStyle/>
          <a:p>
            <a:pPr>
              <a:buNone/>
              <a:defRPr sz="1650" b="1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650" b="1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普通 row 的关键：进入管道后，下游看到的是统一的 Record，而不是 Source 私有对象</a:t>
            </a:r>
            <a:endParaRPr sz="1650" b="1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5" name="圆角矩形 4"/>
          <p:cNvSpPr>
            <a:spLocks noGrp="1"/>
          </p:cNvSpPr>
          <p:nvPr/>
        </p:nvSpPr>
        <p:spPr>
          <a:xfrm>
            <a:off x="472440" y="3907790"/>
            <a:ext cx="3143250" cy="2420620"/>
          </a:xfrm>
          <a:prstGeom prst="roundRect">
            <a:avLst>
              <a:gd name="adj" fmla="val 11111"/>
            </a:avLst>
          </a:prstGeom>
          <a:solidFill>
            <a:srgbClr val="EFFAFA"/>
          </a:solidFill>
          <a:ln w="14288">
            <a:solidFill>
              <a:srgbClr val="01857C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6" name="矩形 5"/>
          <p:cNvSpPr>
            <a:spLocks noGrp="1"/>
          </p:cNvSpPr>
          <p:nvPr/>
        </p:nvSpPr>
        <p:spPr>
          <a:xfrm>
            <a:off x="681990" y="4126865"/>
            <a:ext cx="27241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Autofit/>
          </a:bodyPr>
          <a:lstStyle/>
          <a:p>
            <a:pPr>
              <a:buNone/>
              <a:defRPr sz="1125" b="1">
                <a:solidFill>
                  <a:srgbClr val="01857C"/>
                </a:solidFill>
                <a:latin typeface="微软雅黑"/>
                <a:ea typeface="微软雅黑"/>
                <a:cs typeface="微软雅黑"/>
              </a:defRPr>
            </a:pPr>
            <a:r>
              <a:rPr sz="1000" b="1">
                <a:solidFill>
                  <a:srgbClr val="01857C"/>
                </a:solidFill>
                <a:latin typeface="微软雅黑"/>
                <a:ea typeface="微软雅黑"/>
                <a:cs typeface="微软雅黑"/>
              </a:rPr>
              <a:t>01 / Source 侧</a:t>
            </a:r>
            <a:endParaRPr sz="1000" b="1">
              <a:solidFill>
                <a:srgbClr val="01857C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81990" y="4451985"/>
            <a:ext cx="27241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74722"/>
          </a:bodyPr>
          <a:lstStyle/>
          <a:p>
            <a:pPr>
              <a:buNone/>
              <a:defRPr sz="18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18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统一封装并串行下发</a:t>
            </a:r>
            <a:endParaRPr sz="1800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617220" y="4917440"/>
            <a:ext cx="2858770" cy="129984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>
              <a:spcAft>
                <a:spcPts val="500"/>
              </a:spcAft>
              <a:buNone/>
            </a:pPr>
            <a:r>
              <a:rPr sz="1200" b="1">
                <a:solidFill>
                  <a:srgbClr val="01857C"/>
                </a:solidFill>
                <a:latin typeface="微软雅黑"/>
                <a:ea typeface="微软雅黑"/>
                <a:cs typeface="微软雅黑"/>
              </a:rPr>
              <a:t>①</a:t>
            </a:r>
            <a:r>
              <a: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  SourceReader 经 Collector 输出 row</a:t>
            </a:r>
            <a:endParaRPr sz="120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  <a:p>
            <a:pPr>
              <a:spcAft>
                <a:spcPts val="500"/>
              </a:spcAft>
              <a:buNone/>
            </a:pPr>
            <a:r>
              <a:rPr sz="1200" b="1">
                <a:solidFill>
                  <a:srgbClr val="01857C"/>
                </a:solidFill>
                <a:latin typeface="微软雅黑"/>
                <a:ea typeface="微软雅黑"/>
                <a:cs typeface="微软雅黑"/>
              </a:rPr>
              <a:t>②</a:t>
            </a:r>
            <a:r>
              <a: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  完成流控、指标与 trace 采样</a:t>
            </a:r>
            <a:endParaRPr sz="120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  <a:p>
            <a:pPr>
              <a:spcAft>
                <a:spcPts val="500"/>
              </a:spcAft>
              <a:buNone/>
            </a:pPr>
            <a:r>
              <a:rPr sz="1200" b="1">
                <a:solidFill>
                  <a:srgbClr val="01857C"/>
                </a:solidFill>
                <a:latin typeface="微软雅黑"/>
                <a:ea typeface="微软雅黑"/>
                <a:cs typeface="微软雅黑"/>
              </a:rPr>
              <a:t>③</a:t>
            </a:r>
            <a:r>
              <a: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  封装为 Record&lt;&gt;(row)</a:t>
            </a:r>
            <a:endParaRPr sz="120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  <a:p>
            <a:pPr>
              <a:spcAft>
                <a:spcPts val="500"/>
              </a:spcAft>
              <a:buNone/>
            </a:pPr>
            <a:r>
              <a:rPr sz="1200" b="1">
                <a:solidFill>
                  <a:srgbClr val="01857C"/>
                </a:solidFill>
                <a:latin typeface="微软雅黑"/>
                <a:ea typeface="微软雅黑"/>
                <a:cs typeface="微软雅黑"/>
              </a:rPr>
              <a:t>④</a:t>
            </a:r>
            <a:r>
              <a: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  checkpointLock 内广播给 outputs</a:t>
            </a:r>
            <a:endParaRPr sz="120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9" name="圆角矩形 8"/>
          <p:cNvSpPr>
            <a:spLocks noGrp="1"/>
          </p:cNvSpPr>
          <p:nvPr/>
        </p:nvSpPr>
        <p:spPr>
          <a:xfrm>
            <a:off x="4286885" y="3886200"/>
            <a:ext cx="3143250" cy="2432050"/>
          </a:xfrm>
          <a:prstGeom prst="roundRect">
            <a:avLst>
              <a:gd name="adj" fmla="val 11111"/>
            </a:avLst>
          </a:prstGeom>
          <a:solidFill>
            <a:srgbClr val="EEF6F8"/>
          </a:solidFill>
          <a:ln w="14288">
            <a:solidFill>
              <a:srgbClr val="5D7F96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0" name="矩形 9"/>
          <p:cNvSpPr>
            <a:spLocks noGrp="1"/>
          </p:cNvSpPr>
          <p:nvPr/>
        </p:nvSpPr>
        <p:spPr>
          <a:xfrm>
            <a:off x="4496435" y="4105275"/>
            <a:ext cx="27241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Autofit/>
          </a:bodyPr>
          <a:lstStyle/>
          <a:p>
            <a:pPr>
              <a:buNone/>
              <a:defRPr sz="1125" b="1">
                <a:solidFill>
                  <a:srgbClr val="5D7F96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5D7F96"/>
                </a:solidFill>
                <a:latin typeface="微软雅黑"/>
                <a:ea typeface="微软雅黑"/>
                <a:cs typeface="微软雅黑"/>
              </a:rPr>
              <a:t>02 / Transform 侧</a:t>
            </a:r>
            <a:endParaRPr sz="1200" b="1">
              <a:solidFill>
                <a:srgbClr val="5D7F9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4496435" y="4430395"/>
            <a:ext cx="27241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74722"/>
          </a:bodyPr>
          <a:lstStyle/>
          <a:p>
            <a:pPr>
              <a:buNone/>
              <a:defRPr sz="18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18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类型分支与 0..N 展开</a:t>
            </a:r>
            <a:endParaRPr sz="1800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4496435" y="4895850"/>
            <a:ext cx="2724150" cy="1300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>
              <a:spcAft>
                <a:spcPts val="500"/>
              </a:spcAft>
              <a:buNone/>
            </a:pPr>
            <a:r>
              <a:rPr sz="1200" b="1">
                <a:solidFill>
                  <a:srgbClr val="5D7F96"/>
                </a:solidFill>
                <a:latin typeface="微软雅黑"/>
                <a:ea typeface="微软雅黑"/>
                <a:cs typeface="微软雅黑"/>
              </a:rPr>
              <a:t>①</a:t>
            </a:r>
            <a:r>
              <a: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  received(record) 进入数据分支</a:t>
            </a:r>
            <a:endParaRPr sz="120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  <a:p>
            <a:pPr>
              <a:spcAft>
                <a:spcPts val="500"/>
              </a:spcAft>
              <a:buNone/>
            </a:pPr>
            <a:r>
              <a:rPr sz="1200" b="1">
                <a:solidFill>
                  <a:srgbClr val="5D7F96"/>
                </a:solidFill>
                <a:latin typeface="微软雅黑"/>
                <a:ea typeface="微软雅黑"/>
                <a:cs typeface="微软雅黑"/>
              </a:rPr>
              <a:t>②</a:t>
            </a:r>
            <a:r>
              <a: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  按顺序执行 Transform 链</a:t>
            </a:r>
            <a:endParaRPr sz="120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  <a:p>
            <a:pPr>
              <a:spcAft>
                <a:spcPts val="500"/>
              </a:spcAft>
              <a:buNone/>
            </a:pPr>
            <a:r>
              <a:rPr sz="1200" b="1">
                <a:solidFill>
                  <a:srgbClr val="5D7F96"/>
                </a:solidFill>
                <a:latin typeface="微软雅黑"/>
                <a:ea typeface="微软雅黑"/>
                <a:cs typeface="微软雅黑"/>
              </a:rPr>
              <a:t>③</a:t>
            </a:r>
            <a:r>
              <a: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  一条输入可产生 0..N 条结果</a:t>
            </a:r>
            <a:endParaRPr sz="120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  <a:p>
            <a:pPr>
              <a:spcAft>
                <a:spcPts val="500"/>
              </a:spcAft>
              <a:buNone/>
            </a:pPr>
            <a:r>
              <a:rPr sz="1200" b="1">
                <a:solidFill>
                  <a:srgbClr val="5D7F96"/>
                </a:solidFill>
                <a:latin typeface="微软雅黑"/>
                <a:ea typeface="微软雅黑"/>
                <a:cs typeface="微软雅黑"/>
              </a:rPr>
              <a:t>④</a:t>
            </a:r>
            <a:r>
              <a: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  逐条 collector.collect 向下游</a:t>
            </a:r>
            <a:endParaRPr sz="120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3" name="圆角矩形 12"/>
          <p:cNvSpPr>
            <a:spLocks noGrp="1"/>
          </p:cNvSpPr>
          <p:nvPr/>
        </p:nvSpPr>
        <p:spPr>
          <a:xfrm>
            <a:off x="7993380" y="3886200"/>
            <a:ext cx="3143250" cy="2444115"/>
          </a:xfrm>
          <a:prstGeom prst="roundRect">
            <a:avLst>
              <a:gd name="adj" fmla="val 11111"/>
            </a:avLst>
          </a:prstGeom>
          <a:solidFill>
            <a:srgbClr val="FFF7DD"/>
          </a:solidFill>
          <a:ln w="14288">
            <a:solidFill>
              <a:srgbClr val="F4A00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4" name="矩形 13"/>
          <p:cNvSpPr>
            <a:spLocks noGrp="1"/>
          </p:cNvSpPr>
          <p:nvPr/>
        </p:nvSpPr>
        <p:spPr>
          <a:xfrm>
            <a:off x="8202930" y="4105275"/>
            <a:ext cx="27241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Autofit/>
          </a:bodyPr>
          <a:lstStyle/>
          <a:p>
            <a:pPr>
              <a:buNone/>
              <a:defRPr sz="1125" b="1">
                <a:solidFill>
                  <a:srgbClr val="F4A000"/>
                </a:solidFill>
                <a:latin typeface="微软雅黑"/>
                <a:ea typeface="微软雅黑"/>
                <a:cs typeface="微软雅黑"/>
              </a:defRPr>
            </a:pPr>
            <a:r>
              <a:rPr sz="1000" b="1">
                <a:solidFill>
                  <a:srgbClr val="F4A000"/>
                </a:solidFill>
                <a:latin typeface="微软雅黑"/>
                <a:ea typeface="微软雅黑"/>
                <a:cs typeface="微软雅黑"/>
              </a:rPr>
              <a:t>03 / Sink 侧</a:t>
            </a:r>
            <a:endParaRPr sz="1000" b="1">
              <a:solidFill>
                <a:srgbClr val="F4A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8202930" y="4430395"/>
            <a:ext cx="27241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74722"/>
          </a:bodyPr>
          <a:lstStyle/>
          <a:p>
            <a:pPr>
              <a:buNone/>
              <a:defRPr sz="18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18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解包后交给 Writer</a:t>
            </a:r>
            <a:endParaRPr sz="1800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8202930" y="4895850"/>
            <a:ext cx="2724150" cy="1300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>
              <a:spcAft>
                <a:spcPts val="500"/>
              </a:spcAft>
              <a:buNone/>
            </a:pPr>
            <a:r>
              <a:rPr sz="1200" b="1">
                <a:solidFill>
                  <a:srgbClr val="F4A000"/>
                </a:solidFill>
                <a:latin typeface="微软雅黑"/>
                <a:ea typeface="微软雅黑"/>
                <a:cs typeface="微软雅黑"/>
              </a:rPr>
              <a:t>①</a:t>
            </a:r>
            <a:r>
              <a: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  received(record) 识别普通数据</a:t>
            </a:r>
            <a:endParaRPr sz="120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  <a:p>
            <a:pPr>
              <a:spcAft>
                <a:spcPts val="500"/>
              </a:spcAft>
              <a:buNone/>
            </a:pPr>
            <a:r>
              <a:rPr sz="1200" b="1">
                <a:solidFill>
                  <a:srgbClr val="F4A000"/>
                </a:solidFill>
                <a:latin typeface="微软雅黑"/>
                <a:ea typeface="微软雅黑"/>
                <a:cs typeface="微软雅黑"/>
              </a:rPr>
              <a:t>②</a:t>
            </a:r>
            <a:r>
              <a: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  processDataRecord 解包 Record</a:t>
            </a:r>
            <a:endParaRPr sz="120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  <a:p>
            <a:pPr>
              <a:spcAft>
                <a:spcPts val="500"/>
              </a:spcAft>
              <a:buNone/>
            </a:pPr>
            <a:r>
              <a:rPr sz="1200" b="1">
                <a:solidFill>
                  <a:srgbClr val="F4A000"/>
                </a:solidFill>
                <a:latin typeface="微软雅黑"/>
                <a:ea typeface="微软雅黑"/>
                <a:cs typeface="微软雅黑"/>
              </a:rPr>
              <a:t>③</a:t>
            </a:r>
            <a:r>
              <a: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  writer.write(row) 写入 Connector</a:t>
            </a:r>
            <a:endParaRPr sz="120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  <a:p>
            <a:pPr>
              <a:spcAft>
                <a:spcPts val="500"/>
              </a:spcAft>
              <a:buNone/>
            </a:pPr>
            <a:r>
              <a:rPr sz="1200" b="1">
                <a:solidFill>
                  <a:srgbClr val="F4A000"/>
                </a:solidFill>
                <a:latin typeface="微软雅黑"/>
                <a:ea typeface="微软雅黑"/>
                <a:cs typeface="微软雅黑"/>
              </a:rPr>
              <a:t>④</a:t>
            </a:r>
            <a:r>
              <a: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  记录耗时、条数与 trace 指标</a:t>
            </a:r>
            <a:endParaRPr sz="120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1" grpId="0"/>
      <p:bldP spid="12" grpId="0"/>
      <p:bldP spid="14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66604" y="410346"/>
            <a:ext cx="6904990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defRPr sz="2550" b="1">
                <a:solidFill>
                  <a:srgbClr val="01C8C1"/>
                </a:solidFill>
                <a:latin typeface="微软雅黑"/>
                <a:ea typeface="微软雅黑"/>
                <a:cs typeface="微软雅黑"/>
              </a:defRPr>
            </a:pPr>
            <a:r>
              <a:rPr sz="3200">
                <a:sym typeface="+mn-ea"/>
              </a:rPr>
              <a:t>控制事件：SchemaChange 如何同步</a:t>
            </a:r>
            <a:endParaRPr lang="en-US" altLang="zh-CN" sz="3200" b="1" dirty="0">
              <a:solidFill>
                <a:schemeClr val="accent2"/>
              </a:solidFill>
              <a:latin typeface="微软雅黑"/>
              <a:ea typeface="微软雅黑"/>
              <a:cs typeface="微软雅黑"/>
              <a:sym typeface="+mn-ea"/>
            </a:endParaRPr>
          </a:p>
        </p:txBody>
      </p:sp>
      <p:sp>
        <p:nvSpPr>
          <p:cNvPr id="243" name="圆角矩形 242"/>
          <p:cNvSpPr>
            <a:spLocks noGrp="1"/>
          </p:cNvSpPr>
          <p:nvPr/>
        </p:nvSpPr>
        <p:spPr>
          <a:xfrm>
            <a:off x="505460" y="2320290"/>
            <a:ext cx="1714500" cy="800100"/>
          </a:xfrm>
          <a:prstGeom prst="roundRect">
            <a:avLst>
              <a:gd name="adj" fmla="val 16667"/>
            </a:avLst>
          </a:prstGeom>
          <a:solidFill>
            <a:srgbClr val="FFF7DD"/>
          </a:solidFill>
          <a:ln w="14288">
            <a:solidFill>
              <a:srgbClr val="F4A00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244" name="矩形 243"/>
          <p:cNvSpPr>
            <a:spLocks noGrp="1"/>
          </p:cNvSpPr>
          <p:nvPr/>
        </p:nvSpPr>
        <p:spPr>
          <a:xfrm>
            <a:off x="600710" y="2529840"/>
            <a:ext cx="1524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anchor="ctr">
            <a:normAutofit/>
          </a:bodyPr>
          <a:lstStyle/>
          <a:p>
            <a:pPr algn="ctr">
              <a:defRPr sz="1425" b="1">
                <a:solidFill>
                  <a:srgbClr val="F4A000"/>
                </a:solidFill>
                <a:latin typeface="微软雅黑"/>
                <a:ea typeface="微软雅黑"/>
                <a:cs typeface="微软雅黑"/>
              </a:defRPr>
            </a:pPr>
            <a:r>
              <a:rPr sz="1425" b="1">
                <a:solidFill>
                  <a:srgbClr val="F4A000"/>
                </a:solidFill>
                <a:latin typeface="微软雅黑"/>
                <a:ea typeface="微软雅黑"/>
                <a:cs typeface="微软雅黑"/>
              </a:rPr>
              <a:t>collect(event)</a:t>
            </a:r>
            <a:endParaRPr sz="1425" b="1">
              <a:solidFill>
                <a:srgbClr val="F4A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45" name="右箭头 244"/>
          <p:cNvSpPr>
            <a:spLocks noGrp="1"/>
          </p:cNvSpPr>
          <p:nvPr/>
        </p:nvSpPr>
        <p:spPr>
          <a:xfrm>
            <a:off x="2391410" y="2644140"/>
            <a:ext cx="400050" cy="152400"/>
          </a:xfrm>
          <a:prstGeom prst="rightArrow">
            <a:avLst/>
          </a:prstGeom>
          <a:solidFill>
            <a:srgbClr val="F4A000"/>
          </a:solidFill>
          <a:ln w="0">
            <a:solidFill>
              <a:srgbClr val="F4A000"/>
            </a:solidFill>
            <a:prstDash val="solid"/>
          </a:ln>
        </p:spPr>
      </p:sp>
      <p:sp>
        <p:nvSpPr>
          <p:cNvPr id="246" name="圆角矩形 245"/>
          <p:cNvSpPr>
            <a:spLocks noGrp="1"/>
          </p:cNvSpPr>
          <p:nvPr/>
        </p:nvSpPr>
        <p:spPr>
          <a:xfrm>
            <a:off x="2903220" y="2320290"/>
            <a:ext cx="2486025" cy="800100"/>
          </a:xfrm>
          <a:prstGeom prst="roundRect">
            <a:avLst>
              <a:gd name="adj" fmla="val 16667"/>
            </a:avLst>
          </a:prstGeom>
          <a:solidFill>
            <a:srgbClr val="F7FBFC"/>
          </a:solidFill>
          <a:ln w="14288">
            <a:solidFill>
              <a:srgbClr val="7EA8AF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247" name="矩形 246"/>
          <p:cNvSpPr>
            <a:spLocks noGrp="1"/>
          </p:cNvSpPr>
          <p:nvPr/>
        </p:nvSpPr>
        <p:spPr>
          <a:xfrm>
            <a:off x="3058160" y="2529840"/>
            <a:ext cx="2190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anchor="ctr">
            <a:normAutofit/>
          </a:bodyPr>
          <a:lstStyle/>
          <a:p>
            <a:pPr algn="ctr">
              <a:defRPr sz="127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Record(SchemaChangeEvent)</a:t>
            </a:r>
            <a:endParaRPr sz="1275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49" name="圆角矩形 248"/>
          <p:cNvSpPr>
            <a:spLocks noGrp="1"/>
          </p:cNvSpPr>
          <p:nvPr/>
        </p:nvSpPr>
        <p:spPr>
          <a:xfrm>
            <a:off x="6042025" y="2320290"/>
            <a:ext cx="2413000" cy="800100"/>
          </a:xfrm>
          <a:prstGeom prst="roundRect">
            <a:avLst>
              <a:gd name="adj" fmla="val 16667"/>
            </a:avLst>
          </a:prstGeom>
          <a:solidFill>
            <a:srgbClr val="F7FBFC"/>
          </a:solidFill>
          <a:ln w="14288">
            <a:solidFill>
              <a:srgbClr val="7EA8AF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250" name="矩形 249"/>
          <p:cNvSpPr>
            <a:spLocks noGrp="1"/>
          </p:cNvSpPr>
          <p:nvPr/>
        </p:nvSpPr>
        <p:spPr>
          <a:xfrm>
            <a:off x="6182360" y="2529840"/>
            <a:ext cx="2143125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anchor="ctr">
            <a:normAutofit/>
          </a:bodyPr>
          <a:lstStyle/>
          <a:p>
            <a:pPr algn="ctr">
              <a:defRPr sz="135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mapSchemaChangeEvent()</a:t>
            </a:r>
            <a:endParaRPr sz="1350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52" name="圆角矩形 251"/>
          <p:cNvSpPr>
            <a:spLocks noGrp="1"/>
          </p:cNvSpPr>
          <p:nvPr/>
        </p:nvSpPr>
        <p:spPr>
          <a:xfrm>
            <a:off x="9118600" y="2320290"/>
            <a:ext cx="2072005" cy="800100"/>
          </a:xfrm>
          <a:prstGeom prst="roundRect">
            <a:avLst>
              <a:gd name="adj" fmla="val 16667"/>
            </a:avLst>
          </a:prstGeom>
          <a:solidFill>
            <a:srgbClr val="FFF7DD"/>
          </a:solidFill>
          <a:ln w="14288">
            <a:solidFill>
              <a:srgbClr val="F4A00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253" name="矩形 252"/>
          <p:cNvSpPr>
            <a:spLocks noGrp="1"/>
          </p:cNvSpPr>
          <p:nvPr/>
        </p:nvSpPr>
        <p:spPr>
          <a:xfrm>
            <a:off x="9258935" y="2529840"/>
            <a:ext cx="1762125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anchor="ctr">
            <a:normAutofit/>
          </a:bodyPr>
          <a:lstStyle/>
          <a:p>
            <a:pPr algn="ctr">
              <a:defRPr sz="1350" b="1">
                <a:solidFill>
                  <a:srgbClr val="F4A000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F4A000"/>
                </a:solidFill>
                <a:latin typeface="微软雅黑"/>
                <a:ea typeface="微软雅黑"/>
                <a:cs typeface="微软雅黑"/>
              </a:rPr>
              <a:t>applySchemaChange()</a:t>
            </a:r>
            <a:endParaRPr sz="1350" b="1">
              <a:solidFill>
                <a:srgbClr val="F4A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48" name="右箭头 247"/>
          <p:cNvSpPr>
            <a:spLocks noGrp="1"/>
          </p:cNvSpPr>
          <p:nvPr/>
        </p:nvSpPr>
        <p:spPr>
          <a:xfrm>
            <a:off x="5541645" y="2649220"/>
            <a:ext cx="400050" cy="152400"/>
          </a:xfrm>
          <a:prstGeom prst="rightArrow">
            <a:avLst/>
          </a:prstGeom>
          <a:solidFill>
            <a:srgbClr val="F4A000"/>
          </a:solidFill>
          <a:ln w="0">
            <a:solidFill>
              <a:srgbClr val="F4A000"/>
            </a:solidFill>
            <a:prstDash val="solid"/>
          </a:ln>
        </p:spPr>
      </p:sp>
      <p:sp>
        <p:nvSpPr>
          <p:cNvPr id="251" name="右箭头 250"/>
          <p:cNvSpPr>
            <a:spLocks noGrp="1"/>
          </p:cNvSpPr>
          <p:nvPr/>
        </p:nvSpPr>
        <p:spPr>
          <a:xfrm>
            <a:off x="8618220" y="2655570"/>
            <a:ext cx="400050" cy="152400"/>
          </a:xfrm>
          <a:prstGeom prst="rightArrow">
            <a:avLst/>
          </a:prstGeom>
          <a:solidFill>
            <a:srgbClr val="F4A000"/>
          </a:solidFill>
          <a:ln w="0">
            <a:solidFill>
              <a:srgbClr val="F4A000"/>
            </a:solidFill>
            <a:prstDash val="solid"/>
          </a:ln>
        </p:spPr>
      </p:sp>
      <p:sp>
        <p:nvSpPr>
          <p:cNvPr id="271" name="矩形 270"/>
          <p:cNvSpPr>
            <a:spLocks noGrp="1"/>
          </p:cNvSpPr>
          <p:nvPr/>
        </p:nvSpPr>
        <p:spPr>
          <a:xfrm>
            <a:off x="439420" y="1575435"/>
            <a:ext cx="9906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/>
          </a:bodyPr>
          <a:lstStyle/>
          <a:p>
            <a:pPr>
              <a:defRPr sz="1350" b="1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CDC 捕获变更后先标记 SchemaChange 阶段并触发专用 Checkpoint；完成刷出与状态协同后，再继续下发事件</a:t>
            </a:r>
            <a:endParaRPr sz="1350" b="1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5" name="圆角矩形 4"/>
          <p:cNvSpPr>
            <a:spLocks noGrp="1"/>
          </p:cNvSpPr>
          <p:nvPr/>
        </p:nvSpPr>
        <p:spPr>
          <a:xfrm>
            <a:off x="461645" y="3778250"/>
            <a:ext cx="3143250" cy="2500000"/>
          </a:xfrm>
          <a:prstGeom prst="roundRect">
            <a:avLst>
              <a:gd name="adj" fmla="val 11111"/>
            </a:avLst>
          </a:prstGeom>
          <a:solidFill>
            <a:srgbClr val="FFF7DD"/>
          </a:solidFill>
          <a:ln w="14288">
            <a:solidFill>
              <a:srgbClr val="F4A00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  <p:txBody>
          <a:bodyPr/>
          <a:p>
            <a:endParaRPr lang="zh-CN" altLang="en-US"/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71195" y="3997325"/>
            <a:ext cx="27241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Autofit/>
          </a:bodyPr>
          <a:lstStyle/>
          <a:p>
            <a:pPr>
              <a:buNone/>
              <a:defRPr sz="1125" b="1">
                <a:solidFill>
                  <a:srgbClr val="F4A000"/>
                </a:solidFill>
                <a:latin typeface="微软雅黑"/>
                <a:ea typeface="微软雅黑"/>
                <a:cs typeface="微软雅黑"/>
              </a:defRPr>
            </a:pPr>
            <a:r>
              <a:rPr sz="1000" b="1">
                <a:solidFill>
                  <a:srgbClr val="F4A000"/>
                </a:solidFill>
                <a:latin typeface="微软雅黑"/>
                <a:ea typeface="微软雅黑"/>
                <a:cs typeface="微软雅黑"/>
              </a:rPr>
              <a:t>01 / Source 对齐 schema</a:t>
            </a:r>
            <a:endParaRPr sz="1000" b="1">
              <a:solidFill>
                <a:srgbClr val="F4A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71195" y="4311650"/>
            <a:ext cx="27241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74722"/>
          </a:bodyPr>
          <a:lstStyle/>
          <a:p>
            <a:pPr>
              <a:buNone/>
              <a:defRPr sz="18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18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Checkpoint 划定 DDL 边界</a:t>
            </a:r>
            <a:endParaRPr sz="1800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671195" y="4787900"/>
            <a:ext cx="2724150" cy="1300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>
              <a:spcAft>
                <a:spcPts val="500"/>
              </a:spcAft>
              <a:buNone/>
            </a:pPr>
            <a:r>
              <a:rPr sz="1200" b="1">
                <a:solidFill>
                  <a:srgbClr val="F4A000"/>
                </a:solidFill>
                <a:latin typeface="微软雅黑"/>
                <a:ea typeface="微软雅黑"/>
                <a:cs typeface="微软雅黑"/>
              </a:rPr>
              <a:t>①</a:t>
            </a:r>
            <a:r>
              <a: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  CDC 标记变更前 Checkpoint</a:t>
            </a:r>
            <a:endParaRPr sz="120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  <a:p>
            <a:pPr>
              <a:spcAft>
                <a:spcPts val="500"/>
              </a:spcAft>
              <a:buNone/>
            </a:pPr>
            <a:r>
              <a:rPr sz="1200" b="1">
                <a:solidFill>
                  <a:srgbClr val="F4A000"/>
                </a:solidFill>
                <a:latin typeface="微软雅黑"/>
                <a:ea typeface="微软雅黑"/>
                <a:cs typeface="微软雅黑"/>
              </a:rPr>
              <a:t>②</a:t>
            </a:r>
            <a:r>
              <a: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  SourceFlow 暂停采集并等待完成</a:t>
            </a:r>
            <a:endParaRPr sz="120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  <a:p>
            <a:pPr>
              <a:spcAft>
                <a:spcPts val="500"/>
              </a:spcAft>
              <a:buNone/>
            </a:pPr>
            <a:r>
              <a:rPr sz="1200" b="1">
                <a:solidFill>
                  <a:srgbClr val="F4A000"/>
                </a:solidFill>
                <a:latin typeface="微软雅黑"/>
                <a:ea typeface="微软雅黑"/>
                <a:cs typeface="微软雅黑"/>
              </a:rPr>
              <a:t>③</a:t>
            </a:r>
            <a:r>
              <a: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  更新 rowType，发送 Record(event)</a:t>
            </a:r>
            <a:endParaRPr sz="120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  <a:p>
            <a:pPr>
              <a:spcAft>
                <a:spcPts val="500"/>
              </a:spcAft>
              <a:buNone/>
            </a:pPr>
            <a:r>
              <a:rPr sz="1200" b="1">
                <a:solidFill>
                  <a:srgbClr val="F4A000"/>
                </a:solidFill>
                <a:latin typeface="微软雅黑"/>
                <a:ea typeface="微软雅黑"/>
                <a:cs typeface="微软雅黑"/>
              </a:rPr>
              <a:t>④</a:t>
            </a:r>
            <a:r>
              <a: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  事件后再触发 After Checkpoint</a:t>
            </a:r>
            <a:endParaRPr sz="120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9" name="圆角矩形 8"/>
          <p:cNvSpPr>
            <a:spLocks noGrp="1"/>
          </p:cNvSpPr>
          <p:nvPr/>
        </p:nvSpPr>
        <p:spPr>
          <a:xfrm>
            <a:off x="4189730" y="3778250"/>
            <a:ext cx="3143250" cy="2500000"/>
          </a:xfrm>
          <a:prstGeom prst="roundRect">
            <a:avLst>
              <a:gd name="adj" fmla="val 11111"/>
            </a:avLst>
          </a:prstGeom>
          <a:solidFill>
            <a:srgbClr val="EEF6F8"/>
          </a:solidFill>
          <a:ln w="14288">
            <a:solidFill>
              <a:srgbClr val="5D7F96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0" name="矩形 9"/>
          <p:cNvSpPr>
            <a:spLocks noGrp="1"/>
          </p:cNvSpPr>
          <p:nvPr/>
        </p:nvSpPr>
        <p:spPr>
          <a:xfrm>
            <a:off x="4399280" y="3997325"/>
            <a:ext cx="27241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Autofit/>
          </a:bodyPr>
          <a:lstStyle/>
          <a:p>
            <a:pPr>
              <a:buNone/>
              <a:defRPr sz="1125" b="1">
                <a:solidFill>
                  <a:srgbClr val="5D7F96"/>
                </a:solidFill>
                <a:latin typeface="微软雅黑"/>
                <a:ea typeface="微软雅黑"/>
                <a:cs typeface="微软雅黑"/>
              </a:defRPr>
            </a:pPr>
            <a:r>
              <a:rPr sz="1000" b="1">
                <a:solidFill>
                  <a:srgbClr val="5D7F96"/>
                </a:solidFill>
                <a:latin typeface="微软雅黑"/>
                <a:ea typeface="微软雅黑"/>
                <a:cs typeface="微软雅黑"/>
              </a:rPr>
              <a:t>02 / Transform 可改写</a:t>
            </a:r>
            <a:endParaRPr sz="1000" b="1">
              <a:solidFill>
                <a:srgbClr val="5D7F9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4399280" y="4311650"/>
            <a:ext cx="27241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74722"/>
          </a:bodyPr>
          <a:lstStyle/>
          <a:p>
            <a:pPr>
              <a:buNone/>
              <a:defRPr sz="18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18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逐级映射 SchemaChange</a:t>
            </a:r>
            <a:endParaRPr sz="1800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4399280" y="4787900"/>
            <a:ext cx="2724150" cy="1300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>
              <a:spcAft>
                <a:spcPts val="500"/>
              </a:spcAft>
              <a:buNone/>
            </a:pPr>
            <a:r>
              <a:rPr sz="1200" b="1">
                <a:solidFill>
                  <a:srgbClr val="5D7F96"/>
                </a:solidFill>
                <a:latin typeface="微软雅黑"/>
                <a:ea typeface="微软雅黑"/>
                <a:cs typeface="微软雅黑"/>
              </a:rPr>
              <a:t>①</a:t>
            </a:r>
            <a:r>
              <a: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  received(event) 进入变更分支</a:t>
            </a:r>
            <a:endParaRPr sz="120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  <a:p>
            <a:pPr>
              <a:spcAft>
                <a:spcPts val="500"/>
              </a:spcAft>
              <a:buNone/>
            </a:pPr>
            <a:r>
              <a:rPr sz="1200" b="1">
                <a:solidFill>
                  <a:srgbClr val="5D7F96"/>
                </a:solidFill>
                <a:latin typeface="微软雅黑"/>
                <a:ea typeface="微软雅黑"/>
                <a:cs typeface="微软雅黑"/>
              </a:rPr>
              <a:t>②</a:t>
            </a:r>
            <a:r>
              <a: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  刷新各 Transform 输入 Catalog</a:t>
            </a:r>
            <a:endParaRPr sz="120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  <a:p>
            <a:pPr>
              <a:spcAft>
                <a:spcPts val="500"/>
              </a:spcAft>
              <a:buNone/>
            </a:pPr>
            <a:r>
              <a:rPr sz="1200" b="1">
                <a:solidFill>
                  <a:srgbClr val="5D7F96"/>
                </a:solidFill>
                <a:latin typeface="微软雅黑"/>
                <a:ea typeface="微软雅黑"/>
                <a:cs typeface="微软雅黑"/>
              </a:rPr>
              <a:t>③</a:t>
            </a:r>
            <a:r>
              <a: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  逐级 mapSchemaChangeEvent</a:t>
            </a:r>
            <a:endParaRPr sz="120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  <a:p>
            <a:pPr>
              <a:spcAft>
                <a:spcPts val="500"/>
              </a:spcAft>
              <a:buNone/>
            </a:pPr>
            <a:r>
              <a:rPr sz="1200" b="1">
                <a:solidFill>
                  <a:srgbClr val="5D7F96"/>
                </a:solidFill>
                <a:latin typeface="微软雅黑"/>
                <a:ea typeface="微软雅黑"/>
                <a:cs typeface="微软雅黑"/>
              </a:rPr>
              <a:t>④</a:t>
            </a:r>
            <a:r>
              <a: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  null 表示过滤，否则继续下发</a:t>
            </a:r>
            <a:endParaRPr sz="120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3" name="圆角矩形 12"/>
          <p:cNvSpPr>
            <a:spLocks noGrp="1"/>
          </p:cNvSpPr>
          <p:nvPr/>
        </p:nvSpPr>
        <p:spPr>
          <a:xfrm>
            <a:off x="8004175" y="3778250"/>
            <a:ext cx="3143250" cy="2500000"/>
          </a:xfrm>
          <a:prstGeom prst="roundRect">
            <a:avLst>
              <a:gd name="adj" fmla="val 11111"/>
            </a:avLst>
          </a:prstGeom>
          <a:solidFill>
            <a:srgbClr val="EFFAFA"/>
          </a:solidFill>
          <a:ln w="14288">
            <a:solidFill>
              <a:srgbClr val="01857C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  <p:txBody>
          <a:bodyPr/>
          <a:p>
            <a:endParaRPr lang="zh-CN" altLang="en-US"/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8213725" y="3997325"/>
            <a:ext cx="27241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Autofit/>
          </a:bodyPr>
          <a:lstStyle/>
          <a:p>
            <a:pPr>
              <a:buNone/>
              <a:defRPr sz="1125" b="1">
                <a:solidFill>
                  <a:srgbClr val="01857C"/>
                </a:solidFill>
                <a:latin typeface="微软雅黑"/>
                <a:ea typeface="微软雅黑"/>
                <a:cs typeface="微软雅黑"/>
              </a:defRPr>
            </a:pPr>
            <a:r>
              <a:rPr sz="1000" b="1">
                <a:solidFill>
                  <a:srgbClr val="01857C"/>
                </a:solidFill>
                <a:latin typeface="微软雅黑"/>
                <a:ea typeface="微软雅黑"/>
                <a:cs typeface="微软雅黑"/>
              </a:rPr>
              <a:t>03 / Sink 最终应用</a:t>
            </a:r>
            <a:endParaRPr sz="1000" b="1">
              <a:solidFill>
                <a:srgbClr val="01857C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8213725" y="4311650"/>
            <a:ext cx="27241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74722"/>
          </a:bodyPr>
          <a:lstStyle/>
          <a:p>
            <a:pPr>
              <a:buNone/>
              <a:defRPr sz="18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18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Writer 应用目标端变更</a:t>
            </a:r>
            <a:endParaRPr sz="1800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8213725" y="4787900"/>
            <a:ext cx="2724150" cy="1300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>
              <a:spcAft>
                <a:spcPts val="500"/>
              </a:spcAft>
              <a:buNone/>
            </a:pPr>
            <a:r>
              <a:rPr sz="1200" b="1">
                <a:solidFill>
                  <a:srgbClr val="01857C"/>
                </a:solidFill>
                <a:latin typeface="微软雅黑"/>
                <a:ea typeface="微软雅黑"/>
                <a:cs typeface="微软雅黑"/>
              </a:rPr>
              <a:t>①</a:t>
            </a:r>
            <a:r>
              <a: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  变更前数据已完成 Checkpoint</a:t>
            </a:r>
            <a:endParaRPr sz="120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  <a:p>
            <a:pPr>
              <a:spcAft>
                <a:spcPts val="500"/>
              </a:spcAft>
              <a:buNone/>
            </a:pPr>
            <a:r>
              <a:rPr sz="1200" b="1">
                <a:solidFill>
                  <a:srgbClr val="01857C"/>
                </a:solidFill>
                <a:latin typeface="微软雅黑"/>
                <a:ea typeface="微软雅黑"/>
                <a:cs typeface="微软雅黑"/>
              </a:rPr>
              <a:t>②</a:t>
            </a:r>
            <a:r>
              <a: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  received(event) 识别变更事件</a:t>
            </a:r>
            <a:endParaRPr sz="120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  <a:p>
            <a:pPr>
              <a:spcAft>
                <a:spcPts val="500"/>
              </a:spcAft>
              <a:buNone/>
            </a:pPr>
            <a:r>
              <a:rPr sz="1200" b="1">
                <a:solidFill>
                  <a:srgbClr val="01857C"/>
                </a:solidFill>
                <a:latin typeface="微软雅黑"/>
                <a:ea typeface="微软雅黑"/>
                <a:cs typeface="微软雅黑"/>
              </a:rPr>
              <a:t>③</a:t>
            </a:r>
            <a:r>
              <a: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  processSchemaChangeEvent()</a:t>
            </a:r>
            <a:endParaRPr sz="120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  <a:p>
            <a:pPr>
              <a:spcAft>
                <a:spcPts val="500"/>
              </a:spcAft>
              <a:buNone/>
            </a:pPr>
            <a:r>
              <a:rPr sz="1200" b="1">
                <a:solidFill>
                  <a:srgbClr val="01857C"/>
                </a:solidFill>
                <a:latin typeface="微软雅黑"/>
                <a:ea typeface="微软雅黑"/>
                <a:cs typeface="微软雅黑"/>
              </a:rPr>
              <a:t>④</a:t>
            </a:r>
            <a:r>
              <a: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  applySchemaChange 更新目标表</a:t>
            </a:r>
            <a:endParaRPr sz="120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  <p:bldP spid="10" grpId="0"/>
      <p:bldP spid="11" grpId="0"/>
      <p:bldP spid="12" grpId="0"/>
      <p:bldP spid="13" grpId="0" animBg="1"/>
      <p:bldP spid="14" grpId="0"/>
      <p:bldP spid="15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66604" y="410346"/>
            <a:ext cx="5643245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defRPr sz="2550" b="1">
                <a:solidFill>
                  <a:srgbClr val="01C8C1"/>
                </a:solidFill>
                <a:latin typeface="微软雅黑"/>
                <a:ea typeface="微软雅黑"/>
                <a:cs typeface="微软雅黑"/>
              </a:defRPr>
            </a:pPr>
            <a:r>
              <a:rPr lang="en-US" altLang="zh-CN" sz="3200">
                <a:sym typeface="+mn-ea"/>
              </a:rPr>
              <a:t>Checkpoint：Barrier </a:t>
            </a:r>
            <a:r>
              <a:rPr lang="zh-CN" altLang="en-US" sz="3200">
                <a:sym typeface="+mn-ea"/>
              </a:rPr>
              <a:t>处理链路</a:t>
            </a:r>
            <a:endParaRPr lang="zh-CN" altLang="en-US" sz="3200">
              <a:sym typeface="+mn-ea"/>
            </a:endParaRPr>
          </a:p>
        </p:txBody>
      </p:sp>
      <p:sp>
        <p:nvSpPr>
          <p:cNvPr id="324" name="圆角矩形 323"/>
          <p:cNvSpPr>
            <a:spLocks noGrp="1"/>
          </p:cNvSpPr>
          <p:nvPr/>
        </p:nvSpPr>
        <p:spPr>
          <a:xfrm>
            <a:off x="1529080" y="2740660"/>
            <a:ext cx="1143000" cy="361950"/>
          </a:xfrm>
          <a:prstGeom prst="roundRect">
            <a:avLst>
              <a:gd name="adj" fmla="val 47368"/>
            </a:avLst>
          </a:prstGeom>
          <a:solidFill>
            <a:srgbClr val="01857C"/>
          </a:solidFill>
          <a:ln w="14288">
            <a:solidFill>
              <a:srgbClr val="01857C"/>
            </a:solidFill>
            <a:prstDash val="solid"/>
          </a:ln>
        </p:spPr>
      </p:sp>
      <p:sp>
        <p:nvSpPr>
          <p:cNvPr id="325" name="矩形 324"/>
          <p:cNvSpPr>
            <a:spLocks noGrp="1"/>
          </p:cNvSpPr>
          <p:nvPr/>
        </p:nvSpPr>
        <p:spPr>
          <a:xfrm>
            <a:off x="1529080" y="279654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 algn="ctr">
              <a:defRPr sz="12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Source</a:t>
            </a:r>
            <a:endParaRPr sz="1200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26" name="右箭头 325"/>
          <p:cNvSpPr>
            <a:spLocks noGrp="1"/>
          </p:cNvSpPr>
          <p:nvPr/>
        </p:nvSpPr>
        <p:spPr>
          <a:xfrm>
            <a:off x="3748405" y="2825115"/>
            <a:ext cx="514350" cy="171450"/>
          </a:xfrm>
          <a:prstGeom prst="rightArrow">
            <a:avLst/>
          </a:prstGeom>
          <a:solidFill>
            <a:srgbClr val="5D7F96"/>
          </a:solidFill>
          <a:ln w="0">
            <a:solidFill>
              <a:srgbClr val="5D7F96"/>
            </a:solidFill>
            <a:prstDash val="solid"/>
          </a:ln>
        </p:spPr>
      </p:sp>
      <p:sp>
        <p:nvSpPr>
          <p:cNvPr id="327" name="圆角矩形 326"/>
          <p:cNvSpPr>
            <a:spLocks noGrp="1"/>
          </p:cNvSpPr>
          <p:nvPr/>
        </p:nvSpPr>
        <p:spPr>
          <a:xfrm>
            <a:off x="5243830" y="2740660"/>
            <a:ext cx="1143000" cy="361950"/>
          </a:xfrm>
          <a:prstGeom prst="roundRect">
            <a:avLst>
              <a:gd name="adj" fmla="val 47368"/>
            </a:avLst>
          </a:prstGeom>
          <a:solidFill>
            <a:srgbClr val="5D7F96"/>
          </a:solidFill>
          <a:ln w="14288">
            <a:solidFill>
              <a:srgbClr val="5D7F96"/>
            </a:solidFill>
            <a:prstDash val="solid"/>
          </a:ln>
        </p:spPr>
      </p:sp>
      <p:sp>
        <p:nvSpPr>
          <p:cNvPr id="328" name="矩形 327"/>
          <p:cNvSpPr>
            <a:spLocks noGrp="1"/>
          </p:cNvSpPr>
          <p:nvPr/>
        </p:nvSpPr>
        <p:spPr>
          <a:xfrm>
            <a:off x="5243830" y="279654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 algn="ctr">
              <a:defRPr sz="12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Transform</a:t>
            </a:r>
            <a:endParaRPr sz="1200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29" name="右箭头 328"/>
          <p:cNvSpPr>
            <a:spLocks noGrp="1"/>
          </p:cNvSpPr>
          <p:nvPr/>
        </p:nvSpPr>
        <p:spPr>
          <a:xfrm>
            <a:off x="7463155" y="2825115"/>
            <a:ext cx="514350" cy="171450"/>
          </a:xfrm>
          <a:prstGeom prst="rightArrow">
            <a:avLst/>
          </a:prstGeom>
          <a:solidFill>
            <a:srgbClr val="5D7F96"/>
          </a:solidFill>
          <a:ln w="0">
            <a:solidFill>
              <a:srgbClr val="5D7F96"/>
            </a:solidFill>
            <a:prstDash val="solid"/>
          </a:ln>
        </p:spPr>
      </p:sp>
      <p:sp>
        <p:nvSpPr>
          <p:cNvPr id="330" name="圆角矩形 329"/>
          <p:cNvSpPr>
            <a:spLocks noGrp="1"/>
          </p:cNvSpPr>
          <p:nvPr/>
        </p:nvSpPr>
        <p:spPr>
          <a:xfrm>
            <a:off x="8958580" y="2740660"/>
            <a:ext cx="1143000" cy="361950"/>
          </a:xfrm>
          <a:prstGeom prst="roundRect">
            <a:avLst>
              <a:gd name="adj" fmla="val 47368"/>
            </a:avLst>
          </a:prstGeom>
          <a:solidFill>
            <a:srgbClr val="F4A000"/>
          </a:solidFill>
          <a:ln w="14288">
            <a:solidFill>
              <a:srgbClr val="F4A000"/>
            </a:solidFill>
            <a:prstDash val="solid"/>
          </a:ln>
        </p:spPr>
      </p:sp>
      <p:sp>
        <p:nvSpPr>
          <p:cNvPr id="331" name="矩形 330"/>
          <p:cNvSpPr>
            <a:spLocks noGrp="1"/>
          </p:cNvSpPr>
          <p:nvPr/>
        </p:nvSpPr>
        <p:spPr>
          <a:xfrm>
            <a:off x="8958580" y="279654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 algn="ctr">
              <a:defRPr sz="12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Sink</a:t>
            </a:r>
            <a:endParaRPr sz="1200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32" name="圆角矩形 331"/>
          <p:cNvSpPr>
            <a:spLocks noGrp="1"/>
          </p:cNvSpPr>
          <p:nvPr/>
        </p:nvSpPr>
        <p:spPr>
          <a:xfrm>
            <a:off x="481330" y="3484880"/>
            <a:ext cx="3238500" cy="2762250"/>
          </a:xfrm>
          <a:prstGeom prst="roundRect">
            <a:avLst>
              <a:gd name="adj" fmla="val 6207"/>
            </a:avLst>
          </a:prstGeom>
          <a:solidFill>
            <a:srgbClr val="E6F9F7"/>
          </a:solidFill>
          <a:ln w="14288">
            <a:solidFill>
              <a:srgbClr val="01857C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333" name="矩形 332"/>
          <p:cNvSpPr>
            <a:spLocks noGrp="1"/>
          </p:cNvSpPr>
          <p:nvPr/>
        </p:nvSpPr>
        <p:spPr>
          <a:xfrm>
            <a:off x="709930" y="3751580"/>
            <a:ext cx="27813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84667"/>
          </a:bodyPr>
          <a:lstStyle/>
          <a:p>
            <a:pPr>
              <a:defRPr sz="187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187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Source：</a:t>
            </a:r>
            <a:r>
              <a:rPr lang="zh-CN" sz="187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触发</a:t>
            </a:r>
            <a:r>
              <a:rPr sz="187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 Barrier</a:t>
            </a:r>
            <a:endParaRPr sz="1875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35" name="矩形 334"/>
          <p:cNvSpPr>
            <a:spLocks noGrp="1"/>
          </p:cNvSpPr>
          <p:nvPr/>
        </p:nvSpPr>
        <p:spPr>
          <a:xfrm>
            <a:off x="812165" y="4304030"/>
            <a:ext cx="24574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/>
          <a:lstStyle/>
          <a:p>
            <a:pPr>
              <a:def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checkpointLock 下触发 Barrier</a:t>
            </a:r>
            <a:endParaRPr sz="120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37" name="矩形 336"/>
          <p:cNvSpPr>
            <a:spLocks noGrp="1"/>
          </p:cNvSpPr>
          <p:nvPr/>
        </p:nvSpPr>
        <p:spPr>
          <a:xfrm>
            <a:off x="812165" y="4751705"/>
            <a:ext cx="27813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/>
          <a:lstStyle/>
          <a:p>
            <a:pPr>
              <a:def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prepareClose 命中 → 停止 pollNext</a:t>
            </a:r>
            <a:endParaRPr sz="120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39" name="矩形 338"/>
          <p:cNvSpPr>
            <a:spLocks noGrp="1"/>
          </p:cNvSpPr>
          <p:nvPr/>
        </p:nvSpPr>
        <p:spPr>
          <a:xfrm>
            <a:off x="812165" y="5199380"/>
            <a:ext cx="2950845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/>
          <a:lstStyle/>
          <a:p>
            <a:pPr>
              <a:def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snapshotState → addState → ack</a:t>
            </a:r>
            <a:endParaRPr sz="120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41" name="矩形 340"/>
          <p:cNvSpPr>
            <a:spLocks noGrp="1"/>
          </p:cNvSpPr>
          <p:nvPr/>
        </p:nvSpPr>
        <p:spPr>
          <a:xfrm>
            <a:off x="801370" y="5647055"/>
            <a:ext cx="24574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/>
          <a:lstStyle/>
          <a:p>
            <a:pPr>
              <a:def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sendRecordToNext 继续送下游</a:t>
            </a:r>
            <a:endParaRPr sz="120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42" name="圆角矩形 341"/>
          <p:cNvSpPr>
            <a:spLocks noGrp="1"/>
          </p:cNvSpPr>
          <p:nvPr/>
        </p:nvSpPr>
        <p:spPr>
          <a:xfrm>
            <a:off x="4206875" y="3484880"/>
            <a:ext cx="3238500" cy="2762250"/>
          </a:xfrm>
          <a:prstGeom prst="roundRect">
            <a:avLst>
              <a:gd name="adj" fmla="val 6207"/>
            </a:avLst>
          </a:prstGeom>
          <a:solidFill>
            <a:srgbClr val="EEF6F8"/>
          </a:solidFill>
          <a:ln w="14288">
            <a:solidFill>
              <a:srgbClr val="5D7F96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343" name="矩形 342"/>
          <p:cNvSpPr>
            <a:spLocks noGrp="1"/>
          </p:cNvSpPr>
          <p:nvPr/>
        </p:nvSpPr>
        <p:spPr>
          <a:xfrm>
            <a:off x="4424680" y="3751580"/>
            <a:ext cx="27813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84667"/>
          </a:bodyPr>
          <a:lstStyle/>
          <a:p>
            <a:pPr>
              <a:defRPr sz="187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187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Transform：快照并转发</a:t>
            </a:r>
            <a:endParaRPr sz="1875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45" name="矩形 344"/>
          <p:cNvSpPr>
            <a:spLocks noGrp="1"/>
          </p:cNvSpPr>
          <p:nvPr/>
        </p:nvSpPr>
        <p:spPr>
          <a:xfrm>
            <a:off x="4526915" y="4304030"/>
            <a:ext cx="24574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/>
          <a:lstStyle/>
          <a:p>
            <a:pPr>
              <a:def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received(Barrier) 进入控制分支</a:t>
            </a:r>
            <a:endParaRPr sz="120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47" name="矩形 346"/>
          <p:cNvSpPr>
            <a:spLocks noGrp="1"/>
          </p:cNvSpPr>
          <p:nvPr/>
        </p:nvSpPr>
        <p:spPr>
          <a:xfrm>
            <a:off x="4526915" y="4751705"/>
            <a:ext cx="24574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/>
          <a:lstStyle/>
          <a:p>
            <a:pPr>
              <a:def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prepareClose → 标记等待收尾</a:t>
            </a:r>
            <a:endParaRPr sz="120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49" name="矩形 348"/>
          <p:cNvSpPr>
            <a:spLocks noGrp="1"/>
          </p:cNvSpPr>
          <p:nvPr/>
        </p:nvSpPr>
        <p:spPr>
          <a:xfrm>
            <a:off x="4526915" y="5199380"/>
            <a:ext cx="24574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/>
          <a:lstStyle/>
          <a:p>
            <a:pPr>
              <a:def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snapshot 只记录空状态后 ack</a:t>
            </a:r>
            <a:endParaRPr sz="120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51" name="矩形 350"/>
          <p:cNvSpPr>
            <a:spLocks noGrp="1"/>
          </p:cNvSpPr>
          <p:nvPr/>
        </p:nvSpPr>
        <p:spPr>
          <a:xfrm>
            <a:off x="4526915" y="5647055"/>
            <a:ext cx="24574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/>
          <a:lstStyle/>
          <a:p>
            <a:pPr>
              <a:def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collector.collect 继续转发</a:t>
            </a:r>
            <a:endParaRPr sz="120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52" name="圆角矩形 351"/>
          <p:cNvSpPr>
            <a:spLocks noGrp="1"/>
          </p:cNvSpPr>
          <p:nvPr/>
        </p:nvSpPr>
        <p:spPr>
          <a:xfrm>
            <a:off x="7910830" y="3484880"/>
            <a:ext cx="3238500" cy="2762250"/>
          </a:xfrm>
          <a:prstGeom prst="roundRect">
            <a:avLst>
              <a:gd name="adj" fmla="val 6207"/>
            </a:avLst>
          </a:prstGeom>
          <a:solidFill>
            <a:srgbClr val="FFF7DD"/>
          </a:solidFill>
          <a:ln w="14288">
            <a:solidFill>
              <a:srgbClr val="F4A00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353" name="矩形 352"/>
          <p:cNvSpPr>
            <a:spLocks noGrp="1"/>
          </p:cNvSpPr>
          <p:nvPr/>
        </p:nvSpPr>
        <p:spPr>
          <a:xfrm>
            <a:off x="8139430" y="3751580"/>
            <a:ext cx="27813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84667"/>
          </a:bodyPr>
          <a:lstStyle/>
          <a:p>
            <a:pPr>
              <a:defRPr sz="187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187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Sink：提交准备 + 快照</a:t>
            </a:r>
            <a:endParaRPr sz="1875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55" name="矩形 354"/>
          <p:cNvSpPr>
            <a:spLocks noGrp="1"/>
          </p:cNvSpPr>
          <p:nvPr/>
        </p:nvSpPr>
        <p:spPr>
          <a:xfrm>
            <a:off x="8252460" y="4304030"/>
            <a:ext cx="24574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/>
          <a:lstStyle/>
          <a:p>
            <a:pPr>
              <a:def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进入 processCheckpointBarrier</a:t>
            </a:r>
            <a:endParaRPr sz="120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57" name="矩形 356"/>
          <p:cNvSpPr>
            <a:spLocks noGrp="1"/>
          </p:cNvSpPr>
          <p:nvPr/>
        </p:nvSpPr>
        <p:spPr>
          <a:xfrm>
            <a:off x="8252460" y="4751705"/>
            <a:ext cx="2860675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/>
          <a:lstStyle/>
          <a:p>
            <a:pPr>
              <a:def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prepareCommit；失败 abortPrepare</a:t>
            </a:r>
            <a:endParaRPr sz="120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59" name="矩形 358"/>
          <p:cNvSpPr>
            <a:spLocks noGrp="1"/>
          </p:cNvSpPr>
          <p:nvPr/>
        </p:nvSpPr>
        <p:spPr>
          <a:xfrm>
            <a:off x="8241665" y="5199380"/>
            <a:ext cx="24574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/>
          <a:lstStyle/>
          <a:p>
            <a:pPr>
              <a:def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snapshotState </a:t>
            </a:r>
            <a:r>
              <a:rPr>
                <a:sym typeface="+mn-ea"/>
              </a:rPr>
              <a:t>→</a:t>
            </a:r>
            <a:r>
              <a: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 addState</a:t>
            </a:r>
            <a:endParaRPr sz="120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61" name="矩形 360"/>
          <p:cNvSpPr>
            <a:spLocks noGrp="1"/>
          </p:cNvSpPr>
          <p:nvPr/>
        </p:nvSpPr>
        <p:spPr>
          <a:xfrm>
            <a:off x="8252460" y="5647055"/>
            <a:ext cx="24574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/>
          <a:lstStyle/>
          <a:p>
            <a:pPr>
              <a:def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committer</a:t>
            </a:r>
            <a:r>
              <a:rPr lang="en-US"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 </a:t>
            </a:r>
            <a:r>
              <a:rPr>
                <a:sym typeface="+mn-ea"/>
              </a:rPr>
              <a:t>→</a:t>
            </a:r>
            <a:r>
              <a:rPr sz="120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 ack</a:t>
            </a:r>
            <a:endParaRPr sz="120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34" name="椭圆 333"/>
          <p:cNvSpPr>
            <a:spLocks noGrp="1"/>
          </p:cNvSpPr>
          <p:nvPr/>
        </p:nvSpPr>
        <p:spPr>
          <a:xfrm>
            <a:off x="645160" y="4349115"/>
            <a:ext cx="171450" cy="171450"/>
          </a:xfrm>
          <a:prstGeom prst="ellipse">
            <a:avLst/>
          </a:prstGeom>
          <a:solidFill>
            <a:srgbClr val="01857C"/>
          </a:solidFill>
          <a:ln w="0">
            <a:solidFill>
              <a:srgbClr val="01857C"/>
            </a:solidFill>
            <a:prstDash val="solid"/>
          </a:ln>
        </p:spPr>
        <p:txBody>
          <a:bodyPr anchor="ctr"/>
          <a:lstStyle/>
          <a:p>
            <a:pPr algn="ctr">
              <a:buNone/>
              <a:defRPr sz="7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7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1</a:t>
            </a:r>
            <a:endParaRPr sz="750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36" name="椭圆 335"/>
          <p:cNvSpPr>
            <a:spLocks noGrp="1"/>
          </p:cNvSpPr>
          <p:nvPr/>
        </p:nvSpPr>
        <p:spPr>
          <a:xfrm>
            <a:off x="645160" y="4796790"/>
            <a:ext cx="171450" cy="171450"/>
          </a:xfrm>
          <a:prstGeom prst="ellipse">
            <a:avLst/>
          </a:prstGeom>
          <a:solidFill>
            <a:srgbClr val="01857C"/>
          </a:solidFill>
          <a:ln w="0">
            <a:solidFill>
              <a:srgbClr val="01857C"/>
            </a:solidFill>
            <a:prstDash val="solid"/>
          </a:ln>
        </p:spPr>
        <p:txBody>
          <a:bodyPr anchor="ctr"/>
          <a:lstStyle/>
          <a:p>
            <a:pPr algn="ctr">
              <a:buNone/>
              <a:defRPr sz="7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7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2</a:t>
            </a:r>
            <a:endParaRPr sz="750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38" name="椭圆 337"/>
          <p:cNvSpPr>
            <a:spLocks noGrp="1"/>
          </p:cNvSpPr>
          <p:nvPr/>
        </p:nvSpPr>
        <p:spPr>
          <a:xfrm>
            <a:off x="645160" y="5244465"/>
            <a:ext cx="171450" cy="171450"/>
          </a:xfrm>
          <a:prstGeom prst="ellipse">
            <a:avLst/>
          </a:prstGeom>
          <a:solidFill>
            <a:srgbClr val="01857C"/>
          </a:solidFill>
          <a:ln w="0">
            <a:solidFill>
              <a:srgbClr val="01857C"/>
            </a:solidFill>
            <a:prstDash val="solid"/>
          </a:ln>
        </p:spPr>
        <p:txBody>
          <a:bodyPr anchor="ctr"/>
          <a:lstStyle/>
          <a:p>
            <a:pPr algn="ctr">
              <a:buNone/>
              <a:defRPr sz="7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7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3</a:t>
            </a:r>
            <a:endParaRPr sz="750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40" name="椭圆 339"/>
          <p:cNvSpPr>
            <a:spLocks noGrp="1"/>
          </p:cNvSpPr>
          <p:nvPr/>
        </p:nvSpPr>
        <p:spPr>
          <a:xfrm>
            <a:off x="645160" y="5692140"/>
            <a:ext cx="171450" cy="171450"/>
          </a:xfrm>
          <a:prstGeom prst="ellipse">
            <a:avLst/>
          </a:prstGeom>
          <a:solidFill>
            <a:srgbClr val="01857C"/>
          </a:solidFill>
          <a:ln w="0">
            <a:solidFill>
              <a:srgbClr val="01857C"/>
            </a:solidFill>
            <a:prstDash val="solid"/>
          </a:ln>
        </p:spPr>
        <p:txBody>
          <a:bodyPr anchor="ctr"/>
          <a:lstStyle/>
          <a:p>
            <a:pPr algn="ctr">
              <a:buNone/>
              <a:defRPr sz="7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7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4</a:t>
            </a:r>
            <a:endParaRPr sz="750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44" name="椭圆 343"/>
          <p:cNvSpPr>
            <a:spLocks noGrp="1"/>
          </p:cNvSpPr>
          <p:nvPr/>
        </p:nvSpPr>
        <p:spPr>
          <a:xfrm>
            <a:off x="4359910" y="4349115"/>
            <a:ext cx="171450" cy="171450"/>
          </a:xfrm>
          <a:prstGeom prst="ellipse">
            <a:avLst/>
          </a:prstGeom>
          <a:solidFill>
            <a:srgbClr val="5D7F96"/>
          </a:solidFill>
          <a:ln w="0">
            <a:solidFill>
              <a:srgbClr val="5D7F96"/>
            </a:solidFill>
            <a:prstDash val="solid"/>
          </a:ln>
        </p:spPr>
        <p:txBody>
          <a:bodyPr anchor="ctr"/>
          <a:lstStyle/>
          <a:p>
            <a:pPr algn="ctr">
              <a:buNone/>
              <a:defRPr sz="7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7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1</a:t>
            </a:r>
            <a:endParaRPr sz="750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46" name="椭圆 345"/>
          <p:cNvSpPr>
            <a:spLocks noGrp="1"/>
          </p:cNvSpPr>
          <p:nvPr/>
        </p:nvSpPr>
        <p:spPr>
          <a:xfrm>
            <a:off x="4359910" y="4796790"/>
            <a:ext cx="171450" cy="171450"/>
          </a:xfrm>
          <a:prstGeom prst="ellipse">
            <a:avLst/>
          </a:prstGeom>
          <a:solidFill>
            <a:srgbClr val="5D7F96"/>
          </a:solidFill>
          <a:ln w="0">
            <a:solidFill>
              <a:srgbClr val="5D7F96"/>
            </a:solidFill>
            <a:prstDash val="solid"/>
          </a:ln>
        </p:spPr>
        <p:txBody>
          <a:bodyPr anchor="ctr"/>
          <a:lstStyle/>
          <a:p>
            <a:pPr algn="ctr">
              <a:buNone/>
              <a:defRPr sz="7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7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2</a:t>
            </a:r>
            <a:endParaRPr sz="750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48" name="椭圆 347"/>
          <p:cNvSpPr>
            <a:spLocks noGrp="1"/>
          </p:cNvSpPr>
          <p:nvPr/>
        </p:nvSpPr>
        <p:spPr>
          <a:xfrm>
            <a:off x="4359910" y="5244465"/>
            <a:ext cx="171450" cy="171450"/>
          </a:xfrm>
          <a:prstGeom prst="ellipse">
            <a:avLst/>
          </a:prstGeom>
          <a:solidFill>
            <a:srgbClr val="5D7F96"/>
          </a:solidFill>
          <a:ln w="0">
            <a:solidFill>
              <a:srgbClr val="5D7F96"/>
            </a:solidFill>
            <a:prstDash val="solid"/>
          </a:ln>
        </p:spPr>
        <p:txBody>
          <a:bodyPr anchor="ctr"/>
          <a:lstStyle/>
          <a:p>
            <a:pPr algn="ctr">
              <a:buNone/>
              <a:defRPr sz="7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7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3</a:t>
            </a:r>
            <a:endParaRPr sz="750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50" name="椭圆 349"/>
          <p:cNvSpPr>
            <a:spLocks noGrp="1"/>
          </p:cNvSpPr>
          <p:nvPr/>
        </p:nvSpPr>
        <p:spPr>
          <a:xfrm>
            <a:off x="4359910" y="5692140"/>
            <a:ext cx="171450" cy="171450"/>
          </a:xfrm>
          <a:prstGeom prst="ellipse">
            <a:avLst/>
          </a:prstGeom>
          <a:solidFill>
            <a:srgbClr val="5D7F96"/>
          </a:solidFill>
          <a:ln w="0">
            <a:solidFill>
              <a:srgbClr val="5D7F96"/>
            </a:solidFill>
            <a:prstDash val="solid"/>
          </a:ln>
        </p:spPr>
        <p:txBody>
          <a:bodyPr anchor="ctr"/>
          <a:lstStyle/>
          <a:p>
            <a:pPr algn="ctr">
              <a:buNone/>
              <a:defRPr sz="7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7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4</a:t>
            </a:r>
            <a:endParaRPr sz="750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54" name="椭圆 353"/>
          <p:cNvSpPr>
            <a:spLocks noGrp="1"/>
          </p:cNvSpPr>
          <p:nvPr/>
        </p:nvSpPr>
        <p:spPr>
          <a:xfrm>
            <a:off x="8074660" y="4349115"/>
            <a:ext cx="171450" cy="171450"/>
          </a:xfrm>
          <a:prstGeom prst="ellipse">
            <a:avLst/>
          </a:prstGeom>
          <a:solidFill>
            <a:srgbClr val="F4A000"/>
          </a:solidFill>
          <a:ln w="0">
            <a:solidFill>
              <a:srgbClr val="F4A000"/>
            </a:solidFill>
            <a:prstDash val="solid"/>
          </a:ln>
        </p:spPr>
        <p:txBody>
          <a:bodyPr anchor="ctr"/>
          <a:lstStyle/>
          <a:p>
            <a:pPr algn="ctr">
              <a:buNone/>
              <a:defRPr sz="7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7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1</a:t>
            </a:r>
            <a:endParaRPr sz="750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56" name="椭圆 355"/>
          <p:cNvSpPr>
            <a:spLocks noGrp="1"/>
          </p:cNvSpPr>
          <p:nvPr/>
        </p:nvSpPr>
        <p:spPr>
          <a:xfrm>
            <a:off x="8074660" y="4796790"/>
            <a:ext cx="171450" cy="171450"/>
          </a:xfrm>
          <a:prstGeom prst="ellipse">
            <a:avLst/>
          </a:prstGeom>
          <a:solidFill>
            <a:srgbClr val="F4A000"/>
          </a:solidFill>
          <a:ln w="0">
            <a:solidFill>
              <a:srgbClr val="F4A000"/>
            </a:solidFill>
            <a:prstDash val="solid"/>
          </a:ln>
        </p:spPr>
        <p:txBody>
          <a:bodyPr anchor="ctr"/>
          <a:lstStyle/>
          <a:p>
            <a:pPr algn="ctr">
              <a:buNone/>
              <a:defRPr sz="7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7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2</a:t>
            </a:r>
            <a:endParaRPr sz="750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58" name="椭圆 357"/>
          <p:cNvSpPr>
            <a:spLocks noGrp="1"/>
          </p:cNvSpPr>
          <p:nvPr/>
        </p:nvSpPr>
        <p:spPr>
          <a:xfrm>
            <a:off x="8074660" y="5244465"/>
            <a:ext cx="171450" cy="171450"/>
          </a:xfrm>
          <a:prstGeom prst="ellipse">
            <a:avLst/>
          </a:prstGeom>
          <a:solidFill>
            <a:srgbClr val="F4A000"/>
          </a:solidFill>
          <a:ln w="0">
            <a:solidFill>
              <a:srgbClr val="F4A000"/>
            </a:solidFill>
            <a:prstDash val="solid"/>
          </a:ln>
        </p:spPr>
        <p:txBody>
          <a:bodyPr anchor="ctr"/>
          <a:lstStyle/>
          <a:p>
            <a:pPr algn="ctr">
              <a:buNone/>
              <a:defRPr sz="7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7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3</a:t>
            </a:r>
            <a:endParaRPr sz="750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60" name="椭圆 359"/>
          <p:cNvSpPr>
            <a:spLocks noGrp="1"/>
          </p:cNvSpPr>
          <p:nvPr/>
        </p:nvSpPr>
        <p:spPr>
          <a:xfrm>
            <a:off x="8074660" y="5692140"/>
            <a:ext cx="171450" cy="171450"/>
          </a:xfrm>
          <a:prstGeom prst="ellipse">
            <a:avLst/>
          </a:prstGeom>
          <a:solidFill>
            <a:srgbClr val="F4A000"/>
          </a:solidFill>
          <a:ln w="0">
            <a:solidFill>
              <a:srgbClr val="F4A000"/>
            </a:solidFill>
            <a:prstDash val="solid"/>
          </a:ln>
        </p:spPr>
        <p:txBody>
          <a:bodyPr anchor="ctr"/>
          <a:lstStyle/>
          <a:p>
            <a:pPr algn="ctr">
              <a:buNone/>
              <a:defRPr sz="7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7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4</a:t>
            </a:r>
            <a:endParaRPr sz="750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23" name="矩形 322"/>
          <p:cNvSpPr>
            <a:spLocks noGrp="1"/>
          </p:cNvSpPr>
          <p:nvPr/>
        </p:nvSpPr>
        <p:spPr>
          <a:xfrm>
            <a:off x="428625" y="1607820"/>
            <a:ext cx="9906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92536" lnSpcReduction="10000"/>
          </a:bodyPr>
          <a:lstStyle/>
          <a:p>
            <a:pPr>
              <a:buNone/>
              <a:defRPr sz="1575" b="1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575" b="1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Barrier 不是“定序器”；它沿 Record 通道向下游传播，触发 Source / Transform / Sink 各自完成 checkpoint 动作</a:t>
            </a:r>
            <a:endParaRPr sz="1575" b="1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3" grpId="0"/>
      <p:bldP spid="335" grpId="0"/>
      <p:bldP spid="337" grpId="0"/>
      <p:bldP spid="339" grpId="0"/>
      <p:bldP spid="341" grpId="0"/>
      <p:bldP spid="334" grpId="0" animBg="1"/>
      <p:bldP spid="336" grpId="0" animBg="1"/>
      <p:bldP spid="338" grpId="0" animBg="1"/>
      <p:bldP spid="340" grpId="0" animBg="1"/>
      <p:bldP spid="343" grpId="0"/>
      <p:bldP spid="345" grpId="0"/>
      <p:bldP spid="347" grpId="0"/>
      <p:bldP spid="349" grpId="0"/>
      <p:bldP spid="351" grpId="0"/>
      <p:bldP spid="344" grpId="0" animBg="1"/>
      <p:bldP spid="346" grpId="0" animBg="1"/>
      <p:bldP spid="348" grpId="0" animBg="1"/>
      <p:bldP spid="350" grpId="0" animBg="1"/>
      <p:bldP spid="353" grpId="0"/>
      <p:bldP spid="355" grpId="0"/>
      <p:bldP spid="357" grpId="0"/>
      <p:bldP spid="359" grpId="0"/>
      <p:bldP spid="361" grpId="0"/>
      <p:bldP spid="354" grpId="0" animBg="1"/>
      <p:bldP spid="356" grpId="0" animBg="1"/>
      <p:bldP spid="358" grpId="0" animBg="1"/>
      <p:bldP spid="36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矩形: 圆角 88"/>
          <p:cNvSpPr/>
          <p:nvPr/>
        </p:nvSpPr>
        <p:spPr>
          <a:xfrm>
            <a:off x="0" y="-32946"/>
            <a:ext cx="12192000" cy="6890945"/>
          </a:xfrm>
          <a:prstGeom prst="roundRect">
            <a:avLst>
              <a:gd name="adj" fmla="val 0"/>
            </a:avLst>
          </a:prstGeom>
          <a:solidFill>
            <a:srgbClr val="161C2A"/>
          </a:solidFill>
          <a:ln w="12700" cap="rnd" cmpd="sng" algn="ctr">
            <a:noFill/>
            <a:prstDash val="solid"/>
            <a:round/>
          </a:ln>
          <a:effectLst>
            <a:outerShdw blurRad="254000" dist="127000" algn="ctr" rotWithShape="0">
              <a:srgbClr val="01857C">
                <a:alpha val="20000"/>
              </a:srgbClr>
            </a:outerShdw>
          </a:effectLst>
        </p:spPr>
        <p:txBody>
          <a:bodyPr rot="0" spcFirstLastPara="0" vert="horz" wrap="square" lIns="0" tIns="0" rIns="0" bIns="0" numCol="1" spcCol="0" rtlCol="0" fromWordArt="0" anchor="ctr" anchorCtr="0" forceAA="0" compatLnSpc="1">
            <a:normAutofit/>
          </a:bodyPr>
          <a:lstStyle/>
          <a:p>
            <a:pPr algn="r"/>
            <a:endParaRPr lang="zh-CN" altLang="en-US" b="1" kern="0">
              <a:noFill/>
              <a:latin typeface="Arial" panose="020B0604020202090204" pitchFamily="34" charset="0"/>
              <a:ea typeface="微软雅黑" panose="020B0503020204020204" charset="-122"/>
              <a:cs typeface="Arial" panose="020B0604020202090204" pitchFamily="34" charset="0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4212894" y="2508368"/>
            <a:ext cx="1183083" cy="279136"/>
            <a:chOff x="9906371" y="3180026"/>
            <a:chExt cx="1990145" cy="469554"/>
          </a:xfrm>
          <a:solidFill>
            <a:schemeClr val="bg1"/>
          </a:solidFill>
        </p:grpSpPr>
        <p:sp>
          <p:nvSpPr>
            <p:cNvPr id="37" name="平行四边形 36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平行四边形 37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平行四边形 38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平行四边形 39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平行四边形 40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直角三角形 41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直角三角形 42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2812415" y="2687955"/>
            <a:ext cx="5984240" cy="1486535"/>
            <a:chOff x="2422187" y="2478061"/>
            <a:chExt cx="6968571" cy="1491916"/>
          </a:xfrm>
        </p:grpSpPr>
        <p:sp>
          <p:nvSpPr>
            <p:cNvPr id="63" name="矩形 62"/>
            <p:cNvSpPr/>
            <p:nvPr/>
          </p:nvSpPr>
          <p:spPr>
            <a:xfrm>
              <a:off x="3635946" y="3224018"/>
              <a:ext cx="601266" cy="45719"/>
            </a:xfrm>
            <a:prstGeom prst="rect">
              <a:avLst/>
            </a:prstGeom>
            <a:solidFill>
              <a:srgbClr val="BECDD6">
                <a:alpha val="2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1" name="组合 20"/>
            <p:cNvGrpSpPr/>
            <p:nvPr/>
          </p:nvGrpSpPr>
          <p:grpSpPr>
            <a:xfrm>
              <a:off x="2422187" y="2617139"/>
              <a:ext cx="1213759" cy="1213760"/>
              <a:chOff x="3335150" y="3314633"/>
              <a:chExt cx="1764867" cy="1764868"/>
            </a:xfrm>
          </p:grpSpPr>
          <p:sp>
            <p:nvSpPr>
              <p:cNvPr id="23" name="椭圆 22"/>
              <p:cNvSpPr/>
              <p:nvPr/>
            </p:nvSpPr>
            <p:spPr>
              <a:xfrm>
                <a:off x="3472445" y="3451928"/>
                <a:ext cx="1490277" cy="1490278"/>
              </a:xfrm>
              <a:prstGeom prst="ellipse">
                <a:avLst/>
              </a:prstGeom>
              <a:gradFill>
                <a:gsLst>
                  <a:gs pos="0">
                    <a:srgbClr val="657587"/>
                  </a:gs>
                  <a:gs pos="53000">
                    <a:srgbClr val="6C889D"/>
                  </a:gs>
                  <a:gs pos="100000">
                    <a:srgbClr val="75A3BA"/>
                  </a:gs>
                </a:gsLst>
                <a:lin ang="14400000" scaled="0"/>
              </a:gradFill>
              <a:ln w="12700" cap="rnd" cmpd="sng" algn="ctr">
                <a:noFill/>
                <a:prstDash val="solid"/>
                <a:round/>
              </a:ln>
              <a:effectLst>
                <a:outerShdw blurRad="304800" dist="127000" algn="ctr" rotWithShape="0">
                  <a:schemeClr val="bg1">
                    <a:alpha val="20000"/>
                  </a:schemeClr>
                </a:outerShdw>
              </a:effectLst>
            </p:spPr>
            <p:txBody>
              <a:bodyPr rot="0" spcFirstLastPara="0" vert="horz" wrap="square" lIns="0" tIns="0" rIns="0" bIns="0" numCol="1" spcCol="0" rtlCol="0" fromWordArt="0" anchor="ctr" anchorCtr="0" forceAA="0" compatLnSpc="1">
                <a:normAutofit/>
              </a:bodyPr>
              <a:lstStyle/>
              <a:p>
                <a:pPr algn="ctr"/>
                <a:r>
                  <a:rPr lang="en-US" altLang="zh-CN" sz="3200" b="1" kern="0" dirty="0">
                    <a:solidFill>
                      <a:srgbClr val="D4DBDF"/>
                    </a:solidFill>
                    <a:latin typeface="+mj-ea"/>
                    <a:ea typeface="+mj-ea"/>
                    <a:cs typeface="Arial" panose="020B0604020202090204" pitchFamily="34" charset="0"/>
                  </a:rPr>
                  <a:t>01</a:t>
                </a:r>
                <a:endParaRPr lang="zh-CN" altLang="en-US" sz="3200" b="1" kern="0" dirty="0">
                  <a:solidFill>
                    <a:srgbClr val="D4DBDF"/>
                  </a:solidFill>
                  <a:latin typeface="+mj-ea"/>
                  <a:ea typeface="+mj-ea"/>
                  <a:cs typeface="Arial" panose="020B0604020202090204" pitchFamily="34" charset="0"/>
                </a:endParaRPr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3335150" y="3314633"/>
                <a:ext cx="1764867" cy="1764868"/>
              </a:xfrm>
              <a:prstGeom prst="ellipse">
                <a:avLst/>
              </a:prstGeom>
              <a:noFill/>
              <a:ln w="50800">
                <a:solidFill>
                  <a:srgbClr val="739DB4">
                    <a:alpha val="25000"/>
                  </a:srgbClr>
                </a:solidFill>
              </a:ln>
              <a:effectLst>
                <a:outerShdw blurRad="304800" dist="50800" dir="5400000" algn="ctr" rotWithShape="0">
                  <a:schemeClr val="bg1">
                    <a:alpha val="43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3" name="矩形: 圆角 52"/>
            <p:cNvSpPr/>
            <p:nvPr/>
          </p:nvSpPr>
          <p:spPr>
            <a:xfrm>
              <a:off x="4126877" y="2478061"/>
              <a:ext cx="5263881" cy="1491916"/>
            </a:xfrm>
            <a:prstGeom prst="roundRect">
              <a:avLst/>
            </a:prstGeom>
            <a:solidFill>
              <a:srgbClr val="01C8C1"/>
            </a:solidFill>
            <a:ln w="12700" cap="rnd" cmpd="sng" algn="ctr">
              <a:noFill/>
              <a:prstDash val="solid"/>
              <a:round/>
            </a:ln>
            <a:effectLst>
              <a:outerShdw blurRad="304800" dist="127000" algn="ctr" rotWithShape="0">
                <a:srgbClr val="01C8C1">
                  <a:alpha val="20000"/>
                </a:srgbClr>
              </a:outerShdw>
            </a:effectLst>
          </p:spPr>
          <p:txBody>
            <a:bodyPr rot="0" spcFirstLastPara="0" vert="horz" wrap="square" lIns="0" tIns="0" rIns="0" bIns="0" numCol="1" spcCol="0" rtlCol="0" fromWordArt="0" anchor="ctr" anchorCtr="0" forceAA="0" compatLnSpc="1">
              <a:normAutofit/>
            </a:bodyPr>
            <a:lstStyle/>
            <a:p>
              <a:pPr algn="r"/>
              <a:endParaRPr lang="zh-CN" altLang="en-US" b="1" kern="0">
                <a:noFill/>
                <a:latin typeface="Arial" panose="020B0604020202090204" pitchFamily="34" charset="0"/>
                <a:ea typeface="微软雅黑" panose="020B0503020204020204" charset="-122"/>
                <a:cs typeface="Arial" panose="020B0604020202090204" pitchFamily="34" charset="0"/>
              </a:endParaRPr>
            </a:p>
          </p:txBody>
        </p:sp>
        <p:sp>
          <p:nvSpPr>
            <p:cNvPr id="54" name="文本框 53"/>
            <p:cNvSpPr txBox="1"/>
            <p:nvPr/>
          </p:nvSpPr>
          <p:spPr>
            <a:xfrm>
              <a:off x="4822681" y="2977703"/>
              <a:ext cx="4496683" cy="4939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sz="3200" b="1">
                  <a:solidFill>
                    <a:srgbClr val="161C2A"/>
                  </a:solidFill>
                  <a:latin typeface="微软雅黑"/>
                  <a:ea typeface="微软雅黑"/>
                  <a:cs typeface="微软雅黑"/>
                  <a:sym typeface="+mn-ea"/>
                </a:rPr>
                <a:t>背景：</a:t>
              </a:r>
              <a:r>
                <a:rPr lang="zh-CN" sz="3200" b="1">
                  <a:solidFill>
                    <a:srgbClr val="161C2A"/>
                  </a:solidFill>
                  <a:latin typeface="微软雅黑"/>
                  <a:ea typeface="微软雅黑"/>
                  <a:cs typeface="微软雅黑"/>
                  <a:sym typeface="+mn-ea"/>
                </a:rPr>
                <a:t>数据</a:t>
              </a:r>
              <a:r>
                <a:rPr lang="zh-CN" sz="3200" b="1">
                  <a:solidFill>
                    <a:srgbClr val="161C2A"/>
                  </a:solidFill>
                  <a:latin typeface="微软雅黑"/>
                  <a:ea typeface="微软雅黑"/>
                  <a:cs typeface="微软雅黑"/>
                  <a:sym typeface="+mn-ea"/>
                </a:rPr>
                <a:t>延迟</a:t>
              </a:r>
              <a:endParaRPr lang="zh-CN" sz="3200" b="1">
                <a:solidFill>
                  <a:srgbClr val="161C2A"/>
                </a:solidFill>
                <a:latin typeface="微软雅黑"/>
                <a:ea typeface="微软雅黑"/>
                <a:cs typeface="微软雅黑"/>
                <a:sym typeface="+mn-ea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7228468" y="3941457"/>
            <a:ext cx="2607057" cy="615108"/>
            <a:chOff x="9906371" y="3180026"/>
            <a:chExt cx="1990145" cy="469554"/>
          </a:xfrm>
          <a:solidFill>
            <a:srgbClr val="7096AB">
              <a:alpha val="20000"/>
            </a:srgbClr>
          </a:solidFill>
        </p:grpSpPr>
        <p:sp>
          <p:nvSpPr>
            <p:cNvPr id="56" name="平行四边形 55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" name="平行四边形 56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平行四边形 57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" name="平行四边形 58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" name="平行四边形 59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直角三角形 60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" name="直角三角形 61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5" name="组合 64"/>
          <p:cNvGrpSpPr/>
          <p:nvPr/>
        </p:nvGrpSpPr>
        <p:grpSpPr>
          <a:xfrm>
            <a:off x="-232012" y="147490"/>
            <a:ext cx="2087161" cy="492444"/>
            <a:chOff x="9906371" y="3180026"/>
            <a:chExt cx="1990145" cy="469554"/>
          </a:xfrm>
          <a:solidFill>
            <a:srgbClr val="01C8C1">
              <a:alpha val="20000"/>
            </a:srgbClr>
          </a:solidFill>
        </p:grpSpPr>
        <p:sp>
          <p:nvSpPr>
            <p:cNvPr id="66" name="平行四边形 65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" name="平行四边形 66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8" name="平行四边形 67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9" name="平行四边形 68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0" name="平行四边形 69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" name="直角三角形 70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直角三角形 71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1" name="组合 80"/>
          <p:cNvGrpSpPr/>
          <p:nvPr/>
        </p:nvGrpSpPr>
        <p:grpSpPr>
          <a:xfrm>
            <a:off x="10275576" y="6240463"/>
            <a:ext cx="1836454" cy="433292"/>
            <a:chOff x="9906371" y="3180026"/>
            <a:chExt cx="1990145" cy="469554"/>
          </a:xfrm>
          <a:solidFill>
            <a:schemeClr val="bg1">
              <a:alpha val="12000"/>
            </a:schemeClr>
          </a:solidFill>
        </p:grpSpPr>
        <p:sp>
          <p:nvSpPr>
            <p:cNvPr id="82" name="平行四边形 81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3" name="平行四边形 82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4" name="平行四边形 83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5" name="平行四边形 84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6" name="平行四边形 85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7" name="直角三角形 86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8" name="直角三角形 87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: 圆角 88"/>
          <p:cNvSpPr/>
          <p:nvPr/>
        </p:nvSpPr>
        <p:spPr>
          <a:xfrm>
            <a:off x="127000" y="104849"/>
            <a:ext cx="12192000" cy="6890945"/>
          </a:xfrm>
          <a:prstGeom prst="roundRect">
            <a:avLst>
              <a:gd name="adj" fmla="val 0"/>
            </a:avLst>
          </a:prstGeom>
          <a:solidFill>
            <a:srgbClr val="161C2A"/>
          </a:solidFill>
          <a:ln w="12700" cap="rnd" cmpd="sng" algn="ctr">
            <a:noFill/>
            <a:prstDash val="solid"/>
            <a:round/>
          </a:ln>
          <a:effectLst>
            <a:outerShdw blurRad="254000" dist="127000" algn="ctr" rotWithShape="0">
              <a:srgbClr val="01857C">
                <a:alpha val="20000"/>
              </a:srgbClr>
            </a:outerShdw>
          </a:effectLst>
        </p:spPr>
        <p:txBody>
          <a:bodyPr rot="0" spcFirstLastPara="0" vert="horz" wrap="square" lIns="0" tIns="0" rIns="0" bIns="0" numCol="1" spcCol="0" rtlCol="0" fromWordArt="0" anchor="ctr" anchorCtr="0" forceAA="0" compatLnSpc="1">
            <a:normAutofit/>
          </a:bodyPr>
          <a:lstStyle/>
          <a:p>
            <a:pPr algn="r"/>
            <a:endParaRPr lang="zh-CN" altLang="en-US" b="1" kern="0">
              <a:noFill/>
              <a:latin typeface="Arial" panose="020B0604020202090204" pitchFamily="34" charset="0"/>
              <a:ea typeface="微软雅黑" panose="020B0503020204020204" charset="-122"/>
              <a:cs typeface="Arial" panose="020B0604020202090204" pitchFamily="34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4339894" y="2635368"/>
            <a:ext cx="1183083" cy="279136"/>
            <a:chOff x="9906371" y="3180026"/>
            <a:chExt cx="1990145" cy="469554"/>
          </a:xfrm>
          <a:solidFill>
            <a:schemeClr val="bg1"/>
          </a:solidFill>
        </p:grpSpPr>
        <p:sp>
          <p:nvSpPr>
            <p:cNvPr id="4" name="平行四边形 3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平行四边形 4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平行四边形 5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平行四边形 6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平行四边形 7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直角三角形 8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直角三角形 9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2812539" y="2683042"/>
            <a:ext cx="6157482" cy="1491916"/>
            <a:chOff x="2422187" y="2478061"/>
            <a:chExt cx="6157482" cy="1491916"/>
          </a:xfrm>
        </p:grpSpPr>
        <p:sp>
          <p:nvSpPr>
            <p:cNvPr id="12" name="矩形 11"/>
            <p:cNvSpPr/>
            <p:nvPr/>
          </p:nvSpPr>
          <p:spPr>
            <a:xfrm>
              <a:off x="3635946" y="3224018"/>
              <a:ext cx="601266" cy="45719"/>
            </a:xfrm>
            <a:prstGeom prst="rect">
              <a:avLst/>
            </a:prstGeom>
            <a:solidFill>
              <a:srgbClr val="BECDD6">
                <a:alpha val="2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2422187" y="2617139"/>
              <a:ext cx="1213759" cy="1213760"/>
              <a:chOff x="3335150" y="3314633"/>
              <a:chExt cx="1764867" cy="1764868"/>
            </a:xfrm>
          </p:grpSpPr>
          <p:sp>
            <p:nvSpPr>
              <p:cNvPr id="14" name="椭圆 13"/>
              <p:cNvSpPr/>
              <p:nvPr/>
            </p:nvSpPr>
            <p:spPr>
              <a:xfrm>
                <a:off x="3472445" y="3451928"/>
                <a:ext cx="1490277" cy="1490278"/>
              </a:xfrm>
              <a:prstGeom prst="ellipse">
                <a:avLst/>
              </a:prstGeom>
              <a:gradFill>
                <a:gsLst>
                  <a:gs pos="0">
                    <a:srgbClr val="657587"/>
                  </a:gs>
                  <a:gs pos="53000">
                    <a:srgbClr val="6C889D"/>
                  </a:gs>
                  <a:gs pos="100000">
                    <a:srgbClr val="75A3BA"/>
                  </a:gs>
                </a:gsLst>
                <a:lin ang="14400000" scaled="0"/>
              </a:gradFill>
              <a:ln w="12700" cap="rnd" cmpd="sng" algn="ctr">
                <a:noFill/>
                <a:prstDash val="solid"/>
                <a:round/>
              </a:ln>
              <a:effectLst>
                <a:outerShdw blurRad="304800" dist="127000" algn="ctr" rotWithShape="0">
                  <a:schemeClr val="bg1">
                    <a:alpha val="20000"/>
                  </a:schemeClr>
                </a:outerShdw>
              </a:effectLst>
            </p:spPr>
            <p:txBody>
              <a:bodyPr rot="0" spcFirstLastPara="0" vert="horz" wrap="square" lIns="0" tIns="0" rIns="0" bIns="0" numCol="1" spcCol="0" rtlCol="0" fromWordArt="0" anchor="ctr" anchorCtr="0" forceAA="0" compatLnSpc="1">
                <a:normAutofit/>
              </a:bodyPr>
              <a:lstStyle/>
              <a:p>
                <a:pPr algn="ctr"/>
                <a:r>
                  <a:rPr lang="en-US" altLang="zh-CN" sz="3200" b="1" kern="0" dirty="0">
                    <a:solidFill>
                      <a:srgbClr val="D4DBDF"/>
                    </a:solidFill>
                    <a:latin typeface="+mj-ea"/>
                    <a:ea typeface="+mj-ea"/>
                    <a:cs typeface="Arial" panose="020B0604020202090204" pitchFamily="34" charset="0"/>
                  </a:rPr>
                  <a:t>04</a:t>
                </a:r>
                <a:endParaRPr lang="zh-CN" altLang="en-US" sz="3200" b="1" kern="0" dirty="0">
                  <a:solidFill>
                    <a:srgbClr val="D4DBDF"/>
                  </a:solidFill>
                  <a:latin typeface="+mj-ea"/>
                  <a:ea typeface="+mj-ea"/>
                  <a:cs typeface="Arial" panose="020B0604020202090204" pitchFamily="34" charset="0"/>
                </a:endParaRPr>
              </a:p>
            </p:txBody>
          </p:sp>
          <p:sp>
            <p:nvSpPr>
              <p:cNvPr id="15" name="椭圆 14"/>
              <p:cNvSpPr/>
              <p:nvPr/>
            </p:nvSpPr>
            <p:spPr>
              <a:xfrm>
                <a:off x="3335150" y="3314633"/>
                <a:ext cx="1764867" cy="1764868"/>
              </a:xfrm>
              <a:prstGeom prst="ellipse">
                <a:avLst/>
              </a:prstGeom>
              <a:noFill/>
              <a:ln w="50800">
                <a:solidFill>
                  <a:srgbClr val="739DB4">
                    <a:alpha val="25000"/>
                  </a:srgbClr>
                </a:solidFill>
              </a:ln>
              <a:effectLst>
                <a:outerShdw blurRad="304800" dist="50800" dir="5400000" algn="ctr" rotWithShape="0">
                  <a:schemeClr val="bg1">
                    <a:alpha val="43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6" name="矩形: 圆角 52"/>
            <p:cNvSpPr/>
            <p:nvPr/>
          </p:nvSpPr>
          <p:spPr>
            <a:xfrm>
              <a:off x="4126832" y="2478061"/>
              <a:ext cx="4452837" cy="1491916"/>
            </a:xfrm>
            <a:prstGeom prst="roundRect">
              <a:avLst/>
            </a:prstGeom>
            <a:solidFill>
              <a:srgbClr val="01C8C1"/>
            </a:solidFill>
            <a:ln w="12700" cap="rnd" cmpd="sng" algn="ctr">
              <a:noFill/>
              <a:prstDash val="solid"/>
              <a:round/>
            </a:ln>
            <a:effectLst>
              <a:outerShdw blurRad="304800" dist="127000" algn="ctr" rotWithShape="0">
                <a:srgbClr val="01C8C1">
                  <a:alpha val="20000"/>
                </a:srgbClr>
              </a:outerShdw>
            </a:effectLst>
          </p:spPr>
          <p:txBody>
            <a:bodyPr rot="0" spcFirstLastPara="0" vert="horz" wrap="square" lIns="0" tIns="0" rIns="0" bIns="0" numCol="1" spcCol="0" rtlCol="0" fromWordArt="0" anchor="ctr" anchorCtr="0" forceAA="0" compatLnSpc="1">
              <a:normAutofit/>
            </a:bodyPr>
            <a:lstStyle/>
            <a:p>
              <a:pPr algn="r"/>
              <a:endParaRPr lang="zh-CN" altLang="en-US" b="1" kern="0">
                <a:noFill/>
                <a:latin typeface="Arial" panose="020B0604020202090204" pitchFamily="34" charset="0"/>
                <a:ea typeface="微软雅黑" panose="020B0503020204020204" charset="-122"/>
                <a:cs typeface="Arial" panose="020B0604020202090204" pitchFamily="34" charset="0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4270071" y="2980973"/>
              <a:ext cx="113030" cy="49212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US" altLang="zh-CN" sz="3200" b="1" dirty="0" err="1">
                  <a:solidFill>
                    <a:srgbClr val="161C2A"/>
                  </a:solidFill>
                </a:rPr>
                <a:t> </a:t>
              </a:r>
              <a:endParaRPr lang="en-US" sz="3200" b="1" dirty="0" err="1">
                <a:solidFill>
                  <a:srgbClr val="161C2A"/>
                </a:solidFill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7355468" y="4068457"/>
            <a:ext cx="2607057" cy="615108"/>
            <a:chOff x="9906371" y="3180026"/>
            <a:chExt cx="1990145" cy="469554"/>
          </a:xfrm>
          <a:solidFill>
            <a:srgbClr val="7096AB">
              <a:alpha val="20000"/>
            </a:srgbClr>
          </a:solidFill>
        </p:grpSpPr>
        <p:sp>
          <p:nvSpPr>
            <p:cNvPr id="19" name="平行四边形 18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平行四边形 19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平行四边形 21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平行四边形 25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直角三角形 26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直角三角形 27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-105012" y="274490"/>
            <a:ext cx="2087161" cy="492444"/>
            <a:chOff x="9906371" y="3180026"/>
            <a:chExt cx="1990145" cy="469554"/>
          </a:xfrm>
          <a:solidFill>
            <a:srgbClr val="01C8C1">
              <a:alpha val="20000"/>
            </a:srgbClr>
          </a:solidFill>
        </p:grpSpPr>
        <p:sp>
          <p:nvSpPr>
            <p:cNvPr id="30" name="平行四边形 29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平行四边形 30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平行四边形 31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平行四边形 32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平行四边形 33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直角三角形 34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直角三角形 43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10402576" y="6367463"/>
            <a:ext cx="1836454" cy="433292"/>
            <a:chOff x="9906371" y="3180026"/>
            <a:chExt cx="1990145" cy="469554"/>
          </a:xfrm>
          <a:solidFill>
            <a:schemeClr val="bg1">
              <a:alpha val="12000"/>
            </a:schemeClr>
          </a:solidFill>
        </p:grpSpPr>
        <p:sp>
          <p:nvSpPr>
            <p:cNvPr id="46" name="平行四边形 45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平行四边形 46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平行四边形 47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平行四边形 48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平行四边形 49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" name="直角三角形 50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直角三角形 51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3" name="文本框 72"/>
          <p:cNvSpPr txBox="1"/>
          <p:nvPr/>
        </p:nvSpPr>
        <p:spPr>
          <a:xfrm>
            <a:off x="4541520" y="3182620"/>
            <a:ext cx="4406900" cy="4921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3200" b="1" dirty="0" err="1">
                <a:solidFill>
                  <a:srgbClr val="161C2A"/>
                </a:solidFill>
              </a:rPr>
              <a:t>Flush </a:t>
            </a:r>
            <a:r>
              <a:rPr lang="zh-CN" altLang="en-US" sz="3200" b="1" dirty="0" err="1">
                <a:solidFill>
                  <a:srgbClr val="161C2A"/>
                </a:solidFill>
              </a:rPr>
              <a:t>的引擎抽象</a:t>
            </a:r>
            <a:endParaRPr lang="zh-CN" altLang="en-US" sz="3200" b="1" dirty="0" err="1">
              <a:solidFill>
                <a:srgbClr val="161C2A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66604" y="410346"/>
            <a:ext cx="3343910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1C8C1"/>
                </a:solidFill>
              </a:rPr>
              <a:t>从 </a:t>
            </a:r>
            <a:r>
              <a:rPr lang="en-US" altLang="zh-CN" sz="3200" b="1" dirty="0">
                <a:solidFill>
                  <a:srgbClr val="01C8C1"/>
                </a:solidFill>
              </a:rPr>
              <a:t>flush </a:t>
            </a:r>
            <a:r>
              <a:rPr lang="zh-CN" altLang="en-US" sz="3200" b="1" dirty="0">
                <a:solidFill>
                  <a:srgbClr val="01C8C1"/>
                </a:solidFill>
              </a:rPr>
              <a:t>到 </a:t>
            </a:r>
            <a:r>
              <a:rPr lang="en-US" altLang="zh-CN" sz="3200" b="1" dirty="0">
                <a:solidFill>
                  <a:srgbClr val="01C8C1"/>
                </a:solidFill>
              </a:rPr>
              <a:t>Signal</a:t>
            </a:r>
            <a:endParaRPr lang="en-US" altLang="zh-CN" sz="3200" b="1" dirty="0">
              <a:solidFill>
                <a:srgbClr val="01C8C1"/>
              </a:solidFill>
            </a:endParaRPr>
          </a:p>
        </p:txBody>
      </p:sp>
      <p:sp>
        <p:nvSpPr>
          <p:cNvPr id="50" name="矩形 49"/>
          <p:cNvSpPr>
            <a:spLocks noGrp="1"/>
          </p:cNvSpPr>
          <p:nvPr/>
        </p:nvSpPr>
        <p:spPr>
          <a:xfrm>
            <a:off x="421005" y="1693545"/>
            <a:ext cx="101727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Autofit/>
          </a:bodyPr>
          <a:lstStyle/>
          <a:p>
            <a:pPr>
              <a:buNone/>
              <a:defRPr sz="1575" b="1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500" b="1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flush 要在“没有新数据”时仍可触发，就必须从 Connector 方法上升为 Engine 可投递的运行时意图。</a:t>
            </a:r>
            <a:endParaRPr sz="1500" b="1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51" name="圆角矩形 50"/>
          <p:cNvSpPr>
            <a:spLocks noGrp="1"/>
          </p:cNvSpPr>
          <p:nvPr/>
        </p:nvSpPr>
        <p:spPr>
          <a:xfrm>
            <a:off x="421005" y="2701290"/>
            <a:ext cx="7141845" cy="3670935"/>
          </a:xfrm>
          <a:prstGeom prst="roundRect">
            <a:avLst>
              <a:gd name="adj" fmla="val 4908"/>
            </a:avLst>
          </a:prstGeom>
          <a:solidFill>
            <a:srgbClr val="FFFFFF"/>
          </a:solidFill>
          <a:ln w="13335">
            <a:solidFill>
              <a:srgbClr val="5D7F96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pic>
        <p:nvPicPr>
          <p:cNvPr id="123" name="图片 1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8955" y="2872740"/>
            <a:ext cx="6885940" cy="3334385"/>
          </a:xfrm>
          <a:prstGeom prst="rect">
            <a:avLst/>
          </a:prstGeom>
        </p:spPr>
      </p:pic>
      <p:sp>
        <p:nvSpPr>
          <p:cNvPr id="54" name="圆角矩形 53"/>
          <p:cNvSpPr>
            <a:spLocks noGrp="1"/>
          </p:cNvSpPr>
          <p:nvPr/>
        </p:nvSpPr>
        <p:spPr>
          <a:xfrm>
            <a:off x="7803515" y="2701290"/>
            <a:ext cx="3242310" cy="3670300"/>
          </a:xfrm>
          <a:prstGeom prst="roundRect">
            <a:avLst>
              <a:gd name="adj" fmla="val 4908"/>
            </a:avLst>
          </a:prstGeom>
          <a:solidFill>
            <a:srgbClr val="F8FCFC"/>
          </a:solidFill>
          <a:ln w="13335">
            <a:solidFill>
              <a:srgbClr val="008E85"/>
            </a:solidFill>
            <a:prstDash val="solid"/>
          </a:ln>
        </p:spPr>
      </p:sp>
      <p:sp>
        <p:nvSpPr>
          <p:cNvPr id="55" name="矩形 54"/>
          <p:cNvSpPr>
            <a:spLocks noGrp="1"/>
          </p:cNvSpPr>
          <p:nvPr/>
        </p:nvSpPr>
        <p:spPr>
          <a:xfrm>
            <a:off x="8093075" y="2910840"/>
            <a:ext cx="2667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 algn="ctr">
              <a:buNone/>
              <a:defRPr sz="1650" b="1">
                <a:solidFill>
                  <a:srgbClr val="008E85"/>
                </a:solidFill>
                <a:latin typeface="微软雅黑"/>
                <a:ea typeface="微软雅黑"/>
                <a:cs typeface="微软雅黑"/>
              </a:defRPr>
            </a:pPr>
            <a:r>
              <a:rPr sz="1650" b="1">
                <a:solidFill>
                  <a:srgbClr val="008E85"/>
                </a:solidFill>
                <a:latin typeface="微软雅黑"/>
                <a:ea typeface="微软雅黑"/>
                <a:cs typeface="微软雅黑"/>
              </a:rPr>
              <a:t>统一放进 Record 通道</a:t>
            </a:r>
            <a:endParaRPr sz="1650" b="1">
              <a:solidFill>
                <a:srgbClr val="008E85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56" name="椭圆 55"/>
          <p:cNvSpPr>
            <a:spLocks noGrp="1"/>
          </p:cNvSpPr>
          <p:nvPr/>
        </p:nvSpPr>
        <p:spPr>
          <a:xfrm>
            <a:off x="8093075" y="3425190"/>
            <a:ext cx="361950" cy="361950"/>
          </a:xfrm>
          <a:prstGeom prst="ellipse">
            <a:avLst/>
          </a:prstGeom>
          <a:solidFill>
            <a:srgbClr val="008E85"/>
          </a:solidFill>
          <a:ln w="0">
            <a:solidFill>
              <a:srgbClr val="008E85"/>
            </a:solidFill>
            <a:prstDash val="solid"/>
          </a:ln>
        </p:spPr>
      </p:sp>
      <p:sp>
        <p:nvSpPr>
          <p:cNvPr id="57" name="矩形 56"/>
          <p:cNvSpPr>
            <a:spLocks noGrp="1"/>
          </p:cNvSpPr>
          <p:nvPr/>
        </p:nvSpPr>
        <p:spPr>
          <a:xfrm>
            <a:off x="8093075" y="3501390"/>
            <a:ext cx="3619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63809"/>
          </a:bodyPr>
          <a:lstStyle/>
          <a:p>
            <a:pPr algn="ctr">
              <a:buNone/>
              <a:defRPr sz="10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R</a:t>
            </a:r>
            <a:endParaRPr sz="1050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58" name="矩形 57"/>
          <p:cNvSpPr>
            <a:spLocks noGrp="1"/>
          </p:cNvSpPr>
          <p:nvPr/>
        </p:nvSpPr>
        <p:spPr>
          <a:xfrm>
            <a:off x="8588375" y="3425190"/>
            <a:ext cx="1809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Autofit/>
          </a:bodyPr>
          <a:lstStyle/>
          <a:p>
            <a:pPr>
              <a:buNone/>
              <a:defRPr sz="1275" b="1">
                <a:solidFill>
                  <a:srgbClr val="008E85"/>
                </a:solidFill>
                <a:latin typeface="微软雅黑"/>
                <a:ea typeface="微软雅黑"/>
                <a:cs typeface="微软雅黑"/>
              </a:defRPr>
            </a:pPr>
            <a:r>
              <a:rPr sz="1000" b="1">
                <a:solidFill>
                  <a:srgbClr val="008E85"/>
                </a:solidFill>
                <a:latin typeface="微软雅黑"/>
                <a:ea typeface="微软雅黑"/>
                <a:cs typeface="微软雅黑"/>
              </a:rPr>
              <a:t>DataRecord</a:t>
            </a:r>
            <a:endParaRPr sz="1000" b="1">
              <a:solidFill>
                <a:srgbClr val="008E85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59" name="矩形 58"/>
          <p:cNvSpPr>
            <a:spLocks noGrp="1"/>
          </p:cNvSpPr>
          <p:nvPr/>
        </p:nvSpPr>
        <p:spPr>
          <a:xfrm>
            <a:off x="8588375" y="3644265"/>
            <a:ext cx="1905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>
              <a:buNone/>
              <a:defRPr sz="1050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40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业务数据</a:t>
            </a:r>
            <a:endParaRPr sz="140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60" name="椭圆 59"/>
          <p:cNvSpPr>
            <a:spLocks noGrp="1"/>
          </p:cNvSpPr>
          <p:nvPr/>
        </p:nvSpPr>
        <p:spPr>
          <a:xfrm>
            <a:off x="8093075" y="4151630"/>
            <a:ext cx="361950" cy="361950"/>
          </a:xfrm>
          <a:prstGeom prst="ellipse">
            <a:avLst/>
          </a:prstGeom>
          <a:solidFill>
            <a:srgbClr val="5D7F96"/>
          </a:solidFill>
          <a:ln w="0">
            <a:solidFill>
              <a:srgbClr val="5D7F96"/>
            </a:solidFill>
            <a:prstDash val="solid"/>
          </a:ln>
        </p:spPr>
      </p:sp>
      <p:sp>
        <p:nvSpPr>
          <p:cNvPr id="61" name="矩形 60"/>
          <p:cNvSpPr>
            <a:spLocks noGrp="1"/>
          </p:cNvSpPr>
          <p:nvPr/>
        </p:nvSpPr>
        <p:spPr>
          <a:xfrm>
            <a:off x="8093075" y="4227830"/>
            <a:ext cx="3619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63809"/>
          </a:bodyPr>
          <a:lstStyle/>
          <a:p>
            <a:pPr algn="ctr">
              <a:buNone/>
              <a:defRPr sz="10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Ck</a:t>
            </a:r>
            <a:endParaRPr sz="1050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62" name="矩形 61"/>
          <p:cNvSpPr>
            <a:spLocks noGrp="1"/>
          </p:cNvSpPr>
          <p:nvPr/>
        </p:nvSpPr>
        <p:spPr>
          <a:xfrm>
            <a:off x="8588375" y="4151630"/>
            <a:ext cx="1809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Autofit/>
          </a:bodyPr>
          <a:lstStyle/>
          <a:p>
            <a:pPr>
              <a:buNone/>
              <a:defRPr sz="1275" b="1">
                <a:solidFill>
                  <a:srgbClr val="5D7F96"/>
                </a:solidFill>
                <a:latin typeface="微软雅黑"/>
                <a:ea typeface="微软雅黑"/>
                <a:cs typeface="微软雅黑"/>
              </a:defRPr>
            </a:pPr>
            <a:r>
              <a:rPr sz="1000" b="1">
                <a:solidFill>
                  <a:srgbClr val="5D7F96"/>
                </a:solidFill>
                <a:latin typeface="微软雅黑"/>
                <a:ea typeface="微软雅黑"/>
                <a:cs typeface="微软雅黑"/>
              </a:rPr>
              <a:t>Checkpoint Barrier</a:t>
            </a:r>
            <a:endParaRPr sz="1000" b="1">
              <a:solidFill>
                <a:srgbClr val="5D7F9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63" name="矩形 62"/>
          <p:cNvSpPr>
            <a:spLocks noGrp="1"/>
          </p:cNvSpPr>
          <p:nvPr/>
        </p:nvSpPr>
        <p:spPr>
          <a:xfrm>
            <a:off x="8588375" y="4370705"/>
            <a:ext cx="1905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>
              <a:buNone/>
              <a:defRPr sz="1050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40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快照边界</a:t>
            </a:r>
            <a:endParaRPr sz="140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64" name="椭圆 63"/>
          <p:cNvSpPr>
            <a:spLocks noGrp="1"/>
          </p:cNvSpPr>
          <p:nvPr/>
        </p:nvSpPr>
        <p:spPr>
          <a:xfrm>
            <a:off x="8093075" y="4878070"/>
            <a:ext cx="361950" cy="361950"/>
          </a:xfrm>
          <a:prstGeom prst="ellipse">
            <a:avLst/>
          </a:prstGeom>
          <a:solidFill>
            <a:srgbClr val="F4A000"/>
          </a:solidFill>
          <a:ln w="0">
            <a:solidFill>
              <a:srgbClr val="F4A000"/>
            </a:solidFill>
            <a:prstDash val="solid"/>
          </a:ln>
        </p:spPr>
      </p:sp>
      <p:sp>
        <p:nvSpPr>
          <p:cNvPr id="65" name="矩形 64"/>
          <p:cNvSpPr>
            <a:spLocks noGrp="1"/>
          </p:cNvSpPr>
          <p:nvPr/>
        </p:nvSpPr>
        <p:spPr>
          <a:xfrm>
            <a:off x="8093075" y="4954270"/>
            <a:ext cx="3619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63809"/>
          </a:bodyPr>
          <a:lstStyle/>
          <a:p>
            <a:pPr algn="ctr">
              <a:buNone/>
              <a:defRPr sz="10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Sc</a:t>
            </a:r>
            <a:endParaRPr sz="1050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66" name="矩形 65"/>
          <p:cNvSpPr>
            <a:spLocks noGrp="1"/>
          </p:cNvSpPr>
          <p:nvPr/>
        </p:nvSpPr>
        <p:spPr>
          <a:xfrm>
            <a:off x="8588375" y="4878070"/>
            <a:ext cx="1809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Autofit/>
          </a:bodyPr>
          <a:lstStyle/>
          <a:p>
            <a:pPr>
              <a:buNone/>
              <a:defRPr sz="1275" b="1">
                <a:solidFill>
                  <a:srgbClr val="F4A000"/>
                </a:solidFill>
                <a:latin typeface="微软雅黑"/>
                <a:ea typeface="微软雅黑"/>
                <a:cs typeface="微软雅黑"/>
              </a:defRPr>
            </a:pPr>
            <a:r>
              <a:rPr sz="1000" b="1">
                <a:solidFill>
                  <a:srgbClr val="F4A000"/>
                </a:solidFill>
                <a:latin typeface="微软雅黑"/>
                <a:ea typeface="微软雅黑"/>
                <a:cs typeface="微软雅黑"/>
              </a:rPr>
              <a:t>SchemaChange</a:t>
            </a:r>
            <a:endParaRPr sz="1000" b="1">
              <a:solidFill>
                <a:srgbClr val="F4A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67" name="矩形 66"/>
          <p:cNvSpPr>
            <a:spLocks noGrp="1"/>
          </p:cNvSpPr>
          <p:nvPr/>
        </p:nvSpPr>
        <p:spPr>
          <a:xfrm>
            <a:off x="8588375" y="5097145"/>
            <a:ext cx="1905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>
              <a:buNone/>
              <a:defRPr sz="1050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lang="zh-CN" sz="140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模式</a:t>
            </a:r>
            <a:r>
              <a:rPr lang="zh-CN" sz="140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演进</a:t>
            </a:r>
            <a:endParaRPr lang="zh-CN" sz="140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68" name="椭圆 67"/>
          <p:cNvSpPr>
            <a:spLocks noGrp="1"/>
          </p:cNvSpPr>
          <p:nvPr/>
        </p:nvSpPr>
        <p:spPr>
          <a:xfrm>
            <a:off x="8093075" y="5669280"/>
            <a:ext cx="361950" cy="361950"/>
          </a:xfrm>
          <a:prstGeom prst="ellipse">
            <a:avLst/>
          </a:prstGeom>
          <a:solidFill>
            <a:srgbClr val="E45A64"/>
          </a:solidFill>
          <a:ln w="0">
            <a:solidFill>
              <a:srgbClr val="E45A64"/>
            </a:solidFill>
            <a:prstDash val="solid"/>
          </a:ln>
        </p:spPr>
      </p:sp>
      <p:sp>
        <p:nvSpPr>
          <p:cNvPr id="69" name="矩形 68"/>
          <p:cNvSpPr>
            <a:spLocks noGrp="1"/>
          </p:cNvSpPr>
          <p:nvPr/>
        </p:nvSpPr>
        <p:spPr>
          <a:xfrm>
            <a:off x="8093075" y="5734685"/>
            <a:ext cx="3619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63809"/>
          </a:bodyPr>
          <a:lstStyle/>
          <a:p>
            <a:pPr algn="ctr">
              <a:buNone/>
              <a:defRPr sz="10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F</a:t>
            </a:r>
            <a:endParaRPr sz="1050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70" name="矩形 69"/>
          <p:cNvSpPr>
            <a:spLocks noGrp="1"/>
          </p:cNvSpPr>
          <p:nvPr/>
        </p:nvSpPr>
        <p:spPr>
          <a:xfrm>
            <a:off x="8588375" y="5636895"/>
            <a:ext cx="1809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Autofit/>
          </a:bodyPr>
          <a:lstStyle/>
          <a:p>
            <a:pPr>
              <a:buNone/>
              <a:defRPr sz="1275" b="1">
                <a:solidFill>
                  <a:srgbClr val="E45A64"/>
                </a:solidFill>
                <a:latin typeface="微软雅黑"/>
                <a:ea typeface="微软雅黑"/>
                <a:cs typeface="微软雅黑"/>
              </a:defRPr>
            </a:pPr>
            <a:r>
              <a:rPr sz="1000" b="1">
                <a:solidFill>
                  <a:srgbClr val="E45A64"/>
                </a:solidFill>
                <a:latin typeface="微软雅黑"/>
                <a:ea typeface="微软雅黑"/>
                <a:cs typeface="微软雅黑"/>
              </a:rPr>
              <a:t>FlushSignal</a:t>
            </a:r>
            <a:endParaRPr sz="1000" b="1">
              <a:solidFill>
                <a:srgbClr val="E45A64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71" name="矩形 70"/>
          <p:cNvSpPr>
            <a:spLocks noGrp="1"/>
          </p:cNvSpPr>
          <p:nvPr/>
        </p:nvSpPr>
        <p:spPr>
          <a:xfrm>
            <a:off x="8588375" y="5855970"/>
            <a:ext cx="19050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>
              <a:buNone/>
              <a:defRPr sz="1050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40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定时 flush 意图</a:t>
            </a:r>
            <a:endParaRPr sz="140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圆角矩形 101"/>
          <p:cNvSpPr>
            <a:spLocks noGrp="1"/>
          </p:cNvSpPr>
          <p:nvPr/>
        </p:nvSpPr>
        <p:spPr>
          <a:xfrm>
            <a:off x="5709920" y="2735580"/>
            <a:ext cx="2324100" cy="838200"/>
          </a:xfrm>
          <a:prstGeom prst="roundRect">
            <a:avLst>
              <a:gd name="adj" fmla="val 15909"/>
            </a:avLst>
          </a:prstGeom>
          <a:solidFill>
            <a:srgbClr val="EAF3F6"/>
          </a:solidFill>
          <a:ln w="13335">
            <a:solidFill>
              <a:srgbClr val="5D7F96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3" name="文本框 2"/>
          <p:cNvSpPr txBox="1"/>
          <p:nvPr/>
        </p:nvSpPr>
        <p:spPr>
          <a:xfrm>
            <a:off x="766604" y="410346"/>
            <a:ext cx="3096260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altLang="zh-CN" sz="3200" b="1" dirty="0">
                <a:solidFill>
                  <a:srgbClr val="01C8C1"/>
                </a:solidFill>
              </a:rPr>
              <a:t>Engine </a:t>
            </a:r>
            <a:r>
              <a:rPr lang="zh-CN" altLang="en-US" sz="3200" b="1" dirty="0">
                <a:solidFill>
                  <a:srgbClr val="01C8C1"/>
                </a:solidFill>
              </a:rPr>
              <a:t>如何触发</a:t>
            </a:r>
            <a:endParaRPr lang="zh-CN" altLang="en-US" sz="3200" b="1" dirty="0">
              <a:solidFill>
                <a:srgbClr val="01C8C1"/>
              </a:solidFill>
            </a:endParaRPr>
          </a:p>
        </p:txBody>
      </p:sp>
      <p:sp>
        <p:nvSpPr>
          <p:cNvPr id="55" name="矩形 54"/>
          <p:cNvSpPr>
            <a:spLocks noGrp="1"/>
          </p:cNvSpPr>
          <p:nvPr/>
        </p:nvSpPr>
        <p:spPr>
          <a:xfrm>
            <a:off x="514985" y="1748155"/>
            <a:ext cx="101727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96825" lnSpcReduction="10000"/>
          </a:bodyPr>
          <a:lstStyle/>
          <a:p>
            <a:pPr>
              <a:buNone/>
              <a:defRPr sz="1575" b="1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575" b="1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Timer 的职责只有两件事：按配置注册周期任务，到点后把 FlushSignal 注入 Source 输出。 </a:t>
            </a:r>
            <a:endParaRPr sz="1575" b="1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56" name="圆角矩形 55"/>
          <p:cNvSpPr>
            <a:spLocks noGrp="1"/>
          </p:cNvSpPr>
          <p:nvPr/>
        </p:nvSpPr>
        <p:spPr>
          <a:xfrm>
            <a:off x="400685" y="2817495"/>
            <a:ext cx="1866900" cy="609600"/>
          </a:xfrm>
          <a:prstGeom prst="roundRect">
            <a:avLst>
              <a:gd name="adj" fmla="val 21875"/>
            </a:avLst>
          </a:prstGeom>
          <a:solidFill>
            <a:srgbClr val="FFF7DD"/>
          </a:solidFill>
          <a:ln w="13335">
            <a:solidFill>
              <a:srgbClr val="F4A00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57" name="矩形 56"/>
          <p:cNvSpPr>
            <a:spLocks noGrp="1"/>
          </p:cNvSpPr>
          <p:nvPr/>
        </p:nvSpPr>
        <p:spPr>
          <a:xfrm>
            <a:off x="495935" y="2998470"/>
            <a:ext cx="16764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80196"/>
          </a:bodyPr>
          <a:lstStyle/>
          <a:p>
            <a:pPr algn="ctr">
              <a:buNone/>
              <a:defRPr sz="1275" b="1">
                <a:solidFill>
                  <a:srgbClr val="F4A000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1">
                <a:solidFill>
                  <a:srgbClr val="F4A000"/>
                </a:solidFill>
                <a:latin typeface="微软雅黑"/>
                <a:ea typeface="微软雅黑"/>
                <a:cs typeface="微软雅黑"/>
              </a:rPr>
              <a:t>sink.flush.interval</a:t>
            </a:r>
            <a:endParaRPr sz="1275" b="1">
              <a:solidFill>
                <a:srgbClr val="F4A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58" name="右箭头 57"/>
          <p:cNvSpPr>
            <a:spLocks noGrp="1"/>
          </p:cNvSpPr>
          <p:nvPr/>
        </p:nvSpPr>
        <p:spPr>
          <a:xfrm>
            <a:off x="2381885" y="3036570"/>
            <a:ext cx="476250" cy="171450"/>
          </a:xfrm>
          <a:prstGeom prst="rightArrow">
            <a:avLst/>
          </a:prstGeom>
          <a:solidFill>
            <a:srgbClr val="F4A000"/>
          </a:solidFill>
          <a:ln w="0">
            <a:solidFill>
              <a:srgbClr val="F4A000"/>
            </a:solidFill>
            <a:prstDash val="solid"/>
          </a:ln>
        </p:spPr>
      </p:sp>
      <p:sp>
        <p:nvSpPr>
          <p:cNvPr id="61" name="右箭头 60"/>
          <p:cNvSpPr>
            <a:spLocks noGrp="1"/>
          </p:cNvSpPr>
          <p:nvPr/>
        </p:nvSpPr>
        <p:spPr>
          <a:xfrm>
            <a:off x="5086985" y="3036570"/>
            <a:ext cx="476250" cy="171450"/>
          </a:xfrm>
          <a:prstGeom prst="rightArrow">
            <a:avLst/>
          </a:prstGeom>
          <a:solidFill>
            <a:srgbClr val="008E85"/>
          </a:solidFill>
          <a:ln w="0">
            <a:solidFill>
              <a:srgbClr val="008E85"/>
            </a:solidFill>
            <a:prstDash val="solid"/>
          </a:ln>
        </p:spPr>
      </p:sp>
      <p:sp>
        <p:nvSpPr>
          <p:cNvPr id="64" name="右箭头 63"/>
          <p:cNvSpPr>
            <a:spLocks noGrp="1"/>
          </p:cNvSpPr>
          <p:nvPr/>
        </p:nvSpPr>
        <p:spPr>
          <a:xfrm>
            <a:off x="8115935" y="3036570"/>
            <a:ext cx="476250" cy="171450"/>
          </a:xfrm>
          <a:prstGeom prst="rightArrow">
            <a:avLst/>
          </a:prstGeom>
          <a:solidFill>
            <a:srgbClr val="5D7F96"/>
          </a:solidFill>
          <a:ln w="0">
            <a:solidFill>
              <a:srgbClr val="5D7F96"/>
            </a:solidFill>
            <a:prstDash val="solid"/>
          </a:ln>
        </p:spPr>
      </p:sp>
      <p:sp>
        <p:nvSpPr>
          <p:cNvPr id="65" name="圆角矩形 64"/>
          <p:cNvSpPr>
            <a:spLocks noGrp="1"/>
          </p:cNvSpPr>
          <p:nvPr/>
        </p:nvSpPr>
        <p:spPr>
          <a:xfrm>
            <a:off x="8706485" y="2817495"/>
            <a:ext cx="1847850" cy="609600"/>
          </a:xfrm>
          <a:prstGeom prst="roundRect">
            <a:avLst>
              <a:gd name="adj" fmla="val 21875"/>
            </a:avLst>
          </a:prstGeom>
          <a:solidFill>
            <a:srgbClr val="FFF7DD"/>
          </a:solidFill>
          <a:ln w="13335">
            <a:solidFill>
              <a:srgbClr val="F4A00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66" name="矩形 65"/>
          <p:cNvSpPr>
            <a:spLocks noGrp="1"/>
          </p:cNvSpPr>
          <p:nvPr/>
        </p:nvSpPr>
        <p:spPr>
          <a:xfrm>
            <a:off x="8801735" y="2998470"/>
            <a:ext cx="1657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80196"/>
          </a:bodyPr>
          <a:lstStyle/>
          <a:p>
            <a:pPr algn="ctr">
              <a:buNone/>
              <a:defRPr sz="1275" b="1">
                <a:solidFill>
                  <a:srgbClr val="F4A000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1">
                <a:solidFill>
                  <a:srgbClr val="F4A000"/>
                </a:solidFill>
                <a:latin typeface="微软雅黑"/>
                <a:ea typeface="微软雅黑"/>
                <a:cs typeface="微软雅黑"/>
              </a:rPr>
              <a:t>onTimerTick()</a:t>
            </a:r>
            <a:endParaRPr sz="1275" b="1">
              <a:solidFill>
                <a:srgbClr val="F4A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67" name="矩形 66"/>
          <p:cNvSpPr>
            <a:spLocks noGrp="1"/>
          </p:cNvSpPr>
          <p:nvPr/>
        </p:nvSpPr>
        <p:spPr>
          <a:xfrm>
            <a:off x="591185" y="3560445"/>
            <a:ext cx="14859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 algn="ctr">
              <a:buNone/>
              <a:defRPr sz="1050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05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0 = disabled</a:t>
            </a:r>
            <a:endParaRPr sz="105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68" name="矩形 67"/>
          <p:cNvSpPr>
            <a:spLocks noGrp="1"/>
          </p:cNvSpPr>
          <p:nvPr/>
        </p:nvSpPr>
        <p:spPr>
          <a:xfrm>
            <a:off x="3143885" y="3636645"/>
            <a:ext cx="16573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 algn="ctr">
              <a:buNone/>
              <a:defRPr sz="1050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05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Source 启动时注册</a:t>
            </a:r>
            <a:endParaRPr sz="105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69" name="矩形 68"/>
          <p:cNvSpPr>
            <a:spLocks noGrp="1"/>
          </p:cNvSpPr>
          <p:nvPr/>
        </p:nvSpPr>
        <p:spPr>
          <a:xfrm>
            <a:off x="5906135" y="3636645"/>
            <a:ext cx="18669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 algn="ctr">
              <a:buNone/>
              <a:defRPr sz="1050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05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scheduleWithFixedDelay</a:t>
            </a:r>
            <a:endParaRPr sz="105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70" name="矩形 69"/>
          <p:cNvSpPr>
            <a:spLocks noGrp="1"/>
          </p:cNvSpPr>
          <p:nvPr/>
        </p:nvSpPr>
        <p:spPr>
          <a:xfrm>
            <a:off x="8839835" y="3560445"/>
            <a:ext cx="15811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 algn="ctr">
              <a:buNone/>
              <a:defRPr sz="1050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05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只创建并投递 Signal</a:t>
            </a:r>
            <a:endParaRPr sz="105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71" name="下箭头 70"/>
          <p:cNvSpPr>
            <a:spLocks noGrp="1"/>
          </p:cNvSpPr>
          <p:nvPr/>
        </p:nvSpPr>
        <p:spPr>
          <a:xfrm>
            <a:off x="9411335" y="3916680"/>
            <a:ext cx="323850" cy="651510"/>
          </a:xfrm>
          <a:prstGeom prst="downArrow">
            <a:avLst/>
          </a:prstGeom>
          <a:solidFill>
            <a:srgbClr val="F4A000"/>
          </a:solidFill>
          <a:ln w="0">
            <a:solidFill>
              <a:srgbClr val="F4A000"/>
            </a:solidFill>
            <a:prstDash val="solid"/>
          </a:ln>
        </p:spPr>
      </p:sp>
      <p:sp>
        <p:nvSpPr>
          <p:cNvPr id="72" name="圆角矩形 71"/>
          <p:cNvSpPr>
            <a:spLocks noGrp="1"/>
          </p:cNvSpPr>
          <p:nvPr/>
        </p:nvSpPr>
        <p:spPr>
          <a:xfrm>
            <a:off x="851535" y="4705985"/>
            <a:ext cx="9702800" cy="1200150"/>
          </a:xfrm>
          <a:prstGeom prst="roundRect">
            <a:avLst>
              <a:gd name="adj" fmla="val 12698"/>
            </a:avLst>
          </a:prstGeom>
          <a:solidFill>
            <a:srgbClr val="F8FCFC"/>
          </a:solidFill>
          <a:ln w="13335">
            <a:solidFill>
              <a:srgbClr val="008E85"/>
            </a:solidFill>
            <a:prstDash val="solid"/>
          </a:ln>
        </p:spPr>
      </p:sp>
      <p:sp>
        <p:nvSpPr>
          <p:cNvPr id="73" name="矩形 72"/>
          <p:cNvSpPr>
            <a:spLocks noGrp="1"/>
          </p:cNvSpPr>
          <p:nvPr/>
        </p:nvSpPr>
        <p:spPr>
          <a:xfrm>
            <a:off x="1251585" y="4934585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 algn="ctr">
              <a:buNone/>
              <a:defRPr sz="1500" b="1">
                <a:solidFill>
                  <a:srgbClr val="008E85"/>
                </a:solidFill>
                <a:latin typeface="微软雅黑"/>
                <a:ea typeface="微软雅黑"/>
                <a:cs typeface="微软雅黑"/>
              </a:defRPr>
            </a:pPr>
            <a:r>
              <a:rPr sz="1500" b="1">
                <a:solidFill>
                  <a:srgbClr val="008E85"/>
                </a:solidFill>
                <a:latin typeface="微软雅黑"/>
                <a:ea typeface="微软雅黑"/>
                <a:cs typeface="微软雅黑"/>
              </a:rPr>
              <a:t>checkpointLock</a:t>
            </a:r>
            <a:endParaRPr sz="1500" b="1">
              <a:solidFill>
                <a:srgbClr val="008E85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74" name="矩形 73"/>
          <p:cNvSpPr>
            <a:spLocks noGrp="1"/>
          </p:cNvSpPr>
          <p:nvPr/>
        </p:nvSpPr>
        <p:spPr>
          <a:xfrm>
            <a:off x="1156335" y="5325110"/>
            <a:ext cx="190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 algn="ctr">
              <a:buNone/>
              <a:defRPr sz="1125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125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与 Barrier 使用同一把锁</a:t>
            </a:r>
            <a:endParaRPr sz="1125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75" name="右箭头 74"/>
          <p:cNvSpPr>
            <a:spLocks noGrp="1"/>
          </p:cNvSpPr>
          <p:nvPr/>
        </p:nvSpPr>
        <p:spPr>
          <a:xfrm>
            <a:off x="3328035" y="5191760"/>
            <a:ext cx="590550" cy="171450"/>
          </a:xfrm>
          <a:prstGeom prst="rightArrow">
            <a:avLst/>
          </a:prstGeom>
          <a:solidFill>
            <a:srgbClr val="008E85"/>
          </a:solidFill>
          <a:ln w="0">
            <a:solidFill>
              <a:srgbClr val="008E85"/>
            </a:solidFill>
            <a:prstDash val="solid"/>
          </a:ln>
        </p:spPr>
      </p:sp>
      <p:sp>
        <p:nvSpPr>
          <p:cNvPr id="76" name="圆角矩形 75"/>
          <p:cNvSpPr>
            <a:spLocks noGrp="1"/>
          </p:cNvSpPr>
          <p:nvPr/>
        </p:nvSpPr>
        <p:spPr>
          <a:xfrm>
            <a:off x="4090035" y="4972685"/>
            <a:ext cx="3448050" cy="590550"/>
          </a:xfrm>
          <a:prstGeom prst="roundRect">
            <a:avLst>
              <a:gd name="adj" fmla="val 22581"/>
            </a:avLst>
          </a:prstGeom>
          <a:solidFill>
            <a:srgbClr val="E6F9F7"/>
          </a:solidFill>
          <a:ln w="13335">
            <a:solidFill>
              <a:srgbClr val="008E85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77" name="矩形 76"/>
          <p:cNvSpPr>
            <a:spLocks noGrp="1"/>
          </p:cNvSpPr>
          <p:nvPr/>
        </p:nvSpPr>
        <p:spPr>
          <a:xfrm>
            <a:off x="4185285" y="5144135"/>
            <a:ext cx="32575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85833"/>
          </a:bodyPr>
          <a:lstStyle/>
          <a:p>
            <a:pPr algn="ctr">
              <a:buNone/>
              <a:defRPr sz="1200" b="1">
                <a:solidFill>
                  <a:srgbClr val="008E85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008E85"/>
                </a:solidFill>
                <a:latin typeface="微软雅黑"/>
                <a:ea typeface="微软雅黑"/>
                <a:cs typeface="微软雅黑"/>
              </a:rPr>
              <a:t>collector.sendFlushSignal(jobId, taskId)</a:t>
            </a:r>
            <a:endParaRPr sz="1200" b="1">
              <a:solidFill>
                <a:srgbClr val="008E85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78" name="右箭头 77"/>
          <p:cNvSpPr>
            <a:spLocks noGrp="1"/>
          </p:cNvSpPr>
          <p:nvPr/>
        </p:nvSpPr>
        <p:spPr>
          <a:xfrm>
            <a:off x="7709535" y="5191760"/>
            <a:ext cx="590550" cy="171450"/>
          </a:xfrm>
          <a:prstGeom prst="rightArrow">
            <a:avLst/>
          </a:prstGeom>
          <a:solidFill>
            <a:srgbClr val="008E85"/>
          </a:solidFill>
          <a:ln w="0">
            <a:solidFill>
              <a:srgbClr val="008E85"/>
            </a:solidFill>
            <a:prstDash val="solid"/>
          </a:ln>
        </p:spPr>
      </p:sp>
      <p:sp>
        <p:nvSpPr>
          <p:cNvPr id="100" name="圆角矩形 99"/>
          <p:cNvSpPr>
            <a:spLocks noGrp="1"/>
          </p:cNvSpPr>
          <p:nvPr/>
        </p:nvSpPr>
        <p:spPr>
          <a:xfrm>
            <a:off x="2972435" y="2703195"/>
            <a:ext cx="2000250" cy="838200"/>
          </a:xfrm>
          <a:prstGeom prst="roundRect">
            <a:avLst>
              <a:gd name="adj" fmla="val 15909"/>
            </a:avLst>
          </a:prstGeom>
          <a:solidFill>
            <a:srgbClr val="E6F9F7"/>
          </a:solidFill>
          <a:ln w="13335">
            <a:solidFill>
              <a:srgbClr val="008E85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01" name="矩形 100"/>
          <p:cNvSpPr>
            <a:spLocks noGrp="1"/>
          </p:cNvSpPr>
          <p:nvPr/>
        </p:nvSpPr>
        <p:spPr>
          <a:xfrm>
            <a:off x="3086735" y="2988945"/>
            <a:ext cx="17716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/>
          </a:bodyPr>
          <a:lstStyle/>
          <a:p>
            <a:pPr algn="ctr">
              <a:defRPr sz="1050" b="1">
                <a:solidFill>
                  <a:srgbClr val="008E85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008E85"/>
                </a:solidFill>
                <a:latin typeface="微软雅黑"/>
                <a:ea typeface="微软雅黑"/>
                <a:cs typeface="微软雅黑"/>
              </a:rPr>
              <a:t>SourceFlowLifeCycle.hook()</a:t>
            </a:r>
            <a:endParaRPr sz="1050" b="1">
              <a:solidFill>
                <a:srgbClr val="008E85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03" name="矩形 102"/>
          <p:cNvSpPr>
            <a:spLocks noGrp="1"/>
          </p:cNvSpPr>
          <p:nvPr/>
        </p:nvSpPr>
        <p:spPr>
          <a:xfrm>
            <a:off x="5868035" y="2874645"/>
            <a:ext cx="19431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anchor="ctr"/>
          <a:lstStyle/>
          <a:p>
            <a:pPr algn="ctr">
              <a:defRPr sz="12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TaskExecutionService</a:t>
            </a:r>
            <a:endParaRPr sz="1200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  <a:p>
            <a:pPr algn="ctr">
              <a:defRPr sz="12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timerFlushWorker</a:t>
            </a:r>
            <a:endParaRPr sz="1200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04" name="圆角矩形 103"/>
          <p:cNvSpPr>
            <a:spLocks noGrp="1"/>
          </p:cNvSpPr>
          <p:nvPr/>
        </p:nvSpPr>
        <p:spPr>
          <a:xfrm>
            <a:off x="8620760" y="4925060"/>
            <a:ext cx="1466850" cy="628650"/>
          </a:xfrm>
          <a:prstGeom prst="roundRect">
            <a:avLst>
              <a:gd name="adj" fmla="val 18182"/>
            </a:avLst>
          </a:prstGeom>
          <a:solidFill>
            <a:srgbClr val="E6F9F7"/>
          </a:solidFill>
          <a:ln w="13335">
            <a:solidFill>
              <a:srgbClr val="008E85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05" name="矩形 104"/>
          <p:cNvSpPr>
            <a:spLocks noGrp="1"/>
          </p:cNvSpPr>
          <p:nvPr/>
        </p:nvSpPr>
        <p:spPr>
          <a:xfrm>
            <a:off x="8735060" y="5106035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/>
          </a:bodyPr>
          <a:lstStyle/>
          <a:p>
            <a:pPr algn="ctr">
              <a:defRPr sz="975" b="1">
                <a:solidFill>
                  <a:srgbClr val="008E85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008E85"/>
                </a:solidFill>
                <a:latin typeface="微软雅黑"/>
                <a:ea typeface="微软雅黑"/>
                <a:cs typeface="微软雅黑"/>
              </a:rPr>
              <a:t>Record&lt;FlushSignal&gt;</a:t>
            </a:r>
            <a:endParaRPr sz="975" b="1">
              <a:solidFill>
                <a:srgbClr val="008E85"/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66604" y="410346"/>
            <a:ext cx="2915920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altLang="zh-CN" sz="3200" b="1" dirty="0">
                <a:solidFill>
                  <a:srgbClr val="01C8C1"/>
                </a:solidFill>
              </a:rPr>
              <a:t>signal </a:t>
            </a:r>
            <a:r>
              <a:rPr lang="zh-CN" altLang="en-US" sz="3200" b="1" dirty="0">
                <a:solidFill>
                  <a:srgbClr val="01C8C1"/>
                </a:solidFill>
              </a:rPr>
              <a:t>如何流转</a:t>
            </a:r>
            <a:endParaRPr lang="zh-CN" altLang="en-US" sz="3200" b="1" dirty="0">
              <a:solidFill>
                <a:srgbClr val="01C8C1"/>
              </a:solidFill>
            </a:endParaRPr>
          </a:p>
        </p:txBody>
      </p:sp>
      <p:sp>
        <p:nvSpPr>
          <p:cNvPr id="56" name="矩形 55"/>
          <p:cNvSpPr>
            <a:spLocks noGrp="1"/>
          </p:cNvSpPr>
          <p:nvPr/>
        </p:nvSpPr>
        <p:spPr>
          <a:xfrm>
            <a:off x="504190" y="1456690"/>
            <a:ext cx="101727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96825" lnSpcReduction="10000"/>
          </a:bodyPr>
          <a:lstStyle/>
          <a:p>
            <a:pPr>
              <a:buNone/>
              <a:defRPr sz="1575" b="1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575" b="1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成功注入后，FlushSignal 复用已有 Record 通道；Transform 只透传，Sink 才解释语义。 </a:t>
            </a:r>
            <a:endParaRPr sz="1575" b="1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57" name="圆角矩形 56"/>
          <p:cNvSpPr>
            <a:spLocks noGrp="1"/>
          </p:cNvSpPr>
          <p:nvPr/>
        </p:nvSpPr>
        <p:spPr>
          <a:xfrm>
            <a:off x="4390390" y="2104390"/>
            <a:ext cx="2571750" cy="304800"/>
          </a:xfrm>
          <a:prstGeom prst="roundRect">
            <a:avLst>
              <a:gd name="adj" fmla="val 50000"/>
            </a:avLst>
          </a:prstGeom>
          <a:solidFill>
            <a:srgbClr val="161C2A"/>
          </a:solidFill>
          <a:ln w="13335">
            <a:solidFill>
              <a:srgbClr val="161C2A"/>
            </a:solidFill>
            <a:prstDash val="solid"/>
          </a:ln>
        </p:spPr>
      </p:sp>
      <p:sp>
        <p:nvSpPr>
          <p:cNvPr id="58" name="矩形 57"/>
          <p:cNvSpPr>
            <a:spLocks noGrp="1"/>
          </p:cNvSpPr>
          <p:nvPr/>
        </p:nvSpPr>
        <p:spPr>
          <a:xfrm>
            <a:off x="4390390" y="2152015"/>
            <a:ext cx="2571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63809"/>
          </a:bodyPr>
          <a:lstStyle/>
          <a:p>
            <a:pPr algn="ctr">
              <a:buNone/>
              <a:defRPr sz="1050" b="1">
                <a:solidFill>
                  <a:srgbClr val="01C8C1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01C8C1"/>
                </a:solidFill>
                <a:latin typeface="微软雅黑"/>
                <a:ea typeface="微软雅黑"/>
                <a:cs typeface="微软雅黑"/>
              </a:rPr>
              <a:t>Record&lt;FlushSignal&gt;</a:t>
            </a:r>
            <a:endParaRPr sz="1050" b="1">
              <a:solidFill>
                <a:srgbClr val="01C8C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59" name="圆角矩形 58"/>
          <p:cNvSpPr>
            <a:spLocks noGrp="1"/>
          </p:cNvSpPr>
          <p:nvPr/>
        </p:nvSpPr>
        <p:spPr>
          <a:xfrm>
            <a:off x="332740" y="2781300"/>
            <a:ext cx="1619250" cy="666750"/>
          </a:xfrm>
          <a:prstGeom prst="roundRect">
            <a:avLst>
              <a:gd name="adj" fmla="val 20000"/>
            </a:avLst>
          </a:prstGeom>
          <a:solidFill>
            <a:srgbClr val="FFF7DD"/>
          </a:solidFill>
          <a:ln w="13335">
            <a:solidFill>
              <a:srgbClr val="F4A00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60" name="矩形 59"/>
          <p:cNvSpPr>
            <a:spLocks noGrp="1"/>
          </p:cNvSpPr>
          <p:nvPr/>
        </p:nvSpPr>
        <p:spPr>
          <a:xfrm>
            <a:off x="427990" y="2990850"/>
            <a:ext cx="1428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80196"/>
          </a:bodyPr>
          <a:lstStyle/>
          <a:p>
            <a:pPr algn="ctr">
              <a:buNone/>
              <a:defRPr sz="1275" b="1">
                <a:solidFill>
                  <a:srgbClr val="F4A000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1">
                <a:solidFill>
                  <a:srgbClr val="F4A000"/>
                </a:solidFill>
                <a:latin typeface="微软雅黑"/>
                <a:ea typeface="微软雅黑"/>
                <a:cs typeface="微软雅黑"/>
              </a:rPr>
              <a:t>Engine Timer</a:t>
            </a:r>
            <a:endParaRPr sz="1275" b="1">
              <a:solidFill>
                <a:srgbClr val="F4A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61" name="右箭头 60"/>
          <p:cNvSpPr>
            <a:spLocks noGrp="1"/>
          </p:cNvSpPr>
          <p:nvPr/>
        </p:nvSpPr>
        <p:spPr>
          <a:xfrm>
            <a:off x="2104390" y="3028950"/>
            <a:ext cx="533400" cy="171450"/>
          </a:xfrm>
          <a:prstGeom prst="rightArrow">
            <a:avLst/>
          </a:prstGeom>
          <a:solidFill>
            <a:srgbClr val="F4A000"/>
          </a:solidFill>
          <a:ln w="0">
            <a:solidFill>
              <a:srgbClr val="F4A000"/>
            </a:solidFill>
            <a:prstDash val="solid"/>
          </a:ln>
        </p:spPr>
      </p:sp>
      <p:sp>
        <p:nvSpPr>
          <p:cNvPr id="62" name="圆角矩形 61"/>
          <p:cNvSpPr>
            <a:spLocks noGrp="1"/>
          </p:cNvSpPr>
          <p:nvPr/>
        </p:nvSpPr>
        <p:spPr>
          <a:xfrm>
            <a:off x="2809240" y="2781300"/>
            <a:ext cx="1714500" cy="666750"/>
          </a:xfrm>
          <a:prstGeom prst="roundRect">
            <a:avLst>
              <a:gd name="adj" fmla="val 20000"/>
            </a:avLst>
          </a:prstGeom>
          <a:solidFill>
            <a:srgbClr val="E6F9F7"/>
          </a:solidFill>
          <a:ln w="13335">
            <a:solidFill>
              <a:srgbClr val="008E85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63" name="矩形 62"/>
          <p:cNvSpPr>
            <a:spLocks noGrp="1"/>
          </p:cNvSpPr>
          <p:nvPr/>
        </p:nvSpPr>
        <p:spPr>
          <a:xfrm>
            <a:off x="2904490" y="2990850"/>
            <a:ext cx="1524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75185"/>
          </a:bodyPr>
          <a:lstStyle/>
          <a:p>
            <a:pPr algn="ctr">
              <a:buNone/>
              <a:defRPr sz="1350" b="1">
                <a:solidFill>
                  <a:srgbClr val="008E85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008E85"/>
                </a:solidFill>
                <a:latin typeface="微软雅黑"/>
                <a:ea typeface="微软雅黑"/>
                <a:cs typeface="微软雅黑"/>
              </a:rPr>
              <a:t>Source</a:t>
            </a:r>
            <a:endParaRPr sz="1350" b="1">
              <a:solidFill>
                <a:srgbClr val="008E85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64" name="右箭头 63"/>
          <p:cNvSpPr>
            <a:spLocks noGrp="1"/>
          </p:cNvSpPr>
          <p:nvPr/>
        </p:nvSpPr>
        <p:spPr>
          <a:xfrm>
            <a:off x="4676140" y="3028950"/>
            <a:ext cx="609600" cy="171450"/>
          </a:xfrm>
          <a:prstGeom prst="rightArrow">
            <a:avLst/>
          </a:prstGeom>
          <a:solidFill>
            <a:srgbClr val="008E85"/>
          </a:solidFill>
          <a:ln w="0">
            <a:solidFill>
              <a:srgbClr val="008E85"/>
            </a:solidFill>
            <a:prstDash val="solid"/>
          </a:ln>
        </p:spPr>
      </p:sp>
      <p:sp>
        <p:nvSpPr>
          <p:cNvPr id="65" name="圆角矩形 64"/>
          <p:cNvSpPr>
            <a:spLocks noGrp="1"/>
          </p:cNvSpPr>
          <p:nvPr/>
        </p:nvSpPr>
        <p:spPr>
          <a:xfrm>
            <a:off x="5495290" y="2781300"/>
            <a:ext cx="1714500" cy="666750"/>
          </a:xfrm>
          <a:prstGeom prst="roundRect">
            <a:avLst>
              <a:gd name="adj" fmla="val 20000"/>
            </a:avLst>
          </a:prstGeom>
          <a:solidFill>
            <a:srgbClr val="F7FBFC"/>
          </a:solidFill>
          <a:ln w="13335">
            <a:solidFill>
              <a:srgbClr val="5D7F96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66" name="矩形 65"/>
          <p:cNvSpPr>
            <a:spLocks noGrp="1"/>
          </p:cNvSpPr>
          <p:nvPr/>
        </p:nvSpPr>
        <p:spPr>
          <a:xfrm>
            <a:off x="5590540" y="2990850"/>
            <a:ext cx="1524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75185"/>
          </a:bodyPr>
          <a:lstStyle/>
          <a:p>
            <a:pPr algn="ctr">
              <a:buNone/>
              <a:defRPr sz="135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Transform</a:t>
            </a:r>
            <a:endParaRPr sz="1350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67" name="右箭头 66"/>
          <p:cNvSpPr>
            <a:spLocks noGrp="1"/>
          </p:cNvSpPr>
          <p:nvPr/>
        </p:nvSpPr>
        <p:spPr>
          <a:xfrm>
            <a:off x="7362190" y="3028950"/>
            <a:ext cx="609600" cy="171450"/>
          </a:xfrm>
          <a:prstGeom prst="rightArrow">
            <a:avLst/>
          </a:prstGeom>
          <a:solidFill>
            <a:srgbClr val="008E85"/>
          </a:solidFill>
          <a:ln w="0">
            <a:solidFill>
              <a:srgbClr val="008E85"/>
            </a:solidFill>
            <a:prstDash val="solid"/>
          </a:ln>
        </p:spPr>
      </p:sp>
      <p:sp>
        <p:nvSpPr>
          <p:cNvPr id="68" name="圆角矩形 67"/>
          <p:cNvSpPr>
            <a:spLocks noGrp="1"/>
          </p:cNvSpPr>
          <p:nvPr/>
        </p:nvSpPr>
        <p:spPr>
          <a:xfrm>
            <a:off x="8181340" y="2781300"/>
            <a:ext cx="2381250" cy="666750"/>
          </a:xfrm>
          <a:prstGeom prst="roundRect">
            <a:avLst>
              <a:gd name="adj" fmla="val 20000"/>
            </a:avLst>
          </a:prstGeom>
          <a:solidFill>
            <a:srgbClr val="E6F9F7"/>
          </a:solidFill>
          <a:ln w="13335">
            <a:solidFill>
              <a:srgbClr val="008E85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69" name="矩形 68"/>
          <p:cNvSpPr>
            <a:spLocks noGrp="1"/>
          </p:cNvSpPr>
          <p:nvPr/>
        </p:nvSpPr>
        <p:spPr>
          <a:xfrm>
            <a:off x="8276590" y="2990850"/>
            <a:ext cx="2190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80196"/>
          </a:bodyPr>
          <a:lstStyle/>
          <a:p>
            <a:pPr algn="ctr">
              <a:buNone/>
              <a:defRPr sz="1275" b="1">
                <a:solidFill>
                  <a:srgbClr val="008E85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1">
                <a:solidFill>
                  <a:srgbClr val="008E85"/>
                </a:solidFill>
                <a:latin typeface="微软雅黑"/>
                <a:ea typeface="微软雅黑"/>
                <a:cs typeface="微软雅黑"/>
              </a:rPr>
              <a:t>SinkFlowLifeCycle</a:t>
            </a:r>
            <a:endParaRPr sz="1275" b="1">
              <a:solidFill>
                <a:srgbClr val="008E85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70" name="矩形 69"/>
          <p:cNvSpPr>
            <a:spLocks noGrp="1"/>
          </p:cNvSpPr>
          <p:nvPr/>
        </p:nvSpPr>
        <p:spPr>
          <a:xfrm>
            <a:off x="580390" y="3562350"/>
            <a:ext cx="11239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 algn="ctr">
              <a:buNone/>
              <a:defRPr sz="1050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05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timer tick</a:t>
            </a:r>
            <a:endParaRPr sz="105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71" name="矩形 70"/>
          <p:cNvSpPr>
            <a:spLocks noGrp="1"/>
          </p:cNvSpPr>
          <p:nvPr/>
        </p:nvSpPr>
        <p:spPr>
          <a:xfrm>
            <a:off x="3094990" y="356235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 algn="ctr">
              <a:buNone/>
              <a:defRPr sz="1050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05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注入 Signal</a:t>
            </a:r>
            <a:endParaRPr sz="105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72" name="矩形 71"/>
          <p:cNvSpPr>
            <a:spLocks noGrp="1"/>
          </p:cNvSpPr>
          <p:nvPr/>
        </p:nvSpPr>
        <p:spPr>
          <a:xfrm>
            <a:off x="5781040" y="356235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 algn="ctr">
              <a:buNone/>
              <a:defRPr sz="1050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05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原样透传</a:t>
            </a:r>
            <a:endParaRPr sz="105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73" name="矩形 72"/>
          <p:cNvSpPr>
            <a:spLocks noGrp="1"/>
          </p:cNvSpPr>
          <p:nvPr/>
        </p:nvSpPr>
        <p:spPr>
          <a:xfrm>
            <a:off x="8448040" y="3562350"/>
            <a:ext cx="18478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63809"/>
          </a:bodyPr>
          <a:lstStyle/>
          <a:p>
            <a:pPr algn="ctr">
              <a:buNone/>
              <a:defRPr sz="1050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05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按类型进入 processSignal</a:t>
            </a:r>
            <a:endParaRPr sz="105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74" name="圆角矩形 73"/>
          <p:cNvSpPr>
            <a:spLocks noGrp="1"/>
          </p:cNvSpPr>
          <p:nvPr/>
        </p:nvSpPr>
        <p:spPr>
          <a:xfrm>
            <a:off x="4523740" y="3886200"/>
            <a:ext cx="1809750" cy="523875"/>
          </a:xfrm>
          <a:prstGeom prst="roundRect">
            <a:avLst>
              <a:gd name="adj" fmla="val 21818"/>
            </a:avLst>
          </a:prstGeom>
          <a:solidFill>
            <a:srgbClr val="FFFFFF">
              <a:alpha val="55000"/>
            </a:srgbClr>
          </a:solidFill>
          <a:ln w="13335">
            <a:solidFill>
              <a:srgbClr val="5D7F96"/>
            </a:solidFill>
            <a:prstDash val="solid"/>
          </a:ln>
        </p:spPr>
      </p:sp>
      <p:sp>
        <p:nvSpPr>
          <p:cNvPr id="75" name="矩形 74"/>
          <p:cNvSpPr>
            <a:spLocks noGrp="1"/>
          </p:cNvSpPr>
          <p:nvPr/>
        </p:nvSpPr>
        <p:spPr>
          <a:xfrm>
            <a:off x="4638040" y="3971925"/>
            <a:ext cx="1581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62222"/>
          </a:bodyPr>
          <a:lstStyle/>
          <a:p>
            <a:pPr algn="ctr">
              <a:buNone/>
              <a:defRPr sz="900" b="1">
                <a:solidFill>
                  <a:srgbClr val="5D7F96"/>
                </a:solidFill>
                <a:latin typeface="微软雅黑"/>
                <a:ea typeface="微软雅黑"/>
                <a:cs typeface="微软雅黑"/>
              </a:defRPr>
            </a:pPr>
            <a:r>
              <a:rPr sz="900" b="1">
                <a:solidFill>
                  <a:srgbClr val="5D7F96"/>
                </a:solidFill>
                <a:latin typeface="微软雅黑"/>
                <a:ea typeface="微软雅黑"/>
                <a:cs typeface="微软雅黑"/>
              </a:rPr>
              <a:t>Intermediate Queue / Disruptor</a:t>
            </a:r>
            <a:endParaRPr sz="900" b="1">
              <a:solidFill>
                <a:srgbClr val="5D7F9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76" name="矩形 75"/>
          <p:cNvSpPr>
            <a:spLocks noGrp="1"/>
          </p:cNvSpPr>
          <p:nvPr/>
        </p:nvSpPr>
        <p:spPr>
          <a:xfrm>
            <a:off x="4657090" y="4171950"/>
            <a:ext cx="15430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 algn="ctr">
              <a:buNone/>
              <a:defRPr sz="825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825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可选 · Engine internal</a:t>
            </a:r>
            <a:endParaRPr sz="825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77" name="圆角矩形 76"/>
          <p:cNvSpPr>
            <a:spLocks noGrp="1"/>
          </p:cNvSpPr>
          <p:nvPr/>
        </p:nvSpPr>
        <p:spPr>
          <a:xfrm>
            <a:off x="7209790" y="3886200"/>
            <a:ext cx="1809750" cy="523875"/>
          </a:xfrm>
          <a:prstGeom prst="roundRect">
            <a:avLst>
              <a:gd name="adj" fmla="val 21818"/>
            </a:avLst>
          </a:prstGeom>
          <a:solidFill>
            <a:srgbClr val="FFFFFF">
              <a:alpha val="55000"/>
            </a:srgbClr>
          </a:solidFill>
          <a:ln w="13335">
            <a:solidFill>
              <a:srgbClr val="5D7F96"/>
            </a:solidFill>
            <a:prstDash val="solid"/>
          </a:ln>
        </p:spPr>
      </p:sp>
      <p:sp>
        <p:nvSpPr>
          <p:cNvPr id="78" name="矩形 77"/>
          <p:cNvSpPr>
            <a:spLocks noGrp="1"/>
          </p:cNvSpPr>
          <p:nvPr/>
        </p:nvSpPr>
        <p:spPr>
          <a:xfrm>
            <a:off x="7324090" y="3971925"/>
            <a:ext cx="1581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62222"/>
          </a:bodyPr>
          <a:lstStyle/>
          <a:p>
            <a:pPr algn="ctr">
              <a:buNone/>
              <a:defRPr sz="900" b="1">
                <a:solidFill>
                  <a:srgbClr val="5D7F96"/>
                </a:solidFill>
                <a:latin typeface="微软雅黑"/>
                <a:ea typeface="微软雅黑"/>
                <a:cs typeface="微软雅黑"/>
              </a:defRPr>
            </a:pPr>
            <a:r>
              <a:rPr sz="900" b="1">
                <a:solidFill>
                  <a:srgbClr val="5D7F96"/>
                </a:solidFill>
                <a:latin typeface="微软雅黑"/>
                <a:ea typeface="微软雅黑"/>
                <a:cs typeface="微软雅黑"/>
              </a:rPr>
              <a:t>Intermediate Queue / Disruptor</a:t>
            </a:r>
            <a:endParaRPr sz="900" b="1">
              <a:solidFill>
                <a:srgbClr val="5D7F9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79" name="矩形 78"/>
          <p:cNvSpPr>
            <a:spLocks noGrp="1"/>
          </p:cNvSpPr>
          <p:nvPr/>
        </p:nvSpPr>
        <p:spPr>
          <a:xfrm>
            <a:off x="7343140" y="4171950"/>
            <a:ext cx="15430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 algn="ctr">
              <a:buNone/>
              <a:defRPr sz="825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825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可选 · Engine internal</a:t>
            </a:r>
            <a:endParaRPr sz="825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82" name="矩形 81"/>
          <p:cNvSpPr>
            <a:spLocks noGrp="1"/>
          </p:cNvSpPr>
          <p:nvPr/>
        </p:nvSpPr>
        <p:spPr>
          <a:xfrm>
            <a:off x="523240" y="5391150"/>
            <a:ext cx="4191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 algn="l">
              <a:buNone/>
              <a:defRPr sz="1200" b="1">
                <a:solidFill>
                  <a:srgbClr val="008E85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008E85"/>
                </a:solidFill>
                <a:latin typeface="微软雅黑"/>
                <a:ea typeface="微软雅黑"/>
                <a:cs typeface="微软雅黑"/>
              </a:rPr>
              <a:t>01</a:t>
            </a:r>
            <a:r>
              <a:rPr lang="en-US" sz="1200" b="1">
                <a:solidFill>
                  <a:srgbClr val="008E85"/>
                </a:solidFill>
                <a:latin typeface="微软雅黑"/>
                <a:ea typeface="微软雅黑"/>
                <a:cs typeface="微软雅黑"/>
              </a:rPr>
              <a:t> </a:t>
            </a:r>
            <a:r>
              <a:rPr>
                <a:solidFill>
                  <a:srgbClr val="161C2A"/>
                </a:solidFill>
                <a:sym typeface="+mn-ea"/>
              </a:rPr>
              <a:t>Source：同锁注入</a:t>
            </a:r>
            <a:endParaRPr lang="en-US" sz="1200" b="1">
              <a:solidFill>
                <a:srgbClr val="008E85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84" name="矩形 83"/>
          <p:cNvSpPr>
            <a:spLocks noGrp="1"/>
          </p:cNvSpPr>
          <p:nvPr/>
        </p:nvSpPr>
        <p:spPr>
          <a:xfrm>
            <a:off x="523240" y="5781675"/>
            <a:ext cx="2857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/>
          <a:lstStyle/>
          <a:p>
            <a:pPr>
              <a:buNone/>
              <a:defRPr sz="1125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125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sendRecordToNext() 将 Signal 广播给所有下游 output.received(record)。</a:t>
            </a:r>
            <a:endParaRPr sz="1125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85" name="矩形 84"/>
          <p:cNvSpPr>
            <a:spLocks noGrp="1"/>
          </p:cNvSpPr>
          <p:nvPr/>
        </p:nvSpPr>
        <p:spPr>
          <a:xfrm>
            <a:off x="4142740" y="5337175"/>
            <a:ext cx="4191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 algn="l">
              <a:buNone/>
              <a:defRPr sz="1200" b="1">
                <a:solidFill>
                  <a:srgbClr val="5D7F96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5D7F96"/>
                </a:solidFill>
                <a:latin typeface="微软雅黑"/>
                <a:ea typeface="微软雅黑"/>
                <a:cs typeface="微软雅黑"/>
              </a:rPr>
              <a:t>02</a:t>
            </a:r>
            <a:r>
              <a:rPr lang="en-US" sz="1200" b="1">
                <a:solidFill>
                  <a:srgbClr val="5D7F96"/>
                </a:solidFill>
                <a:latin typeface="微软雅黑"/>
                <a:ea typeface="微软雅黑"/>
                <a:cs typeface="微软雅黑"/>
              </a:rPr>
              <a:t> </a:t>
            </a:r>
            <a:r>
              <a:rPr>
                <a:solidFill>
                  <a:srgbClr val="161C2A"/>
                </a:solidFill>
                <a:sym typeface="+mn-ea"/>
              </a:rPr>
              <a:t>Transform：不</a:t>
            </a:r>
            <a:r>
              <a:rPr lang="zh-CN">
                <a:solidFill>
                  <a:srgbClr val="161C2A"/>
                </a:solidFill>
                <a:sym typeface="+mn-ea"/>
              </a:rPr>
              <a:t>转换</a:t>
            </a:r>
            <a:endParaRPr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  <a:p>
            <a:pPr>
              <a:buNone/>
              <a:defRPr sz="1200" b="1">
                <a:solidFill>
                  <a:srgbClr val="5D7F96"/>
                </a:solidFill>
                <a:latin typeface="微软雅黑"/>
                <a:ea typeface="微软雅黑"/>
                <a:cs typeface="微软雅黑"/>
              </a:defRPr>
            </a:pPr>
            <a:endParaRPr lang="en-US" sz="1200" b="1">
              <a:solidFill>
                <a:srgbClr val="5D7F9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87" name="矩形 86"/>
          <p:cNvSpPr>
            <a:spLocks noGrp="1"/>
          </p:cNvSpPr>
          <p:nvPr/>
        </p:nvSpPr>
        <p:spPr>
          <a:xfrm>
            <a:off x="4142740" y="5727700"/>
            <a:ext cx="30099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/>
          <a:lstStyle/>
          <a:p>
            <a:pPr>
              <a:buNone/>
              <a:defRPr sz="1125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125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识别 Signal 后直接 collector.collect(record)，不进入 transform()。</a:t>
            </a:r>
            <a:endParaRPr sz="1125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88" name="矩形 87"/>
          <p:cNvSpPr>
            <a:spLocks noGrp="1"/>
          </p:cNvSpPr>
          <p:nvPr/>
        </p:nvSpPr>
        <p:spPr>
          <a:xfrm>
            <a:off x="7933690" y="5326380"/>
            <a:ext cx="4191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 algn="l">
              <a:buNone/>
              <a:defRPr sz="1200" b="1">
                <a:solidFill>
                  <a:srgbClr val="F4A000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F4A000"/>
                </a:solidFill>
                <a:latin typeface="微软雅黑"/>
                <a:ea typeface="微软雅黑"/>
                <a:cs typeface="微软雅黑"/>
              </a:rPr>
              <a:t>03</a:t>
            </a:r>
            <a:r>
              <a:rPr lang="en-US" sz="1200" b="1">
                <a:solidFill>
                  <a:srgbClr val="F4A000"/>
                </a:solidFill>
                <a:latin typeface="微软雅黑"/>
                <a:ea typeface="微软雅黑"/>
                <a:cs typeface="微软雅黑"/>
              </a:rPr>
              <a:t> </a:t>
            </a:r>
            <a:r>
              <a:rPr>
                <a:solidFill>
                  <a:srgbClr val="161C2A"/>
                </a:solidFill>
                <a:sym typeface="+mn-ea"/>
              </a:rPr>
              <a:t>Sink：</a:t>
            </a:r>
            <a:r>
              <a:rPr lang="zh-CN">
                <a:solidFill>
                  <a:srgbClr val="161C2A"/>
                </a:solidFill>
                <a:sym typeface="+mn-ea"/>
              </a:rPr>
              <a:t>执行</a:t>
            </a:r>
            <a:r>
              <a:rPr>
                <a:solidFill>
                  <a:srgbClr val="161C2A"/>
                </a:solidFill>
                <a:sym typeface="+mn-ea"/>
              </a:rPr>
              <a:t>动作</a:t>
            </a:r>
            <a:endParaRPr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  <a:p>
            <a:pPr>
              <a:buNone/>
              <a:defRPr sz="1200" b="1">
                <a:solidFill>
                  <a:srgbClr val="F4A000"/>
                </a:solidFill>
                <a:latin typeface="微软雅黑"/>
                <a:ea typeface="微软雅黑"/>
                <a:cs typeface="微软雅黑"/>
              </a:defRPr>
            </a:pPr>
            <a:endParaRPr lang="en-US" sz="1200" b="1">
              <a:solidFill>
                <a:srgbClr val="F4A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90" name="矩形 89"/>
          <p:cNvSpPr>
            <a:spLocks noGrp="1"/>
          </p:cNvSpPr>
          <p:nvPr/>
        </p:nvSpPr>
        <p:spPr>
          <a:xfrm>
            <a:off x="7933690" y="5716905"/>
            <a:ext cx="27241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/>
          <a:lstStyle/>
          <a:p>
            <a:pPr>
              <a:buNone/>
              <a:defRPr sz="1125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125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SinkFlowLifeCycle 收到 Signal 后进入 processSignal()。</a:t>
            </a:r>
            <a:endParaRPr sz="1125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1151235" y="394271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556260" y="5143500"/>
            <a:ext cx="10172700" cy="14288"/>
          </a:xfrm>
          <a:prstGeom prst="rect">
            <a:avLst/>
          </a:prstGeom>
          <a:solidFill>
            <a:srgbClr val="9AB6BD"/>
          </a:solidFill>
          <a:ln w="0">
            <a:noFill/>
            <a:prstDash val="solid"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/>
      <p:bldP spid="84" grpId="0"/>
      <p:bldP spid="85" grpId="0"/>
      <p:bldP spid="87" grpId="0"/>
      <p:bldP spid="88" grpId="0"/>
      <p:bldP spid="9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圆角矩形 57"/>
          <p:cNvSpPr>
            <a:spLocks noGrp="1"/>
          </p:cNvSpPr>
          <p:nvPr/>
        </p:nvSpPr>
        <p:spPr>
          <a:xfrm>
            <a:off x="504190" y="2941955"/>
            <a:ext cx="1524000" cy="304800"/>
          </a:xfrm>
          <a:prstGeom prst="roundRect">
            <a:avLst>
              <a:gd name="adj" fmla="val 50000"/>
            </a:avLst>
          </a:prstGeom>
          <a:solidFill>
            <a:srgbClr val="008E85"/>
          </a:solidFill>
          <a:ln w="13335">
            <a:solidFill>
              <a:srgbClr val="008E85"/>
            </a:solidFill>
            <a:prstDash val="solid"/>
          </a:ln>
        </p:spPr>
      </p:sp>
      <p:sp>
        <p:nvSpPr>
          <p:cNvPr id="3" name="文本框 2"/>
          <p:cNvSpPr txBox="1"/>
          <p:nvPr/>
        </p:nvSpPr>
        <p:spPr>
          <a:xfrm>
            <a:off x="766604" y="410346"/>
            <a:ext cx="3729990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altLang="zh-CN" sz="3200" b="1" dirty="0">
                <a:solidFill>
                  <a:srgbClr val="01C8C1"/>
                </a:solidFill>
              </a:rPr>
              <a:t>signal </a:t>
            </a:r>
            <a:r>
              <a:rPr lang="zh-CN" altLang="en-US" sz="3200" b="1" dirty="0">
                <a:solidFill>
                  <a:srgbClr val="01C8C1"/>
                </a:solidFill>
              </a:rPr>
              <a:t>如何处理背压</a:t>
            </a:r>
            <a:endParaRPr lang="zh-CN" altLang="en-US" sz="3200" b="1" dirty="0">
              <a:solidFill>
                <a:srgbClr val="01C8C1"/>
              </a:solidFill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504190" y="1553845"/>
            <a:ext cx="101727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96825" lnSpcReduction="10000"/>
          </a:bodyPr>
          <a:lstStyle/>
          <a:p>
            <a:pPr>
              <a:buNone/>
              <a:defRPr sz="1575" b="1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575" b="1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Queue 满时，Signal 不能反过来拖住数据与 Checkpoint；不同</a:t>
            </a:r>
            <a:r>
              <a:rPr lang="zh-CN" sz="1575" b="1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记录</a:t>
            </a:r>
            <a:r>
              <a:rPr sz="1575" b="1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采用不同入队策略。 </a:t>
            </a:r>
            <a:endParaRPr sz="1575" b="1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4" name="矩形 3"/>
          <p:cNvSpPr>
            <a:spLocks noGrp="1"/>
          </p:cNvSpPr>
          <p:nvPr/>
        </p:nvSpPr>
        <p:spPr>
          <a:xfrm>
            <a:off x="542290" y="2423795"/>
            <a:ext cx="1428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 algn="ctr">
              <a:buNone/>
              <a:defRPr sz="1275" b="1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lang="zh-CN" altLang="en-US" sz="1275" b="1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数据</a:t>
            </a:r>
            <a:r>
              <a:rPr lang="zh-CN" altLang="en-US" sz="1275" b="1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记录</a:t>
            </a:r>
            <a:endParaRPr lang="zh-CN" altLang="en-US" sz="1275" b="1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2733040" y="2423795"/>
            <a:ext cx="2476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 algn="ctr">
              <a:buNone/>
              <a:defRPr sz="1275" b="1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1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入队方式</a:t>
            </a:r>
            <a:endParaRPr sz="1275" b="1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5971540" y="2423795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 algn="ctr">
              <a:buNone/>
              <a:defRPr sz="1275" b="1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1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Queue 满时</a:t>
            </a:r>
            <a:endParaRPr sz="1275" b="1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8924290" y="2423795"/>
            <a:ext cx="1714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 algn="ctr">
              <a:buNone/>
              <a:defRPr sz="1275" b="1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1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结果</a:t>
            </a:r>
            <a:endParaRPr sz="1275" b="1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504190" y="2994025"/>
            <a:ext cx="1524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63809"/>
          </a:bodyPr>
          <a:lstStyle/>
          <a:p>
            <a:pPr algn="ctr">
              <a:buNone/>
              <a:defRPr sz="10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DataRecord</a:t>
            </a:r>
            <a:endParaRPr sz="1050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9" name="右箭头 8"/>
          <p:cNvSpPr>
            <a:spLocks noGrp="1"/>
          </p:cNvSpPr>
          <p:nvPr/>
        </p:nvSpPr>
        <p:spPr>
          <a:xfrm>
            <a:off x="2161540" y="3014345"/>
            <a:ext cx="419100" cy="152400"/>
          </a:xfrm>
          <a:prstGeom prst="rightArrow">
            <a:avLst/>
          </a:prstGeom>
          <a:solidFill>
            <a:srgbClr val="008E85"/>
          </a:solidFill>
          <a:ln w="0">
            <a:solidFill>
              <a:srgbClr val="008E85"/>
            </a:solidFill>
            <a:prstDash val="solid"/>
          </a:ln>
        </p:spPr>
      </p:sp>
      <p:sp>
        <p:nvSpPr>
          <p:cNvPr id="10" name="圆角矩形 9"/>
          <p:cNvSpPr>
            <a:spLocks noGrp="1"/>
          </p:cNvSpPr>
          <p:nvPr/>
        </p:nvSpPr>
        <p:spPr>
          <a:xfrm>
            <a:off x="2713990" y="2823845"/>
            <a:ext cx="2628900" cy="571500"/>
          </a:xfrm>
          <a:prstGeom prst="roundRect">
            <a:avLst>
              <a:gd name="adj" fmla="val 23333"/>
            </a:avLst>
          </a:prstGeom>
          <a:solidFill>
            <a:srgbClr val="E6F9F7"/>
          </a:solidFill>
          <a:ln w="13335">
            <a:solidFill>
              <a:srgbClr val="008E85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1" name="矩形 10"/>
          <p:cNvSpPr>
            <a:spLocks noGrp="1"/>
          </p:cNvSpPr>
          <p:nvPr/>
        </p:nvSpPr>
        <p:spPr>
          <a:xfrm>
            <a:off x="2809240" y="2985770"/>
            <a:ext cx="24384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lnSpcReduction="10000"/>
          </a:bodyPr>
          <a:lstStyle/>
          <a:p>
            <a:pPr algn="ctr">
              <a:buNone/>
              <a:defRPr sz="1125" b="1">
                <a:solidFill>
                  <a:srgbClr val="008E85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1">
                <a:solidFill>
                  <a:srgbClr val="008E85"/>
                </a:solidFill>
                <a:latin typeface="微软雅黑"/>
                <a:ea typeface="微软雅黑"/>
                <a:cs typeface="微软雅黑"/>
              </a:rPr>
              <a:t>put() / ringBuffer.next()</a:t>
            </a:r>
            <a:endParaRPr sz="1125" b="1">
              <a:solidFill>
                <a:srgbClr val="008E85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2" name="右箭头 11"/>
          <p:cNvSpPr>
            <a:spLocks noGrp="1"/>
          </p:cNvSpPr>
          <p:nvPr/>
        </p:nvSpPr>
        <p:spPr>
          <a:xfrm>
            <a:off x="5495290" y="3014345"/>
            <a:ext cx="419100" cy="152400"/>
          </a:xfrm>
          <a:prstGeom prst="rightArrow">
            <a:avLst/>
          </a:prstGeom>
          <a:solidFill>
            <a:srgbClr val="008E85"/>
          </a:solidFill>
          <a:ln w="0">
            <a:solidFill>
              <a:srgbClr val="008E85"/>
            </a:solidFill>
            <a:prstDash val="solid"/>
          </a:ln>
        </p:spPr>
      </p:sp>
      <p:sp>
        <p:nvSpPr>
          <p:cNvPr id="13" name="圆角矩形 12"/>
          <p:cNvSpPr>
            <a:spLocks noGrp="1"/>
          </p:cNvSpPr>
          <p:nvPr/>
        </p:nvSpPr>
        <p:spPr>
          <a:xfrm>
            <a:off x="6047740" y="2823845"/>
            <a:ext cx="1981200" cy="571500"/>
          </a:xfrm>
          <a:prstGeom prst="roundRect">
            <a:avLst>
              <a:gd name="adj" fmla="val 23333"/>
            </a:avLst>
          </a:prstGeom>
          <a:solidFill>
            <a:srgbClr val="F7FBFC"/>
          </a:solidFill>
          <a:ln w="13335">
            <a:solidFill>
              <a:srgbClr val="008E85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4" name="矩形 13"/>
          <p:cNvSpPr>
            <a:spLocks noGrp="1"/>
          </p:cNvSpPr>
          <p:nvPr/>
        </p:nvSpPr>
        <p:spPr>
          <a:xfrm>
            <a:off x="6142990" y="2985770"/>
            <a:ext cx="1790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85833"/>
          </a:bodyPr>
          <a:lstStyle/>
          <a:p>
            <a:pPr algn="ctr">
              <a:buNone/>
              <a:defRPr sz="12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等待容量</a:t>
            </a:r>
            <a:endParaRPr sz="1200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5" name="右箭头 14"/>
          <p:cNvSpPr>
            <a:spLocks noGrp="1"/>
          </p:cNvSpPr>
          <p:nvPr/>
        </p:nvSpPr>
        <p:spPr>
          <a:xfrm>
            <a:off x="8181340" y="3014345"/>
            <a:ext cx="419100" cy="152400"/>
          </a:xfrm>
          <a:prstGeom prst="rightArrow">
            <a:avLst/>
          </a:prstGeom>
          <a:solidFill>
            <a:srgbClr val="008E85"/>
          </a:solidFill>
          <a:ln w="0">
            <a:solidFill>
              <a:srgbClr val="008E85"/>
            </a:solidFill>
            <a:prstDash val="solid"/>
          </a:ln>
        </p:spPr>
      </p:sp>
      <p:sp>
        <p:nvSpPr>
          <p:cNvPr id="16" name="圆角矩形 15"/>
          <p:cNvSpPr>
            <a:spLocks noGrp="1"/>
          </p:cNvSpPr>
          <p:nvPr/>
        </p:nvSpPr>
        <p:spPr>
          <a:xfrm>
            <a:off x="8733790" y="2823845"/>
            <a:ext cx="2000250" cy="571500"/>
          </a:xfrm>
          <a:prstGeom prst="roundRect">
            <a:avLst>
              <a:gd name="adj" fmla="val 23333"/>
            </a:avLst>
          </a:prstGeom>
          <a:solidFill>
            <a:srgbClr val="E6F9F7"/>
          </a:solidFill>
          <a:ln w="13335">
            <a:solidFill>
              <a:srgbClr val="008E85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7" name="矩形 16"/>
          <p:cNvSpPr>
            <a:spLocks noGrp="1"/>
          </p:cNvSpPr>
          <p:nvPr/>
        </p:nvSpPr>
        <p:spPr>
          <a:xfrm>
            <a:off x="8829040" y="2985770"/>
            <a:ext cx="1809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85833"/>
          </a:bodyPr>
          <a:lstStyle/>
          <a:p>
            <a:pPr algn="ctr">
              <a:buNone/>
              <a:defRPr sz="1200" b="1">
                <a:solidFill>
                  <a:srgbClr val="008E85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008E85"/>
                </a:solidFill>
                <a:latin typeface="微软雅黑"/>
                <a:ea typeface="微软雅黑"/>
                <a:cs typeface="微软雅黑"/>
              </a:rPr>
              <a:t>保留数据</a:t>
            </a:r>
            <a:endParaRPr sz="1200" b="1">
              <a:solidFill>
                <a:srgbClr val="008E85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69" name="圆角矩形 68"/>
          <p:cNvSpPr>
            <a:spLocks noGrp="1"/>
          </p:cNvSpPr>
          <p:nvPr/>
        </p:nvSpPr>
        <p:spPr>
          <a:xfrm>
            <a:off x="504190" y="4014470"/>
            <a:ext cx="1524000" cy="304800"/>
          </a:xfrm>
          <a:prstGeom prst="roundRect">
            <a:avLst>
              <a:gd name="adj" fmla="val 50000"/>
            </a:avLst>
          </a:prstGeom>
          <a:solidFill>
            <a:srgbClr val="5D7F96"/>
          </a:solidFill>
          <a:ln w="13335">
            <a:solidFill>
              <a:srgbClr val="5D7F96"/>
            </a:solidFill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504190" y="4062095"/>
            <a:ext cx="1524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63809"/>
          </a:bodyPr>
          <a:lstStyle/>
          <a:p>
            <a:pPr algn="ctr">
              <a:buNone/>
              <a:defRPr sz="10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Barrier</a:t>
            </a:r>
            <a:endParaRPr sz="1050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9" name="右箭头 18"/>
          <p:cNvSpPr>
            <a:spLocks noGrp="1"/>
          </p:cNvSpPr>
          <p:nvPr/>
        </p:nvSpPr>
        <p:spPr>
          <a:xfrm>
            <a:off x="2161540" y="4071620"/>
            <a:ext cx="419100" cy="152400"/>
          </a:xfrm>
          <a:prstGeom prst="rightArrow">
            <a:avLst/>
          </a:prstGeom>
          <a:solidFill>
            <a:srgbClr val="5D7F96"/>
          </a:solidFill>
          <a:ln w="0">
            <a:solidFill>
              <a:srgbClr val="5D7F96"/>
            </a:solidFill>
            <a:prstDash val="solid"/>
          </a:ln>
        </p:spPr>
      </p:sp>
      <p:sp>
        <p:nvSpPr>
          <p:cNvPr id="20" name="圆角矩形 19"/>
          <p:cNvSpPr>
            <a:spLocks noGrp="1"/>
          </p:cNvSpPr>
          <p:nvPr/>
        </p:nvSpPr>
        <p:spPr>
          <a:xfrm>
            <a:off x="2713990" y="3881120"/>
            <a:ext cx="2628900" cy="571500"/>
          </a:xfrm>
          <a:prstGeom prst="roundRect">
            <a:avLst>
              <a:gd name="adj" fmla="val 23333"/>
            </a:avLst>
          </a:prstGeom>
          <a:solidFill>
            <a:srgbClr val="EAF3F6"/>
          </a:solidFill>
          <a:ln w="13335">
            <a:solidFill>
              <a:srgbClr val="5D7F96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21" name="矩形 20"/>
          <p:cNvSpPr>
            <a:spLocks noGrp="1"/>
          </p:cNvSpPr>
          <p:nvPr/>
        </p:nvSpPr>
        <p:spPr>
          <a:xfrm>
            <a:off x="2809240" y="4043045"/>
            <a:ext cx="24384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lnSpcReduction="10000"/>
          </a:bodyPr>
          <a:lstStyle/>
          <a:p>
            <a:pPr algn="ctr">
              <a:buNone/>
              <a:defRPr sz="1125" b="1">
                <a:solidFill>
                  <a:srgbClr val="5D7F96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1">
                <a:solidFill>
                  <a:srgbClr val="5D7F96"/>
                </a:solidFill>
                <a:latin typeface="微软雅黑"/>
                <a:ea typeface="微软雅黑"/>
                <a:cs typeface="微软雅黑"/>
              </a:rPr>
              <a:t>put() / ringBuffer.next()</a:t>
            </a:r>
            <a:endParaRPr sz="1125" b="1">
              <a:solidFill>
                <a:srgbClr val="5D7F9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74" name="右箭头 73"/>
          <p:cNvSpPr>
            <a:spLocks noGrp="1"/>
          </p:cNvSpPr>
          <p:nvPr/>
        </p:nvSpPr>
        <p:spPr>
          <a:xfrm>
            <a:off x="5495290" y="4071620"/>
            <a:ext cx="419100" cy="152400"/>
          </a:xfrm>
          <a:prstGeom prst="rightArrow">
            <a:avLst/>
          </a:prstGeom>
          <a:solidFill>
            <a:srgbClr val="5D7F96"/>
          </a:solidFill>
          <a:ln w="0">
            <a:solidFill>
              <a:srgbClr val="5D7F96"/>
            </a:solidFill>
            <a:prstDash val="solid"/>
          </a:ln>
        </p:spPr>
      </p:sp>
      <p:sp>
        <p:nvSpPr>
          <p:cNvPr id="22" name="圆角矩形 21"/>
          <p:cNvSpPr>
            <a:spLocks noGrp="1"/>
          </p:cNvSpPr>
          <p:nvPr/>
        </p:nvSpPr>
        <p:spPr>
          <a:xfrm>
            <a:off x="6047740" y="3881120"/>
            <a:ext cx="1981200" cy="571500"/>
          </a:xfrm>
          <a:prstGeom prst="roundRect">
            <a:avLst>
              <a:gd name="adj" fmla="val 23333"/>
            </a:avLst>
          </a:prstGeom>
          <a:solidFill>
            <a:srgbClr val="F7FBFC"/>
          </a:solidFill>
          <a:ln w="13335">
            <a:solidFill>
              <a:srgbClr val="5D7F96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23" name="矩形 22"/>
          <p:cNvSpPr>
            <a:spLocks noGrp="1"/>
          </p:cNvSpPr>
          <p:nvPr/>
        </p:nvSpPr>
        <p:spPr>
          <a:xfrm>
            <a:off x="6142990" y="4043045"/>
            <a:ext cx="1790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85833"/>
          </a:bodyPr>
          <a:lstStyle/>
          <a:p>
            <a:pPr algn="ctr">
              <a:buNone/>
              <a:defRPr sz="12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等待容量</a:t>
            </a:r>
            <a:endParaRPr sz="1200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4" name="右箭头 23"/>
          <p:cNvSpPr>
            <a:spLocks noGrp="1"/>
          </p:cNvSpPr>
          <p:nvPr/>
        </p:nvSpPr>
        <p:spPr>
          <a:xfrm>
            <a:off x="8181340" y="4071620"/>
            <a:ext cx="419100" cy="152400"/>
          </a:xfrm>
          <a:prstGeom prst="rightArrow">
            <a:avLst/>
          </a:prstGeom>
          <a:solidFill>
            <a:srgbClr val="5D7F96"/>
          </a:solidFill>
          <a:ln w="0">
            <a:solidFill>
              <a:srgbClr val="5D7F96"/>
            </a:solidFill>
            <a:prstDash val="solid"/>
          </a:ln>
        </p:spPr>
      </p:sp>
      <p:sp>
        <p:nvSpPr>
          <p:cNvPr id="25" name="圆角矩形 24"/>
          <p:cNvSpPr>
            <a:spLocks noGrp="1"/>
          </p:cNvSpPr>
          <p:nvPr/>
        </p:nvSpPr>
        <p:spPr>
          <a:xfrm>
            <a:off x="8733790" y="3881120"/>
            <a:ext cx="2000250" cy="571500"/>
          </a:xfrm>
          <a:prstGeom prst="roundRect">
            <a:avLst>
              <a:gd name="adj" fmla="val 23333"/>
            </a:avLst>
          </a:prstGeom>
          <a:solidFill>
            <a:srgbClr val="EAF3F6"/>
          </a:solidFill>
          <a:ln w="13335">
            <a:solidFill>
              <a:srgbClr val="5D7F96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26" name="矩形 25"/>
          <p:cNvSpPr>
            <a:spLocks noGrp="1"/>
          </p:cNvSpPr>
          <p:nvPr/>
        </p:nvSpPr>
        <p:spPr>
          <a:xfrm>
            <a:off x="8829040" y="4043045"/>
            <a:ext cx="1809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85833"/>
          </a:bodyPr>
          <a:lstStyle/>
          <a:p>
            <a:pPr algn="ctr">
              <a:buNone/>
              <a:defRPr sz="1200" b="1">
                <a:solidFill>
                  <a:srgbClr val="5D7F96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5D7F96"/>
                </a:solidFill>
                <a:latin typeface="微软雅黑"/>
                <a:ea typeface="微软雅黑"/>
                <a:cs typeface="微软雅黑"/>
              </a:rPr>
              <a:t>保留 Checkpoint</a:t>
            </a:r>
            <a:endParaRPr sz="1200" b="1">
              <a:solidFill>
                <a:srgbClr val="5D7F9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80" name="圆角矩形 79"/>
          <p:cNvSpPr>
            <a:spLocks noGrp="1"/>
          </p:cNvSpPr>
          <p:nvPr/>
        </p:nvSpPr>
        <p:spPr>
          <a:xfrm>
            <a:off x="504190" y="5233670"/>
            <a:ext cx="1524000" cy="304800"/>
          </a:xfrm>
          <a:prstGeom prst="roundRect">
            <a:avLst>
              <a:gd name="adj" fmla="val 50000"/>
            </a:avLst>
          </a:prstGeom>
          <a:solidFill>
            <a:srgbClr val="F4A000"/>
          </a:solidFill>
          <a:ln w="13335">
            <a:solidFill>
              <a:srgbClr val="F4A000"/>
            </a:solidFill>
            <a:prstDash val="solid"/>
          </a:ln>
        </p:spPr>
      </p:sp>
      <p:sp>
        <p:nvSpPr>
          <p:cNvPr id="27" name="右箭头 26"/>
          <p:cNvSpPr>
            <a:spLocks noGrp="1"/>
          </p:cNvSpPr>
          <p:nvPr/>
        </p:nvSpPr>
        <p:spPr>
          <a:xfrm>
            <a:off x="2161540" y="5290820"/>
            <a:ext cx="419100" cy="152400"/>
          </a:xfrm>
          <a:prstGeom prst="rightArrow">
            <a:avLst/>
          </a:prstGeom>
          <a:solidFill>
            <a:srgbClr val="F4A000"/>
          </a:solidFill>
          <a:ln w="0">
            <a:solidFill>
              <a:srgbClr val="F4A000"/>
            </a:solidFill>
            <a:prstDash val="solid"/>
          </a:ln>
        </p:spPr>
      </p:sp>
      <p:sp>
        <p:nvSpPr>
          <p:cNvPr id="28" name="圆角矩形 27"/>
          <p:cNvSpPr>
            <a:spLocks noGrp="1"/>
          </p:cNvSpPr>
          <p:nvPr/>
        </p:nvSpPr>
        <p:spPr>
          <a:xfrm>
            <a:off x="2713990" y="5100320"/>
            <a:ext cx="2628900" cy="571500"/>
          </a:xfrm>
          <a:prstGeom prst="roundRect">
            <a:avLst>
              <a:gd name="adj" fmla="val 23333"/>
            </a:avLst>
          </a:prstGeom>
          <a:solidFill>
            <a:srgbClr val="FFF7DD"/>
          </a:solidFill>
          <a:ln w="13335">
            <a:solidFill>
              <a:srgbClr val="F4A00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29" name="矩形 28"/>
          <p:cNvSpPr>
            <a:spLocks noGrp="1"/>
          </p:cNvSpPr>
          <p:nvPr/>
        </p:nvSpPr>
        <p:spPr>
          <a:xfrm>
            <a:off x="2809240" y="5262245"/>
            <a:ext cx="24384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lnSpcReduction="10000"/>
          </a:bodyPr>
          <a:lstStyle/>
          <a:p>
            <a:pPr algn="ctr">
              <a:buNone/>
              <a:defRPr sz="1125" b="1">
                <a:solidFill>
                  <a:srgbClr val="F4A000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1">
                <a:solidFill>
                  <a:srgbClr val="F4A000"/>
                </a:solidFill>
                <a:latin typeface="微软雅黑"/>
                <a:ea typeface="微软雅黑"/>
                <a:cs typeface="微软雅黑"/>
              </a:rPr>
              <a:t>offer() / tryPublishEvent()</a:t>
            </a:r>
            <a:endParaRPr sz="1125" b="1">
              <a:solidFill>
                <a:srgbClr val="F4A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0" name="右箭头 29"/>
          <p:cNvSpPr>
            <a:spLocks noGrp="1"/>
          </p:cNvSpPr>
          <p:nvPr/>
        </p:nvSpPr>
        <p:spPr>
          <a:xfrm>
            <a:off x="5495290" y="5290820"/>
            <a:ext cx="419100" cy="152400"/>
          </a:xfrm>
          <a:prstGeom prst="rightArrow">
            <a:avLst/>
          </a:prstGeom>
          <a:solidFill>
            <a:srgbClr val="F4A000"/>
          </a:solidFill>
          <a:ln w="0">
            <a:solidFill>
              <a:srgbClr val="F4A000"/>
            </a:solidFill>
            <a:prstDash val="solid"/>
          </a:ln>
        </p:spPr>
      </p:sp>
      <p:sp>
        <p:nvSpPr>
          <p:cNvPr id="31" name="圆角矩形 30"/>
          <p:cNvSpPr>
            <a:spLocks noGrp="1"/>
          </p:cNvSpPr>
          <p:nvPr/>
        </p:nvSpPr>
        <p:spPr>
          <a:xfrm>
            <a:off x="6047740" y="5100320"/>
            <a:ext cx="1981200" cy="571500"/>
          </a:xfrm>
          <a:prstGeom prst="roundRect">
            <a:avLst>
              <a:gd name="adj" fmla="val 23333"/>
            </a:avLst>
          </a:prstGeom>
          <a:solidFill>
            <a:srgbClr val="F7FBFC"/>
          </a:solidFill>
          <a:ln w="13335">
            <a:solidFill>
              <a:srgbClr val="F4A00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32" name="矩形 31"/>
          <p:cNvSpPr>
            <a:spLocks noGrp="1"/>
          </p:cNvSpPr>
          <p:nvPr/>
        </p:nvSpPr>
        <p:spPr>
          <a:xfrm>
            <a:off x="6142990" y="5262245"/>
            <a:ext cx="1790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85833"/>
          </a:bodyPr>
          <a:lstStyle/>
          <a:p>
            <a:pPr algn="ctr">
              <a:buNone/>
              <a:defRPr sz="12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立即返回 false</a:t>
            </a:r>
            <a:endParaRPr sz="1200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3" name="右箭头 32"/>
          <p:cNvSpPr>
            <a:spLocks noGrp="1"/>
          </p:cNvSpPr>
          <p:nvPr/>
        </p:nvSpPr>
        <p:spPr>
          <a:xfrm>
            <a:off x="8181340" y="5290820"/>
            <a:ext cx="419100" cy="152400"/>
          </a:xfrm>
          <a:prstGeom prst="rightArrow">
            <a:avLst/>
          </a:prstGeom>
          <a:solidFill>
            <a:srgbClr val="F4A000"/>
          </a:solidFill>
          <a:ln w="0">
            <a:solidFill>
              <a:srgbClr val="F4A000"/>
            </a:solidFill>
            <a:prstDash val="solid"/>
          </a:ln>
        </p:spPr>
      </p:sp>
      <p:sp>
        <p:nvSpPr>
          <p:cNvPr id="34" name="圆角矩形 33"/>
          <p:cNvSpPr>
            <a:spLocks noGrp="1"/>
          </p:cNvSpPr>
          <p:nvPr/>
        </p:nvSpPr>
        <p:spPr>
          <a:xfrm>
            <a:off x="8733790" y="5100320"/>
            <a:ext cx="2000250" cy="571500"/>
          </a:xfrm>
          <a:prstGeom prst="roundRect">
            <a:avLst>
              <a:gd name="adj" fmla="val 23333"/>
            </a:avLst>
          </a:prstGeom>
          <a:solidFill>
            <a:srgbClr val="FFF7DD"/>
          </a:solidFill>
          <a:ln w="13335">
            <a:solidFill>
              <a:srgbClr val="F4A00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35" name="矩形 34"/>
          <p:cNvSpPr>
            <a:spLocks noGrp="1"/>
          </p:cNvSpPr>
          <p:nvPr/>
        </p:nvSpPr>
        <p:spPr>
          <a:xfrm>
            <a:off x="8829040" y="5262245"/>
            <a:ext cx="1809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85833"/>
          </a:bodyPr>
          <a:lstStyle/>
          <a:p>
            <a:pPr algn="ctr">
              <a:buNone/>
              <a:defRPr sz="1200" b="1">
                <a:solidFill>
                  <a:srgbClr val="F4A000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F4A000"/>
                </a:solidFill>
                <a:latin typeface="微软雅黑"/>
                <a:ea typeface="微软雅黑"/>
                <a:cs typeface="微软雅黑"/>
              </a:rPr>
              <a:t>丢弃本次 Signal</a:t>
            </a:r>
            <a:endParaRPr sz="1200" b="1">
              <a:solidFill>
                <a:srgbClr val="F4A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6" name="圆角矩形 35"/>
          <p:cNvSpPr>
            <a:spLocks noGrp="1"/>
          </p:cNvSpPr>
          <p:nvPr/>
        </p:nvSpPr>
        <p:spPr>
          <a:xfrm>
            <a:off x="2713990" y="5862320"/>
            <a:ext cx="8020050" cy="476250"/>
          </a:xfrm>
          <a:prstGeom prst="roundRect">
            <a:avLst>
              <a:gd name="adj" fmla="val 24000"/>
            </a:avLst>
          </a:prstGeom>
          <a:solidFill>
            <a:srgbClr val="F8FCFC"/>
          </a:solidFill>
          <a:ln w="13335">
            <a:solidFill>
              <a:srgbClr val="5D7F96"/>
            </a:solidFill>
            <a:prstDash val="solid"/>
          </a:ln>
        </p:spPr>
      </p:sp>
      <p:sp>
        <p:nvSpPr>
          <p:cNvPr id="92" name="矩形 91"/>
          <p:cNvSpPr>
            <a:spLocks noGrp="1"/>
          </p:cNvSpPr>
          <p:nvPr/>
        </p:nvSpPr>
        <p:spPr>
          <a:xfrm>
            <a:off x="2961640" y="5995670"/>
            <a:ext cx="2667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>
              <a:buNone/>
              <a:defRPr sz="1200" b="1">
                <a:solidFill>
                  <a:srgbClr val="5D7F96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5D7F96"/>
                </a:solidFill>
                <a:latin typeface="微软雅黑"/>
                <a:ea typeface="微软雅黑"/>
                <a:cs typeface="微软雅黑"/>
              </a:rPr>
              <a:t>prepareClose：Signal 直接跳过</a:t>
            </a:r>
            <a:endParaRPr sz="1200" b="1">
              <a:solidFill>
                <a:srgbClr val="5D7F9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93" name="矩形 92"/>
          <p:cNvSpPr>
            <a:spLocks noGrp="1"/>
          </p:cNvSpPr>
          <p:nvPr/>
        </p:nvSpPr>
        <p:spPr>
          <a:xfrm>
            <a:off x="6123940" y="5995670"/>
            <a:ext cx="419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Autofit/>
          </a:bodyPr>
          <a:lstStyle/>
          <a:p>
            <a:pPr>
              <a:buNone/>
              <a:defRPr sz="1200" b="1">
                <a:solidFill>
                  <a:srgbClr val="F4A000"/>
                </a:solidFill>
                <a:latin typeface="微软雅黑"/>
                <a:ea typeface="微软雅黑"/>
                <a:cs typeface="微软雅黑"/>
              </a:defRPr>
            </a:pPr>
            <a:r>
              <a:rPr sz="1000" b="1">
                <a:solidFill>
                  <a:srgbClr val="F4A000"/>
                </a:solidFill>
                <a:latin typeface="微软雅黑"/>
                <a:ea typeface="微软雅黑"/>
                <a:cs typeface="微软雅黑"/>
              </a:rPr>
              <a:t>Queue 满：FlushSignalQueueFailureTotal +1</a:t>
            </a:r>
            <a:endParaRPr sz="1000" b="1">
              <a:solidFill>
                <a:srgbClr val="F4A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7" name="矩形 36"/>
          <p:cNvSpPr>
            <a:spLocks noGrp="1"/>
          </p:cNvSpPr>
          <p:nvPr/>
        </p:nvSpPr>
        <p:spPr>
          <a:xfrm>
            <a:off x="493395" y="5281295"/>
            <a:ext cx="1524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63809"/>
          </a:bodyPr>
          <a:lstStyle/>
          <a:p>
            <a:pPr algn="ctr">
              <a:buNone/>
              <a:defRPr sz="10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FlushSignal</a:t>
            </a:r>
            <a:endParaRPr sz="1050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1" grpId="0"/>
      <p:bldP spid="14" grpId="0"/>
      <p:bldP spid="17" grpId="0"/>
      <p:bldP spid="18" grpId="0"/>
      <p:bldP spid="21" grpId="0"/>
      <p:bldP spid="23" grpId="0"/>
      <p:bldP spid="26" grpId="0"/>
      <p:bldP spid="29" grpId="0"/>
      <p:bldP spid="32" grpId="0"/>
      <p:bldP spid="35" grpId="0"/>
      <p:bldP spid="92" grpId="0"/>
      <p:bldP spid="93" grpId="0"/>
      <p:bldP spid="3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圆角矩形 46"/>
          <p:cNvSpPr>
            <a:spLocks noGrp="1"/>
          </p:cNvSpPr>
          <p:nvPr/>
        </p:nvSpPr>
        <p:spPr>
          <a:xfrm>
            <a:off x="521970" y="3975100"/>
            <a:ext cx="1200150" cy="285750"/>
          </a:xfrm>
          <a:prstGeom prst="roundRect">
            <a:avLst>
              <a:gd name="adj" fmla="val 50000"/>
            </a:avLst>
          </a:prstGeom>
          <a:solidFill>
            <a:srgbClr val="F4A000"/>
          </a:solidFill>
          <a:ln w="13335">
            <a:solidFill>
              <a:srgbClr val="F4A000"/>
            </a:solidFill>
            <a:prstDash val="solid"/>
          </a:ln>
        </p:spPr>
      </p:sp>
      <p:sp>
        <p:nvSpPr>
          <p:cNvPr id="37" name="圆角矩形 36"/>
          <p:cNvSpPr>
            <a:spLocks noGrp="1"/>
          </p:cNvSpPr>
          <p:nvPr/>
        </p:nvSpPr>
        <p:spPr>
          <a:xfrm>
            <a:off x="556260" y="2596515"/>
            <a:ext cx="1200150" cy="304800"/>
          </a:xfrm>
          <a:prstGeom prst="roundRect">
            <a:avLst>
              <a:gd name="adj" fmla="val 50000"/>
            </a:avLst>
          </a:prstGeom>
          <a:solidFill>
            <a:srgbClr val="008E85"/>
          </a:solidFill>
          <a:ln w="13335">
            <a:solidFill>
              <a:srgbClr val="008E85"/>
            </a:solidFill>
            <a:prstDash val="solid"/>
          </a:ln>
        </p:spPr>
      </p:sp>
      <p:sp>
        <p:nvSpPr>
          <p:cNvPr id="3" name="文本框 2"/>
          <p:cNvSpPr txBox="1"/>
          <p:nvPr/>
        </p:nvSpPr>
        <p:spPr>
          <a:xfrm>
            <a:off x="766604" y="410346"/>
            <a:ext cx="2599690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altLang="zh-CN" sz="3200" b="1" dirty="0">
                <a:solidFill>
                  <a:srgbClr val="01C8C1"/>
                </a:solidFill>
              </a:rPr>
              <a:t>Sink </a:t>
            </a:r>
            <a:r>
              <a:rPr lang="zh-CN" altLang="en-US" sz="3200" b="1" dirty="0">
                <a:solidFill>
                  <a:srgbClr val="01C8C1"/>
                </a:solidFill>
              </a:rPr>
              <a:t>怎么执行</a:t>
            </a:r>
            <a:endParaRPr lang="zh-CN" altLang="en-US" sz="3200" b="1" dirty="0">
              <a:solidFill>
                <a:srgbClr val="01C8C1"/>
              </a:solidFill>
            </a:endParaRPr>
          </a:p>
        </p:txBody>
      </p:sp>
      <p:sp>
        <p:nvSpPr>
          <p:cNvPr id="36" name="矩形 35"/>
          <p:cNvSpPr>
            <a:spLocks noGrp="1"/>
          </p:cNvSpPr>
          <p:nvPr/>
        </p:nvSpPr>
        <p:spPr>
          <a:xfrm>
            <a:off x="461010" y="1510665"/>
            <a:ext cx="101727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96825" lnSpcReduction="10000"/>
          </a:bodyPr>
          <a:lstStyle/>
          <a:p>
            <a:pPr>
              <a:buNone/>
              <a:defRPr sz="1575" b="1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575" b="1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Engine 只负责把 Signal 送到 Sink；具体 flush 语义由 Connector 通过注册动作明确声明。 </a:t>
            </a:r>
            <a:endParaRPr sz="1575" b="1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441960" y="2669540"/>
            <a:ext cx="12001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63809"/>
          </a:bodyPr>
          <a:lstStyle/>
          <a:p>
            <a:pPr algn="ctr">
              <a:buNone/>
              <a:defRPr sz="10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初始化阶段</a:t>
            </a:r>
            <a:endParaRPr sz="1050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4" name="圆角矩形 3"/>
          <p:cNvSpPr>
            <a:spLocks noGrp="1"/>
          </p:cNvSpPr>
          <p:nvPr/>
        </p:nvSpPr>
        <p:spPr>
          <a:xfrm>
            <a:off x="1946910" y="2517140"/>
            <a:ext cx="1809750" cy="552450"/>
          </a:xfrm>
          <a:prstGeom prst="roundRect">
            <a:avLst>
              <a:gd name="adj" fmla="val 24138"/>
            </a:avLst>
          </a:prstGeom>
          <a:solidFill>
            <a:srgbClr val="E6F9F7"/>
          </a:solidFill>
          <a:ln w="13335">
            <a:solidFill>
              <a:srgbClr val="008E85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40" name="矩形 39"/>
          <p:cNvSpPr>
            <a:spLocks noGrp="1"/>
          </p:cNvSpPr>
          <p:nvPr/>
        </p:nvSpPr>
        <p:spPr>
          <a:xfrm>
            <a:off x="2042160" y="2669540"/>
            <a:ext cx="1619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80196"/>
          </a:bodyPr>
          <a:lstStyle/>
          <a:p>
            <a:pPr algn="ctr">
              <a:buNone/>
              <a:defRPr sz="1275" b="1">
                <a:solidFill>
                  <a:srgbClr val="008E85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1">
                <a:solidFill>
                  <a:srgbClr val="008E85"/>
                </a:solidFill>
                <a:latin typeface="微软雅黑"/>
                <a:ea typeface="微软雅黑"/>
                <a:cs typeface="微软雅黑"/>
              </a:rPr>
              <a:t>SinkWriter 创建</a:t>
            </a:r>
            <a:endParaRPr sz="1275" b="1">
              <a:solidFill>
                <a:srgbClr val="008E85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41" name="右箭头 40"/>
          <p:cNvSpPr>
            <a:spLocks noGrp="1"/>
          </p:cNvSpPr>
          <p:nvPr/>
        </p:nvSpPr>
        <p:spPr>
          <a:xfrm>
            <a:off x="3909060" y="2707640"/>
            <a:ext cx="514350" cy="171450"/>
          </a:xfrm>
          <a:prstGeom prst="rightArrow">
            <a:avLst/>
          </a:prstGeom>
          <a:solidFill>
            <a:srgbClr val="008E85"/>
          </a:solidFill>
          <a:ln w="0">
            <a:solidFill>
              <a:srgbClr val="008E85"/>
            </a:solidFill>
            <a:prstDash val="solid"/>
          </a:ln>
        </p:spPr>
      </p:sp>
      <p:sp>
        <p:nvSpPr>
          <p:cNvPr id="42" name="圆角矩形 41"/>
          <p:cNvSpPr>
            <a:spLocks noGrp="1"/>
          </p:cNvSpPr>
          <p:nvPr/>
        </p:nvSpPr>
        <p:spPr>
          <a:xfrm>
            <a:off x="4575810" y="2459990"/>
            <a:ext cx="3676650" cy="666750"/>
          </a:xfrm>
          <a:prstGeom prst="roundRect">
            <a:avLst>
              <a:gd name="adj" fmla="val 20000"/>
            </a:avLst>
          </a:prstGeom>
          <a:solidFill>
            <a:srgbClr val="F7FBFC"/>
          </a:solidFill>
          <a:ln w="13335">
            <a:solidFill>
              <a:srgbClr val="008E85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43" name="矩形 42"/>
          <p:cNvSpPr>
            <a:spLocks noGrp="1"/>
          </p:cNvSpPr>
          <p:nvPr/>
        </p:nvSpPr>
        <p:spPr>
          <a:xfrm>
            <a:off x="4671060" y="2669540"/>
            <a:ext cx="34861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85833"/>
          </a:bodyPr>
          <a:lstStyle/>
          <a:p>
            <a:pPr algn="ctr">
              <a:buNone/>
              <a:defRPr sz="12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context.registerFlushAction(this::flush)</a:t>
            </a:r>
            <a:endParaRPr sz="1200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44" name="右箭头 43"/>
          <p:cNvSpPr>
            <a:spLocks noGrp="1"/>
          </p:cNvSpPr>
          <p:nvPr/>
        </p:nvSpPr>
        <p:spPr>
          <a:xfrm>
            <a:off x="8404860" y="2707640"/>
            <a:ext cx="514350" cy="171450"/>
          </a:xfrm>
          <a:prstGeom prst="rightArrow">
            <a:avLst/>
          </a:prstGeom>
          <a:solidFill>
            <a:srgbClr val="008E85"/>
          </a:solidFill>
          <a:ln w="0">
            <a:solidFill>
              <a:srgbClr val="008E85"/>
            </a:solidFill>
            <a:prstDash val="solid"/>
          </a:ln>
        </p:spPr>
      </p:sp>
      <p:sp>
        <p:nvSpPr>
          <p:cNvPr id="45" name="圆角矩形 44"/>
          <p:cNvSpPr>
            <a:spLocks noGrp="1"/>
          </p:cNvSpPr>
          <p:nvPr/>
        </p:nvSpPr>
        <p:spPr>
          <a:xfrm>
            <a:off x="9071610" y="2463165"/>
            <a:ext cx="1809750" cy="552450"/>
          </a:xfrm>
          <a:prstGeom prst="roundRect">
            <a:avLst>
              <a:gd name="adj" fmla="val 24138"/>
            </a:avLst>
          </a:prstGeom>
          <a:solidFill>
            <a:srgbClr val="E6F9F7"/>
          </a:solidFill>
          <a:ln w="13335">
            <a:solidFill>
              <a:srgbClr val="008E85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46" name="矩形 45"/>
          <p:cNvSpPr>
            <a:spLocks noGrp="1"/>
          </p:cNvSpPr>
          <p:nvPr/>
        </p:nvSpPr>
        <p:spPr>
          <a:xfrm>
            <a:off x="9166860" y="2669540"/>
            <a:ext cx="1619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85833"/>
          </a:bodyPr>
          <a:lstStyle/>
          <a:p>
            <a:pPr algn="ctr">
              <a:buNone/>
              <a:defRPr sz="1200" b="1">
                <a:solidFill>
                  <a:srgbClr val="008E85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008E85"/>
                </a:solidFill>
                <a:latin typeface="微软雅黑"/>
                <a:ea typeface="微软雅黑"/>
                <a:cs typeface="微软雅黑"/>
              </a:rPr>
              <a:t>Context 持有 Action</a:t>
            </a:r>
            <a:endParaRPr sz="1200" b="1">
              <a:solidFill>
                <a:srgbClr val="008E85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48" name="矩形 47"/>
          <p:cNvSpPr>
            <a:spLocks noGrp="1"/>
          </p:cNvSpPr>
          <p:nvPr/>
        </p:nvSpPr>
        <p:spPr>
          <a:xfrm>
            <a:off x="441960" y="4024630"/>
            <a:ext cx="12001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63809"/>
          </a:bodyPr>
          <a:lstStyle/>
          <a:p>
            <a:pPr algn="ctr">
              <a:buNone/>
              <a:defRPr sz="10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运行阶段</a:t>
            </a:r>
            <a:endParaRPr sz="1050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49" name="圆角矩形 48"/>
          <p:cNvSpPr>
            <a:spLocks noGrp="1"/>
          </p:cNvSpPr>
          <p:nvPr/>
        </p:nvSpPr>
        <p:spPr>
          <a:xfrm>
            <a:off x="1946910" y="3824605"/>
            <a:ext cx="2381250" cy="666750"/>
          </a:xfrm>
          <a:prstGeom prst="roundRect">
            <a:avLst>
              <a:gd name="adj" fmla="val 20000"/>
            </a:avLst>
          </a:prstGeom>
          <a:solidFill>
            <a:srgbClr val="FFF7DD"/>
          </a:solidFill>
          <a:ln w="13335">
            <a:solidFill>
              <a:srgbClr val="F4A00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50" name="矩形 49"/>
          <p:cNvSpPr>
            <a:spLocks noGrp="1"/>
          </p:cNvSpPr>
          <p:nvPr/>
        </p:nvSpPr>
        <p:spPr>
          <a:xfrm>
            <a:off x="2042160" y="4034155"/>
            <a:ext cx="2190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88709"/>
          </a:bodyPr>
          <a:lstStyle/>
          <a:p>
            <a:pPr algn="ctr">
              <a:buNone/>
              <a:defRPr sz="1200" b="1">
                <a:solidFill>
                  <a:srgbClr val="F4A000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F4A000"/>
                </a:solidFill>
                <a:latin typeface="微软雅黑"/>
                <a:ea typeface="微软雅黑"/>
                <a:cs typeface="微软雅黑"/>
              </a:rPr>
              <a:t>received(Record&lt;FlushSignal&gt;)</a:t>
            </a:r>
            <a:endParaRPr sz="1200" b="1">
              <a:solidFill>
                <a:srgbClr val="F4A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51" name="右箭头 50"/>
          <p:cNvSpPr>
            <a:spLocks noGrp="1"/>
          </p:cNvSpPr>
          <p:nvPr/>
        </p:nvSpPr>
        <p:spPr>
          <a:xfrm>
            <a:off x="4426585" y="4072255"/>
            <a:ext cx="476250" cy="171450"/>
          </a:xfrm>
          <a:prstGeom prst="rightArrow">
            <a:avLst/>
          </a:prstGeom>
          <a:solidFill>
            <a:srgbClr val="F4A000"/>
          </a:solidFill>
          <a:ln w="0">
            <a:solidFill>
              <a:srgbClr val="F4A000"/>
            </a:solidFill>
            <a:prstDash val="solid"/>
          </a:ln>
        </p:spPr>
      </p:sp>
      <p:sp>
        <p:nvSpPr>
          <p:cNvPr id="52" name="圆角矩形 51"/>
          <p:cNvSpPr>
            <a:spLocks noGrp="1"/>
          </p:cNvSpPr>
          <p:nvPr/>
        </p:nvSpPr>
        <p:spPr>
          <a:xfrm>
            <a:off x="5066030" y="3881755"/>
            <a:ext cx="1809750" cy="552450"/>
          </a:xfrm>
          <a:prstGeom prst="roundRect">
            <a:avLst>
              <a:gd name="adj" fmla="val 24138"/>
            </a:avLst>
          </a:prstGeom>
          <a:solidFill>
            <a:srgbClr val="F7FBFC"/>
          </a:solidFill>
          <a:ln w="13335">
            <a:solidFill>
              <a:srgbClr val="5D7F96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53" name="矩形 52"/>
          <p:cNvSpPr>
            <a:spLocks noGrp="1"/>
          </p:cNvSpPr>
          <p:nvPr/>
        </p:nvSpPr>
        <p:spPr>
          <a:xfrm>
            <a:off x="5161280" y="4034155"/>
            <a:ext cx="1619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80196"/>
          </a:bodyPr>
          <a:lstStyle/>
          <a:p>
            <a:pPr algn="ctr">
              <a:buNone/>
              <a:defRPr sz="127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processSignal()</a:t>
            </a:r>
            <a:endParaRPr sz="1275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54" name="右箭头 53"/>
          <p:cNvSpPr>
            <a:spLocks noGrp="1"/>
          </p:cNvSpPr>
          <p:nvPr/>
        </p:nvSpPr>
        <p:spPr>
          <a:xfrm>
            <a:off x="7028180" y="4072255"/>
            <a:ext cx="476250" cy="171450"/>
          </a:xfrm>
          <a:prstGeom prst="rightArrow">
            <a:avLst/>
          </a:prstGeom>
          <a:solidFill>
            <a:srgbClr val="5D7F96"/>
          </a:solidFill>
          <a:ln w="0">
            <a:solidFill>
              <a:srgbClr val="5D7F96"/>
            </a:solidFill>
            <a:prstDash val="solid"/>
          </a:ln>
        </p:spPr>
      </p:sp>
      <p:sp>
        <p:nvSpPr>
          <p:cNvPr id="55" name="圆角矩形 54"/>
          <p:cNvSpPr>
            <a:spLocks noGrp="1"/>
          </p:cNvSpPr>
          <p:nvPr/>
        </p:nvSpPr>
        <p:spPr>
          <a:xfrm>
            <a:off x="7700010" y="3881755"/>
            <a:ext cx="1680845" cy="552450"/>
          </a:xfrm>
          <a:prstGeom prst="roundRect">
            <a:avLst>
              <a:gd name="adj" fmla="val 24138"/>
            </a:avLst>
          </a:prstGeom>
          <a:solidFill>
            <a:srgbClr val="E6F9F7"/>
          </a:solidFill>
          <a:ln w="13335">
            <a:solidFill>
              <a:srgbClr val="008E85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56" name="矩形 55"/>
          <p:cNvSpPr>
            <a:spLocks noGrp="1"/>
          </p:cNvSpPr>
          <p:nvPr/>
        </p:nvSpPr>
        <p:spPr>
          <a:xfrm>
            <a:off x="7644765" y="4034155"/>
            <a:ext cx="17716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80196"/>
          </a:bodyPr>
          <a:lstStyle/>
          <a:p>
            <a:pPr algn="ctr">
              <a:buNone/>
              <a:defRPr sz="1275" b="1">
                <a:solidFill>
                  <a:srgbClr val="008E85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1">
                <a:solidFill>
                  <a:srgbClr val="008E85"/>
                </a:solidFill>
                <a:latin typeface="微软雅黑"/>
                <a:ea typeface="微软雅黑"/>
                <a:cs typeface="微软雅黑"/>
              </a:rPr>
              <a:t>flushAction.run()</a:t>
            </a:r>
            <a:endParaRPr sz="1275" b="1">
              <a:solidFill>
                <a:srgbClr val="008E85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59" name="矩形 58"/>
          <p:cNvSpPr>
            <a:spLocks noGrp="1"/>
          </p:cNvSpPr>
          <p:nvPr/>
        </p:nvSpPr>
        <p:spPr>
          <a:xfrm>
            <a:off x="556260" y="5132705"/>
            <a:ext cx="10172700" cy="14288"/>
          </a:xfrm>
          <a:prstGeom prst="rect">
            <a:avLst/>
          </a:prstGeom>
          <a:solidFill>
            <a:srgbClr val="9AB6BD"/>
          </a:solidFill>
          <a:ln w="0">
            <a:noFill/>
            <a:prstDash val="solid"/>
          </a:ln>
        </p:spPr>
      </p:sp>
      <p:sp>
        <p:nvSpPr>
          <p:cNvPr id="60" name="矩形 59"/>
          <p:cNvSpPr>
            <a:spLocks noGrp="1"/>
          </p:cNvSpPr>
          <p:nvPr/>
        </p:nvSpPr>
        <p:spPr>
          <a:xfrm>
            <a:off x="670560" y="5380355"/>
            <a:ext cx="4191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 algn="l">
              <a:buNone/>
              <a:defRPr sz="1200" b="1">
                <a:solidFill>
                  <a:srgbClr val="5D7F96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5D7F96"/>
                </a:solidFill>
                <a:latin typeface="微软雅黑"/>
                <a:ea typeface="微软雅黑"/>
                <a:cs typeface="微软雅黑"/>
              </a:rPr>
              <a:t>01</a:t>
            </a:r>
            <a:r>
              <a:rPr lang="en-US" sz="1200" b="1">
                <a:solidFill>
                  <a:srgbClr val="5D7F96"/>
                </a:solidFill>
                <a:latin typeface="微软雅黑"/>
                <a:ea typeface="微软雅黑"/>
                <a:cs typeface="微软雅黑"/>
              </a:rPr>
              <a:t> </a:t>
            </a:r>
            <a:r>
              <a:rPr>
                <a:solidFill>
                  <a:srgbClr val="161C2A"/>
                </a:solidFill>
                <a:sym typeface="+mn-ea"/>
              </a:rPr>
              <a:t>未注册</a:t>
            </a:r>
            <a:endParaRPr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  <a:p>
            <a:pPr>
              <a:buNone/>
              <a:defRPr sz="1200" b="1">
                <a:solidFill>
                  <a:srgbClr val="5D7F96"/>
                </a:solidFill>
                <a:latin typeface="微软雅黑"/>
                <a:ea typeface="微软雅黑"/>
                <a:cs typeface="微软雅黑"/>
              </a:defRPr>
            </a:pPr>
            <a:endParaRPr lang="en-US" sz="1200" b="1">
              <a:solidFill>
                <a:srgbClr val="5D7F9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62" name="矩形 61"/>
          <p:cNvSpPr>
            <a:spLocks noGrp="1"/>
          </p:cNvSpPr>
          <p:nvPr/>
        </p:nvSpPr>
        <p:spPr>
          <a:xfrm>
            <a:off x="670560" y="5751830"/>
            <a:ext cx="26860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/>
          <a:lstStyle/>
          <a:p>
            <a:pPr>
              <a:buNone/>
              <a:defRPr sz="1125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125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getFlushAction() == null，Signal 被忽略</a:t>
            </a:r>
            <a:endParaRPr sz="1125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63" name="矩形 62"/>
          <p:cNvSpPr>
            <a:spLocks noGrp="1"/>
          </p:cNvSpPr>
          <p:nvPr/>
        </p:nvSpPr>
        <p:spPr>
          <a:xfrm>
            <a:off x="3813810" y="5380355"/>
            <a:ext cx="4191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 algn="l">
              <a:buNone/>
              <a:defRPr sz="1200" b="1">
                <a:solidFill>
                  <a:srgbClr val="008E85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008E85"/>
                </a:solidFill>
                <a:latin typeface="微软雅黑"/>
                <a:ea typeface="微软雅黑"/>
                <a:cs typeface="微软雅黑"/>
              </a:rPr>
              <a:t>02</a:t>
            </a:r>
            <a:r>
              <a:rPr lang="en-US" sz="1200" b="1">
                <a:solidFill>
                  <a:srgbClr val="008E85"/>
                </a:solidFill>
                <a:latin typeface="微软雅黑"/>
                <a:ea typeface="微软雅黑"/>
                <a:cs typeface="微软雅黑"/>
              </a:rPr>
              <a:t> </a:t>
            </a:r>
            <a:r>
              <a:rPr>
                <a:solidFill>
                  <a:srgbClr val="161C2A"/>
                </a:solidFill>
                <a:sym typeface="+mn-ea"/>
              </a:rPr>
              <a:t>执行成功</a:t>
            </a:r>
            <a:endParaRPr lang="en-US" sz="1200" b="1">
              <a:solidFill>
                <a:srgbClr val="008E85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65" name="矩形 64"/>
          <p:cNvSpPr>
            <a:spLocks noGrp="1"/>
          </p:cNvSpPr>
          <p:nvPr/>
        </p:nvSpPr>
        <p:spPr>
          <a:xfrm>
            <a:off x="3813810" y="5751830"/>
            <a:ext cx="28765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/>
          <a:lstStyle/>
          <a:p>
            <a:pPr>
              <a:buNone/>
              <a:defRPr sz="1125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125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动作在 Sink 消费线程执行，并记录 success / QPS</a:t>
            </a:r>
            <a:endParaRPr sz="1125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66" name="矩形 65"/>
          <p:cNvSpPr>
            <a:spLocks noGrp="1"/>
          </p:cNvSpPr>
          <p:nvPr/>
        </p:nvSpPr>
        <p:spPr>
          <a:xfrm>
            <a:off x="7166610" y="5380355"/>
            <a:ext cx="4191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 algn="l">
              <a:buNone/>
              <a:defRPr sz="1200" b="1">
                <a:solidFill>
                  <a:srgbClr val="F4A000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F4A000"/>
                </a:solidFill>
                <a:latin typeface="微软雅黑"/>
                <a:ea typeface="微软雅黑"/>
                <a:cs typeface="微软雅黑"/>
              </a:rPr>
              <a:t>03</a:t>
            </a:r>
            <a:r>
              <a:rPr lang="en-US" sz="1200" b="1">
                <a:solidFill>
                  <a:srgbClr val="F4A000"/>
                </a:solidFill>
                <a:latin typeface="微软雅黑"/>
                <a:ea typeface="微软雅黑"/>
                <a:cs typeface="微软雅黑"/>
              </a:rPr>
              <a:t> </a:t>
            </a:r>
            <a:r>
              <a:rPr>
                <a:solidFill>
                  <a:srgbClr val="161C2A"/>
                </a:solidFill>
                <a:sym typeface="+mn-ea"/>
              </a:rPr>
              <a:t>执行失败</a:t>
            </a:r>
            <a:endParaRPr lang="en-US" sz="1200" b="1">
              <a:solidFill>
                <a:srgbClr val="F4A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68" name="矩形 67"/>
          <p:cNvSpPr>
            <a:spLocks noGrp="1"/>
          </p:cNvSpPr>
          <p:nvPr/>
        </p:nvSpPr>
        <p:spPr>
          <a:xfrm>
            <a:off x="7166610" y="5751830"/>
            <a:ext cx="3143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/>
          <a:lstStyle/>
          <a:p>
            <a:pPr>
              <a:buNone/>
              <a:defRPr sz="1125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125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failure +1 后重新抛出，异常回到 Task，触发 fail-fast</a:t>
            </a:r>
            <a:endParaRPr sz="1125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87" name="圆角矩形 86"/>
          <p:cNvSpPr>
            <a:spLocks noGrp="1"/>
          </p:cNvSpPr>
          <p:nvPr/>
        </p:nvSpPr>
        <p:spPr>
          <a:xfrm>
            <a:off x="9814560" y="3881755"/>
            <a:ext cx="1104900" cy="571500"/>
          </a:xfrm>
          <a:prstGeom prst="roundRect">
            <a:avLst>
              <a:gd name="adj" fmla="val 20000"/>
            </a:avLst>
          </a:prstGeom>
          <a:solidFill>
            <a:srgbClr val="E6F9F7"/>
          </a:solidFill>
          <a:ln w="13335">
            <a:solidFill>
              <a:srgbClr val="008E85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89" name="矩形 88"/>
          <p:cNvSpPr>
            <a:spLocks noGrp="1"/>
          </p:cNvSpPr>
          <p:nvPr/>
        </p:nvSpPr>
        <p:spPr>
          <a:xfrm>
            <a:off x="9928860" y="3986530"/>
            <a:ext cx="8763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anchor="ctr"/>
          <a:lstStyle/>
          <a:p>
            <a:pPr algn="ctr">
              <a:defRPr sz="1125" b="1">
                <a:solidFill>
                  <a:srgbClr val="008E85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1">
                <a:solidFill>
                  <a:srgbClr val="008E85"/>
                </a:solidFill>
                <a:latin typeface="微软雅黑"/>
                <a:ea typeface="微软雅黑"/>
                <a:cs typeface="微软雅黑"/>
              </a:rPr>
              <a:t>Sink</a:t>
            </a:r>
            <a:endParaRPr sz="1125" b="1">
              <a:solidFill>
                <a:srgbClr val="008E85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88" name="右箭头 87"/>
          <p:cNvSpPr>
            <a:spLocks noGrp="1"/>
          </p:cNvSpPr>
          <p:nvPr/>
        </p:nvSpPr>
        <p:spPr>
          <a:xfrm>
            <a:off x="9478645" y="4083050"/>
            <a:ext cx="209550" cy="152400"/>
          </a:xfrm>
          <a:prstGeom prst="rightArrow">
            <a:avLst/>
          </a:prstGeom>
          <a:solidFill>
            <a:srgbClr val="008E85"/>
          </a:solidFill>
          <a:ln w="0">
            <a:solidFill>
              <a:srgbClr val="008E85"/>
            </a:solidFill>
            <a:prstDash val="solid"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0" grpId="0"/>
      <p:bldP spid="43" grpId="0"/>
      <p:bldP spid="46" grpId="0"/>
      <p:bldP spid="48" grpId="0"/>
      <p:bldP spid="50" grpId="0"/>
      <p:bldP spid="53" grpId="0"/>
      <p:bldP spid="56" grpId="0"/>
      <p:bldP spid="89" grpId="0"/>
      <p:bldP spid="60" grpId="0"/>
      <p:bldP spid="62" grpId="0"/>
      <p:bldP spid="63" grpId="0"/>
      <p:bldP spid="65" grpId="0"/>
      <p:bldP spid="66" grpId="0"/>
      <p:bldP spid="6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矩形: 圆角 88"/>
          <p:cNvSpPr/>
          <p:nvPr/>
        </p:nvSpPr>
        <p:spPr>
          <a:xfrm>
            <a:off x="0" y="-32946"/>
            <a:ext cx="12192000" cy="6890945"/>
          </a:xfrm>
          <a:prstGeom prst="roundRect">
            <a:avLst>
              <a:gd name="adj" fmla="val 0"/>
            </a:avLst>
          </a:prstGeom>
          <a:solidFill>
            <a:srgbClr val="161C2A"/>
          </a:solidFill>
          <a:ln w="12700" cap="rnd" cmpd="sng" algn="ctr">
            <a:noFill/>
            <a:prstDash val="solid"/>
            <a:round/>
          </a:ln>
          <a:effectLst>
            <a:outerShdw blurRad="254000" dist="127000" algn="ctr" rotWithShape="0">
              <a:srgbClr val="01857C">
                <a:alpha val="20000"/>
              </a:srgbClr>
            </a:outerShdw>
          </a:effectLst>
        </p:spPr>
        <p:txBody>
          <a:bodyPr rot="0" spcFirstLastPara="0" vert="horz" wrap="square" lIns="0" tIns="0" rIns="0" bIns="0" numCol="1" spcCol="0" rtlCol="0" fromWordArt="0" anchor="ctr" anchorCtr="0" forceAA="0" compatLnSpc="1">
            <a:normAutofit/>
          </a:bodyPr>
          <a:lstStyle/>
          <a:p>
            <a:pPr algn="r"/>
            <a:endParaRPr lang="zh-CN" altLang="en-US" b="1" kern="0">
              <a:noFill/>
              <a:latin typeface="Arial" panose="020B0604020202090204" pitchFamily="34" charset="0"/>
              <a:ea typeface="微软雅黑" panose="020B0503020204020204" charset="-122"/>
              <a:cs typeface="Arial" panose="020B0604020202090204" pitchFamily="34" charset="0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4212894" y="2508368"/>
            <a:ext cx="1183083" cy="279136"/>
            <a:chOff x="9906371" y="3180026"/>
            <a:chExt cx="1990145" cy="469554"/>
          </a:xfrm>
          <a:solidFill>
            <a:schemeClr val="bg1"/>
          </a:solidFill>
        </p:grpSpPr>
        <p:sp>
          <p:nvSpPr>
            <p:cNvPr id="37" name="平行四边形 36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平行四边形 37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平行四边形 38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平行四边形 39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平行四边形 40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直角三角形 41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直角三角形 42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2812415" y="2687955"/>
            <a:ext cx="5984240" cy="1486535"/>
            <a:chOff x="2422187" y="2478061"/>
            <a:chExt cx="6968571" cy="1491916"/>
          </a:xfrm>
        </p:grpSpPr>
        <p:sp>
          <p:nvSpPr>
            <p:cNvPr id="63" name="矩形 62"/>
            <p:cNvSpPr/>
            <p:nvPr/>
          </p:nvSpPr>
          <p:spPr>
            <a:xfrm>
              <a:off x="3635946" y="3224018"/>
              <a:ext cx="601266" cy="45719"/>
            </a:xfrm>
            <a:prstGeom prst="rect">
              <a:avLst/>
            </a:prstGeom>
            <a:solidFill>
              <a:srgbClr val="BECDD6">
                <a:alpha val="2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1" name="组合 20"/>
            <p:cNvGrpSpPr/>
            <p:nvPr/>
          </p:nvGrpSpPr>
          <p:grpSpPr>
            <a:xfrm>
              <a:off x="2422187" y="2617139"/>
              <a:ext cx="1213759" cy="1213760"/>
              <a:chOff x="3335150" y="3314633"/>
              <a:chExt cx="1764867" cy="1764868"/>
            </a:xfrm>
          </p:grpSpPr>
          <p:sp>
            <p:nvSpPr>
              <p:cNvPr id="23" name="椭圆 22"/>
              <p:cNvSpPr/>
              <p:nvPr/>
            </p:nvSpPr>
            <p:spPr>
              <a:xfrm>
                <a:off x="3472445" y="3451928"/>
                <a:ext cx="1490277" cy="1490278"/>
              </a:xfrm>
              <a:prstGeom prst="ellipse">
                <a:avLst/>
              </a:prstGeom>
              <a:gradFill>
                <a:gsLst>
                  <a:gs pos="0">
                    <a:srgbClr val="657587"/>
                  </a:gs>
                  <a:gs pos="53000">
                    <a:srgbClr val="6C889D"/>
                  </a:gs>
                  <a:gs pos="100000">
                    <a:srgbClr val="75A3BA"/>
                  </a:gs>
                </a:gsLst>
                <a:lin ang="14400000" scaled="0"/>
              </a:gradFill>
              <a:ln w="12700" cap="rnd" cmpd="sng" algn="ctr">
                <a:noFill/>
                <a:prstDash val="solid"/>
                <a:round/>
              </a:ln>
              <a:effectLst>
                <a:outerShdw blurRad="304800" dist="127000" algn="ctr" rotWithShape="0">
                  <a:schemeClr val="bg1">
                    <a:alpha val="20000"/>
                  </a:schemeClr>
                </a:outerShdw>
              </a:effectLst>
            </p:spPr>
            <p:txBody>
              <a:bodyPr rot="0" spcFirstLastPara="0" vert="horz" wrap="square" lIns="0" tIns="0" rIns="0" bIns="0" numCol="1" spcCol="0" rtlCol="0" fromWordArt="0" anchor="ctr" anchorCtr="0" forceAA="0" compatLnSpc="1">
                <a:normAutofit/>
              </a:bodyPr>
              <a:lstStyle/>
              <a:p>
                <a:pPr algn="ctr"/>
                <a:r>
                  <a:rPr lang="en-US" altLang="zh-CN" sz="3200" b="1" kern="0" dirty="0">
                    <a:solidFill>
                      <a:srgbClr val="D4DBDF"/>
                    </a:solidFill>
                    <a:latin typeface="+mj-ea"/>
                    <a:ea typeface="+mj-ea"/>
                    <a:cs typeface="Arial" panose="020B0604020202090204" pitchFamily="34" charset="0"/>
                  </a:rPr>
                  <a:t>01</a:t>
                </a:r>
                <a:endParaRPr lang="zh-CN" altLang="en-US" sz="3200" b="1" kern="0" dirty="0">
                  <a:solidFill>
                    <a:srgbClr val="D4DBDF"/>
                  </a:solidFill>
                  <a:latin typeface="+mj-ea"/>
                  <a:ea typeface="+mj-ea"/>
                  <a:cs typeface="Arial" panose="020B0604020202090204" pitchFamily="34" charset="0"/>
                </a:endParaRPr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3335150" y="3314633"/>
                <a:ext cx="1764867" cy="1764868"/>
              </a:xfrm>
              <a:prstGeom prst="ellipse">
                <a:avLst/>
              </a:prstGeom>
              <a:noFill/>
              <a:ln w="50800">
                <a:solidFill>
                  <a:srgbClr val="739DB4">
                    <a:alpha val="25000"/>
                  </a:srgbClr>
                </a:solidFill>
              </a:ln>
              <a:effectLst>
                <a:outerShdw blurRad="304800" dist="50800" dir="5400000" algn="ctr" rotWithShape="0">
                  <a:schemeClr val="bg1">
                    <a:alpha val="43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3" name="矩形: 圆角 52"/>
            <p:cNvSpPr/>
            <p:nvPr/>
          </p:nvSpPr>
          <p:spPr>
            <a:xfrm>
              <a:off x="4126877" y="2478061"/>
              <a:ext cx="5263881" cy="1491916"/>
            </a:xfrm>
            <a:prstGeom prst="roundRect">
              <a:avLst/>
            </a:prstGeom>
            <a:solidFill>
              <a:srgbClr val="01C8C1"/>
            </a:solidFill>
            <a:ln w="12700" cap="rnd" cmpd="sng" algn="ctr">
              <a:noFill/>
              <a:prstDash val="solid"/>
              <a:round/>
            </a:ln>
            <a:effectLst>
              <a:outerShdw blurRad="304800" dist="127000" algn="ctr" rotWithShape="0">
                <a:srgbClr val="01C8C1">
                  <a:alpha val="20000"/>
                </a:srgbClr>
              </a:outerShdw>
            </a:effectLst>
          </p:spPr>
          <p:txBody>
            <a:bodyPr rot="0" spcFirstLastPara="0" vert="horz" wrap="square" lIns="0" tIns="0" rIns="0" bIns="0" numCol="1" spcCol="0" rtlCol="0" fromWordArt="0" anchor="ctr" anchorCtr="0" forceAA="0" compatLnSpc="1">
              <a:normAutofit/>
            </a:bodyPr>
            <a:lstStyle/>
            <a:p>
              <a:pPr algn="r"/>
              <a:endParaRPr lang="zh-CN" altLang="en-US" b="1" kern="0">
                <a:noFill/>
                <a:latin typeface="Arial" panose="020B0604020202090204" pitchFamily="34" charset="0"/>
                <a:ea typeface="微软雅黑" panose="020B0503020204020204" charset="-122"/>
                <a:cs typeface="Arial" panose="020B0604020202090204" pitchFamily="34" charset="0"/>
              </a:endParaRPr>
            </a:p>
          </p:txBody>
        </p:sp>
        <p:sp>
          <p:nvSpPr>
            <p:cNvPr id="54" name="文本框 53"/>
            <p:cNvSpPr txBox="1"/>
            <p:nvPr/>
          </p:nvSpPr>
          <p:spPr>
            <a:xfrm>
              <a:off x="4822681" y="2977703"/>
              <a:ext cx="4496683" cy="4939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sz="3200" b="1">
                  <a:solidFill>
                    <a:srgbClr val="161C2A"/>
                  </a:solidFill>
                  <a:latin typeface="微软雅黑"/>
                  <a:ea typeface="微软雅黑"/>
                  <a:cs typeface="微软雅黑"/>
                  <a:sym typeface="+mn-ea"/>
                </a:rPr>
                <a:t>背景：</a:t>
              </a:r>
              <a:r>
                <a:rPr lang="zh-CN" sz="3200" b="1">
                  <a:solidFill>
                    <a:srgbClr val="161C2A"/>
                  </a:solidFill>
                  <a:latin typeface="微软雅黑"/>
                  <a:ea typeface="微软雅黑"/>
                  <a:cs typeface="微软雅黑"/>
                  <a:sym typeface="+mn-ea"/>
                </a:rPr>
                <a:t>数据</a:t>
              </a:r>
              <a:r>
                <a:rPr lang="zh-CN" sz="3200" b="1">
                  <a:solidFill>
                    <a:srgbClr val="161C2A"/>
                  </a:solidFill>
                  <a:latin typeface="微软雅黑"/>
                  <a:ea typeface="微软雅黑"/>
                  <a:cs typeface="微软雅黑"/>
                  <a:sym typeface="+mn-ea"/>
                </a:rPr>
                <a:t>延迟</a:t>
              </a:r>
              <a:endParaRPr lang="zh-CN" sz="3200" b="1">
                <a:solidFill>
                  <a:srgbClr val="161C2A"/>
                </a:solidFill>
                <a:latin typeface="微软雅黑"/>
                <a:ea typeface="微软雅黑"/>
                <a:cs typeface="微软雅黑"/>
                <a:sym typeface="+mn-ea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7228468" y="3941457"/>
            <a:ext cx="2607057" cy="615108"/>
            <a:chOff x="9906371" y="3180026"/>
            <a:chExt cx="1990145" cy="469554"/>
          </a:xfrm>
          <a:solidFill>
            <a:srgbClr val="7096AB">
              <a:alpha val="20000"/>
            </a:srgbClr>
          </a:solidFill>
        </p:grpSpPr>
        <p:sp>
          <p:nvSpPr>
            <p:cNvPr id="56" name="平行四边形 55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" name="平行四边形 56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平行四边形 57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" name="平行四边形 58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" name="平行四边形 59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直角三角形 60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" name="直角三角形 61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5" name="组合 64"/>
          <p:cNvGrpSpPr/>
          <p:nvPr/>
        </p:nvGrpSpPr>
        <p:grpSpPr>
          <a:xfrm>
            <a:off x="-232012" y="147490"/>
            <a:ext cx="2087161" cy="492444"/>
            <a:chOff x="9906371" y="3180026"/>
            <a:chExt cx="1990145" cy="469554"/>
          </a:xfrm>
          <a:solidFill>
            <a:srgbClr val="01C8C1">
              <a:alpha val="20000"/>
            </a:srgbClr>
          </a:solidFill>
        </p:grpSpPr>
        <p:sp>
          <p:nvSpPr>
            <p:cNvPr id="66" name="平行四边形 65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" name="平行四边形 66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8" name="平行四边形 67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9" name="平行四边形 68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0" name="平行四边形 69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" name="直角三角形 70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直角三角形 71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1" name="组合 80"/>
          <p:cNvGrpSpPr/>
          <p:nvPr/>
        </p:nvGrpSpPr>
        <p:grpSpPr>
          <a:xfrm>
            <a:off x="10275576" y="6240463"/>
            <a:ext cx="1836454" cy="433292"/>
            <a:chOff x="9906371" y="3180026"/>
            <a:chExt cx="1990145" cy="469554"/>
          </a:xfrm>
          <a:solidFill>
            <a:schemeClr val="bg1">
              <a:alpha val="12000"/>
            </a:schemeClr>
          </a:solidFill>
        </p:grpSpPr>
        <p:sp>
          <p:nvSpPr>
            <p:cNvPr id="82" name="平行四边形 81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3" name="平行四边形 82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4" name="平行四边形 83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5" name="平行四边形 84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6" name="平行四边形 85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7" name="直角三角形 86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8" name="直角三角形 87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: 圆角 88"/>
          <p:cNvSpPr/>
          <p:nvPr/>
        </p:nvSpPr>
        <p:spPr>
          <a:xfrm>
            <a:off x="127000" y="104849"/>
            <a:ext cx="12192000" cy="6890945"/>
          </a:xfrm>
          <a:prstGeom prst="roundRect">
            <a:avLst>
              <a:gd name="adj" fmla="val 0"/>
            </a:avLst>
          </a:prstGeom>
          <a:solidFill>
            <a:srgbClr val="161C2A"/>
          </a:solidFill>
          <a:ln w="12700" cap="rnd" cmpd="sng" algn="ctr">
            <a:noFill/>
            <a:prstDash val="solid"/>
            <a:round/>
          </a:ln>
          <a:effectLst>
            <a:outerShdw blurRad="254000" dist="127000" algn="ctr" rotWithShape="0">
              <a:srgbClr val="01857C">
                <a:alpha val="20000"/>
              </a:srgbClr>
            </a:outerShdw>
          </a:effectLst>
        </p:spPr>
        <p:txBody>
          <a:bodyPr rot="0" spcFirstLastPara="0" vert="horz" wrap="square" lIns="0" tIns="0" rIns="0" bIns="0" numCol="1" spcCol="0" rtlCol="0" fromWordArt="0" anchor="ctr" anchorCtr="0" forceAA="0" compatLnSpc="1">
            <a:normAutofit/>
          </a:bodyPr>
          <a:lstStyle/>
          <a:p>
            <a:pPr algn="r"/>
            <a:endParaRPr lang="zh-CN" altLang="en-US" b="1" kern="0">
              <a:noFill/>
              <a:latin typeface="Arial" panose="020B0604020202090204" pitchFamily="34" charset="0"/>
              <a:ea typeface="微软雅黑" panose="020B0503020204020204" charset="-122"/>
              <a:cs typeface="Arial" panose="020B0604020202090204" pitchFamily="34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4339894" y="2635368"/>
            <a:ext cx="1183083" cy="279136"/>
            <a:chOff x="9906371" y="3180026"/>
            <a:chExt cx="1990145" cy="469554"/>
          </a:xfrm>
          <a:solidFill>
            <a:schemeClr val="bg1"/>
          </a:solidFill>
        </p:grpSpPr>
        <p:sp>
          <p:nvSpPr>
            <p:cNvPr id="4" name="平行四边形 3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平行四边形 4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平行四边形 5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平行四边形 6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平行四边形 7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直角三角形 8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直角三角形 9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2812539" y="2683042"/>
            <a:ext cx="6157482" cy="1491916"/>
            <a:chOff x="2422187" y="2478061"/>
            <a:chExt cx="6157482" cy="1491916"/>
          </a:xfrm>
        </p:grpSpPr>
        <p:sp>
          <p:nvSpPr>
            <p:cNvPr id="12" name="矩形 11"/>
            <p:cNvSpPr/>
            <p:nvPr/>
          </p:nvSpPr>
          <p:spPr>
            <a:xfrm>
              <a:off x="3635946" y="3224018"/>
              <a:ext cx="601266" cy="45719"/>
            </a:xfrm>
            <a:prstGeom prst="rect">
              <a:avLst/>
            </a:prstGeom>
            <a:solidFill>
              <a:srgbClr val="BECDD6">
                <a:alpha val="2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2422187" y="2617139"/>
              <a:ext cx="1213759" cy="1213760"/>
              <a:chOff x="3335150" y="3314633"/>
              <a:chExt cx="1764867" cy="1764868"/>
            </a:xfrm>
          </p:grpSpPr>
          <p:sp>
            <p:nvSpPr>
              <p:cNvPr id="14" name="椭圆 13"/>
              <p:cNvSpPr/>
              <p:nvPr/>
            </p:nvSpPr>
            <p:spPr>
              <a:xfrm>
                <a:off x="3472445" y="3451928"/>
                <a:ext cx="1490277" cy="1490278"/>
              </a:xfrm>
              <a:prstGeom prst="ellipse">
                <a:avLst/>
              </a:prstGeom>
              <a:gradFill>
                <a:gsLst>
                  <a:gs pos="0">
                    <a:srgbClr val="657587"/>
                  </a:gs>
                  <a:gs pos="53000">
                    <a:srgbClr val="6C889D"/>
                  </a:gs>
                  <a:gs pos="100000">
                    <a:srgbClr val="75A3BA"/>
                  </a:gs>
                </a:gsLst>
                <a:lin ang="14400000" scaled="0"/>
              </a:gradFill>
              <a:ln w="12700" cap="rnd" cmpd="sng" algn="ctr">
                <a:noFill/>
                <a:prstDash val="solid"/>
                <a:round/>
              </a:ln>
              <a:effectLst>
                <a:outerShdw blurRad="304800" dist="127000" algn="ctr" rotWithShape="0">
                  <a:schemeClr val="bg1">
                    <a:alpha val="20000"/>
                  </a:schemeClr>
                </a:outerShdw>
              </a:effectLst>
            </p:spPr>
            <p:txBody>
              <a:bodyPr rot="0" spcFirstLastPara="0" vert="horz" wrap="square" lIns="0" tIns="0" rIns="0" bIns="0" numCol="1" spcCol="0" rtlCol="0" fromWordArt="0" anchor="ctr" anchorCtr="0" forceAA="0" compatLnSpc="1">
                <a:normAutofit/>
              </a:bodyPr>
              <a:lstStyle/>
              <a:p>
                <a:pPr algn="ctr"/>
                <a:r>
                  <a:rPr lang="en-US" altLang="zh-CN" sz="3200" b="1" kern="0" dirty="0">
                    <a:solidFill>
                      <a:srgbClr val="D4DBDF"/>
                    </a:solidFill>
                    <a:latin typeface="+mj-ea"/>
                    <a:ea typeface="+mj-ea"/>
                    <a:cs typeface="Arial" panose="020B0604020202090204" pitchFamily="34" charset="0"/>
                  </a:rPr>
                  <a:t>04</a:t>
                </a:r>
                <a:endParaRPr lang="zh-CN" altLang="en-US" sz="3200" b="1" kern="0" dirty="0">
                  <a:solidFill>
                    <a:srgbClr val="D4DBDF"/>
                  </a:solidFill>
                  <a:latin typeface="+mj-ea"/>
                  <a:ea typeface="+mj-ea"/>
                  <a:cs typeface="Arial" panose="020B0604020202090204" pitchFamily="34" charset="0"/>
                </a:endParaRPr>
              </a:p>
            </p:txBody>
          </p:sp>
          <p:sp>
            <p:nvSpPr>
              <p:cNvPr id="15" name="椭圆 14"/>
              <p:cNvSpPr/>
              <p:nvPr/>
            </p:nvSpPr>
            <p:spPr>
              <a:xfrm>
                <a:off x="3335150" y="3314633"/>
                <a:ext cx="1764867" cy="1764868"/>
              </a:xfrm>
              <a:prstGeom prst="ellipse">
                <a:avLst/>
              </a:prstGeom>
              <a:noFill/>
              <a:ln w="50800">
                <a:solidFill>
                  <a:srgbClr val="739DB4">
                    <a:alpha val="25000"/>
                  </a:srgbClr>
                </a:solidFill>
              </a:ln>
              <a:effectLst>
                <a:outerShdw blurRad="304800" dist="50800" dir="5400000" algn="ctr" rotWithShape="0">
                  <a:schemeClr val="bg1">
                    <a:alpha val="43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6" name="矩形: 圆角 52"/>
            <p:cNvSpPr/>
            <p:nvPr/>
          </p:nvSpPr>
          <p:spPr>
            <a:xfrm>
              <a:off x="4126832" y="2478061"/>
              <a:ext cx="4452837" cy="1491916"/>
            </a:xfrm>
            <a:prstGeom prst="roundRect">
              <a:avLst/>
            </a:prstGeom>
            <a:solidFill>
              <a:srgbClr val="01C8C1"/>
            </a:solidFill>
            <a:ln w="12700" cap="rnd" cmpd="sng" algn="ctr">
              <a:noFill/>
              <a:prstDash val="solid"/>
              <a:round/>
            </a:ln>
            <a:effectLst>
              <a:outerShdw blurRad="304800" dist="127000" algn="ctr" rotWithShape="0">
                <a:srgbClr val="01C8C1">
                  <a:alpha val="20000"/>
                </a:srgbClr>
              </a:outerShdw>
            </a:effectLst>
          </p:spPr>
          <p:txBody>
            <a:bodyPr rot="0" spcFirstLastPara="0" vert="horz" wrap="square" lIns="0" tIns="0" rIns="0" bIns="0" numCol="1" spcCol="0" rtlCol="0" fromWordArt="0" anchor="ctr" anchorCtr="0" forceAA="0" compatLnSpc="1">
              <a:normAutofit/>
            </a:bodyPr>
            <a:lstStyle/>
            <a:p>
              <a:pPr algn="r"/>
              <a:endParaRPr lang="zh-CN" altLang="en-US" b="1" kern="0">
                <a:noFill/>
                <a:latin typeface="Arial" panose="020B0604020202090204" pitchFamily="34" charset="0"/>
                <a:ea typeface="微软雅黑" panose="020B0503020204020204" charset="-122"/>
                <a:cs typeface="Arial" panose="020B0604020202090204" pitchFamily="34" charset="0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4270071" y="2980973"/>
              <a:ext cx="113030" cy="49212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US" altLang="zh-CN" sz="3200" b="1" dirty="0" err="1">
                  <a:solidFill>
                    <a:srgbClr val="161C2A"/>
                  </a:solidFill>
                </a:rPr>
                <a:t> </a:t>
              </a:r>
              <a:endParaRPr lang="en-US" sz="3200" b="1" dirty="0" err="1">
                <a:solidFill>
                  <a:srgbClr val="161C2A"/>
                </a:solidFill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7355468" y="4068457"/>
            <a:ext cx="2607057" cy="615108"/>
            <a:chOff x="9906371" y="3180026"/>
            <a:chExt cx="1990145" cy="469554"/>
          </a:xfrm>
          <a:solidFill>
            <a:srgbClr val="7096AB">
              <a:alpha val="20000"/>
            </a:srgbClr>
          </a:solidFill>
        </p:grpSpPr>
        <p:sp>
          <p:nvSpPr>
            <p:cNvPr id="19" name="平行四边形 18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平行四边形 19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平行四边形 21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平行四边形 25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直角三角形 26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直角三角形 27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-105012" y="274490"/>
            <a:ext cx="2087161" cy="492444"/>
            <a:chOff x="9906371" y="3180026"/>
            <a:chExt cx="1990145" cy="469554"/>
          </a:xfrm>
          <a:solidFill>
            <a:srgbClr val="01C8C1">
              <a:alpha val="20000"/>
            </a:srgbClr>
          </a:solidFill>
        </p:grpSpPr>
        <p:sp>
          <p:nvSpPr>
            <p:cNvPr id="30" name="平行四边形 29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平行四边形 30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平行四边形 31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平行四边形 32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平行四边形 33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直角三角形 34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直角三角形 43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10402576" y="6367463"/>
            <a:ext cx="1836454" cy="433292"/>
            <a:chOff x="9906371" y="3180026"/>
            <a:chExt cx="1990145" cy="469554"/>
          </a:xfrm>
          <a:solidFill>
            <a:schemeClr val="bg1">
              <a:alpha val="12000"/>
            </a:schemeClr>
          </a:solidFill>
        </p:grpSpPr>
        <p:sp>
          <p:nvSpPr>
            <p:cNvPr id="46" name="平行四边形 45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平行四边形 46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平行四边形 47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平行四边形 48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平行四边形 49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" name="直角三角形 50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直角三角形 51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3" name="文本框 72"/>
          <p:cNvSpPr txBox="1"/>
          <p:nvPr/>
        </p:nvSpPr>
        <p:spPr>
          <a:xfrm>
            <a:off x="4540885" y="3182620"/>
            <a:ext cx="4406900" cy="4921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3200" b="1" dirty="0" err="1">
                <a:solidFill>
                  <a:srgbClr val="161C2A"/>
                </a:solidFill>
              </a:rPr>
              <a:t>Exactly-Once </a:t>
            </a:r>
            <a:r>
              <a:rPr lang="zh-CN" altLang="en-US" sz="3200" b="1" dirty="0" err="1">
                <a:solidFill>
                  <a:srgbClr val="161C2A"/>
                </a:solidFill>
              </a:rPr>
              <a:t>约束</a:t>
            </a:r>
            <a:endParaRPr lang="zh-CN" altLang="en-US" sz="3200" b="1" dirty="0" err="1">
              <a:solidFill>
                <a:srgbClr val="161C2A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>
            <p:custDataLst>
              <p:tags r:id="rId1"/>
            </p:custDataLst>
          </p:nvPr>
        </p:nvSpPr>
        <p:spPr>
          <a:xfrm>
            <a:off x="6637020" y="1099185"/>
            <a:ext cx="1782445" cy="3073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defRPr sz="225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lang="zh-CN" altLang="en-US" sz="2000" dirty="0" err="1">
                <a:sym typeface="+mn-ea"/>
              </a:rPr>
              <a:t>背景</a:t>
            </a:r>
            <a:r>
              <a:rPr lang="en-US" altLang="zh-CN" sz="2000" dirty="0" err="1">
                <a:sym typeface="+mn-ea"/>
              </a:rPr>
              <a:t>：</a:t>
            </a:r>
            <a:r>
              <a:rPr lang="zh-CN" altLang="en-US" sz="2000" dirty="0" err="1">
                <a:sym typeface="+mn-ea"/>
              </a:rPr>
              <a:t>数据延迟</a:t>
            </a:r>
            <a:endParaRPr lang="zh-CN" altLang="en-US" sz="2000" b="1" dirty="0" err="1">
              <a:solidFill>
                <a:srgbClr val="161C2A"/>
              </a:solidFill>
            </a:endParaRPr>
          </a:p>
        </p:txBody>
      </p:sp>
      <p:sp>
        <p:nvSpPr>
          <p:cNvPr id="4" name="对话气泡: 圆角矩形 3"/>
          <p:cNvSpPr/>
          <p:nvPr>
            <p:custDataLst>
              <p:tags r:id="rId2"/>
            </p:custDataLst>
          </p:nvPr>
        </p:nvSpPr>
        <p:spPr>
          <a:xfrm>
            <a:off x="5555041" y="1028700"/>
            <a:ext cx="586855" cy="463624"/>
          </a:xfrm>
          <a:prstGeom prst="wedgeRoundRectCallout">
            <a:avLst>
              <a:gd name="adj1" fmla="val -11844"/>
              <a:gd name="adj2" fmla="val 67319"/>
              <a:gd name="adj3" fmla="val 16667"/>
            </a:avLst>
          </a:prstGeom>
          <a:gradFill>
            <a:gsLst>
              <a:gs pos="0">
                <a:srgbClr val="657587"/>
              </a:gs>
              <a:gs pos="53000">
                <a:srgbClr val="6C889D"/>
              </a:gs>
              <a:gs pos="100000">
                <a:srgbClr val="75A3BA"/>
              </a:gs>
            </a:gsLst>
            <a:lin ang="14400000" scaled="0"/>
          </a:gradFill>
          <a:ln w="12700" cap="rnd" cmpd="sng" algn="ctr">
            <a:noFill/>
            <a:prstDash val="solid"/>
            <a:round/>
          </a:ln>
          <a:effectLst>
            <a:outerShdw blurRad="304800" dist="127000" algn="ctr" rotWithShape="0">
              <a:srgbClr val="01857C">
                <a:alpha val="20000"/>
              </a:srgbClr>
            </a:outerShdw>
          </a:effectLst>
        </p:spPr>
        <p:txBody>
          <a:bodyPr rot="0" spcFirstLastPara="0" vert="horz" wrap="square" lIns="0" tIns="0" rIns="0" bIns="0" numCol="1" spcCol="0" rtlCol="0" fromWordArt="0" anchor="ctr" anchorCtr="0" forceAA="0" compatLnSpc="1">
            <a:normAutofit/>
          </a:bodyPr>
          <a:lstStyle/>
          <a:p>
            <a:pPr algn="ctr"/>
            <a:r>
              <a:rPr lang="en-US" altLang="zh-CN" sz="2400" b="1" kern="0" dirty="0">
                <a:solidFill>
                  <a:srgbClr val="D8DDE1"/>
                </a:solidFill>
                <a:latin typeface="Arial" panose="020B0604020202090204" pitchFamily="34" charset="0"/>
                <a:ea typeface="微软雅黑" panose="020B0503020204020204" charset="-122"/>
                <a:cs typeface="Arial" panose="020B0604020202090204" pitchFamily="34" charset="0"/>
              </a:rPr>
              <a:t>01</a:t>
            </a:r>
            <a:endParaRPr lang="zh-CN" altLang="en-US" sz="2400" b="1" kern="0" dirty="0">
              <a:solidFill>
                <a:srgbClr val="D8DDE1"/>
              </a:solidFill>
              <a:latin typeface="Arial" panose="020B0604020202090204" pitchFamily="34" charset="0"/>
              <a:ea typeface="微软雅黑" panose="020B0503020204020204" charset="-122"/>
              <a:cs typeface="Arial" panose="020B0604020202090204" pitchFamily="34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752427" y="1656455"/>
            <a:ext cx="3519322" cy="3066990"/>
            <a:chOff x="1498214" y="1745738"/>
            <a:chExt cx="2314806" cy="2017288"/>
          </a:xfrm>
        </p:grpSpPr>
        <p:sp>
          <p:nvSpPr>
            <p:cNvPr id="15" name="椭圆 14"/>
            <p:cNvSpPr/>
            <p:nvPr/>
          </p:nvSpPr>
          <p:spPr>
            <a:xfrm>
              <a:off x="1498214" y="1745738"/>
              <a:ext cx="1556460" cy="1556460"/>
            </a:xfrm>
            <a:prstGeom prst="ellipse">
              <a:avLst/>
            </a:prstGeom>
            <a:noFill/>
            <a:ln w="203200">
              <a:solidFill>
                <a:schemeClr val="bg1">
                  <a:alpha val="53000"/>
                </a:schemeClr>
              </a:solidFill>
            </a:ln>
            <a:effectLst>
              <a:outerShdw blurRad="304800" dist="50800" dir="5400000" algn="ctr" rotWithShape="0">
                <a:schemeClr val="bg1">
                  <a:alpha val="4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椭圆 4"/>
            <p:cNvSpPr/>
            <p:nvPr/>
          </p:nvSpPr>
          <p:spPr>
            <a:xfrm>
              <a:off x="2113168" y="2063174"/>
              <a:ext cx="1556460" cy="15564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04800" dist="50800" dir="5400000" algn="ctr" rotWithShape="0">
                <a:schemeClr val="bg1">
                  <a:alpha val="4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椭圆 31"/>
            <p:cNvSpPr/>
            <p:nvPr/>
          </p:nvSpPr>
          <p:spPr>
            <a:xfrm>
              <a:off x="1969776" y="1919782"/>
              <a:ext cx="1843244" cy="1843244"/>
            </a:xfrm>
            <a:prstGeom prst="ellipse">
              <a:avLst/>
            </a:prstGeom>
            <a:noFill/>
            <a:ln w="50800">
              <a:solidFill>
                <a:schemeClr val="bg1">
                  <a:alpha val="53000"/>
                </a:schemeClr>
              </a:solidFill>
            </a:ln>
            <a:effectLst>
              <a:outerShdw blurRad="304800" dist="50800" dir="5400000" algn="ctr" rotWithShape="0">
                <a:schemeClr val="bg1">
                  <a:alpha val="4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4" name="文本框 13"/>
          <p:cNvSpPr txBox="1"/>
          <p:nvPr/>
        </p:nvSpPr>
        <p:spPr>
          <a:xfrm>
            <a:off x="1426914" y="2985226"/>
            <a:ext cx="2975173" cy="738664"/>
          </a:xfrm>
          <a:prstGeom prst="rect">
            <a:avLst/>
          </a:prstGeom>
          <a:noFill/>
          <a:effectLst>
            <a:outerShdw blurRad="304800" dist="50800" dir="5400000" algn="ctr" rotWithShape="0">
              <a:srgbClr val="01C8C1">
                <a:alpha val="43000"/>
              </a:srgbClr>
            </a:outerShdw>
          </a:effectLst>
        </p:spPr>
        <p:txBody>
          <a:bodyPr wrap="none" lIns="0" tIns="0" rIns="0" bIns="0" rtlCol="0">
            <a:spAutoFit/>
          </a:bodyPr>
          <a:lstStyle/>
          <a:p>
            <a:r>
              <a:rPr lang="en-US" altLang="zh-CN" sz="4800" b="1" dirty="0">
                <a:solidFill>
                  <a:srgbClr val="7096AB"/>
                </a:solidFill>
              </a:rPr>
              <a:t>CONTENT</a:t>
            </a:r>
            <a:endParaRPr lang="zh-CN" altLang="en-US" sz="4800" b="1" dirty="0">
              <a:solidFill>
                <a:srgbClr val="7096AB"/>
              </a:solidFill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10894847" y="5000823"/>
            <a:ext cx="1556460" cy="1556460"/>
          </a:xfrm>
          <a:prstGeom prst="ellipse">
            <a:avLst/>
          </a:prstGeom>
          <a:noFill/>
          <a:ln w="203200">
            <a:solidFill>
              <a:schemeClr val="bg1"/>
            </a:solidFill>
          </a:ln>
          <a:effectLst>
            <a:outerShdw blurRad="304800" dist="50800" dir="5400000" algn="ctr" rotWithShape="0">
              <a:schemeClr val="bg1">
                <a:alpha val="4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>
            <p:custDataLst>
              <p:tags r:id="rId3"/>
            </p:custDataLst>
          </p:nvPr>
        </p:nvSpPr>
        <p:spPr>
          <a:xfrm>
            <a:off x="6636960" y="1876539"/>
            <a:ext cx="1782445" cy="30734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defRPr sz="225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lang="zh-CN" altLang="en-US" sz="2000" dirty="0" err="1">
                <a:sym typeface="+mn-ea"/>
              </a:rPr>
              <a:t>从一个参数开始</a:t>
            </a:r>
            <a:endParaRPr lang="zh-CN" altLang="en-US" sz="2000" dirty="0">
              <a:solidFill>
                <a:srgbClr val="161C2A"/>
              </a:solidFill>
            </a:endParaRPr>
          </a:p>
        </p:txBody>
      </p:sp>
      <p:sp>
        <p:nvSpPr>
          <p:cNvPr id="19" name="文本框 18"/>
          <p:cNvSpPr txBox="1"/>
          <p:nvPr>
            <p:custDataLst>
              <p:tags r:id="rId4"/>
            </p:custDataLst>
          </p:nvPr>
        </p:nvSpPr>
        <p:spPr>
          <a:xfrm>
            <a:off x="6636960" y="2640699"/>
            <a:ext cx="2583815" cy="30734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altLang="zh-CN" sz="2000" b="1" dirty="0" err="1">
                <a:solidFill>
                  <a:srgbClr val="161C2A"/>
                </a:solidFill>
                <a:sym typeface="+mn-ea"/>
              </a:rPr>
              <a:t>Zeta </a:t>
            </a:r>
            <a:r>
              <a:rPr lang="zh-CN" altLang="en-US" sz="2000" b="1" dirty="0" err="1">
                <a:solidFill>
                  <a:srgbClr val="161C2A"/>
                </a:solidFill>
                <a:sym typeface="+mn-ea"/>
              </a:rPr>
              <a:t>的 </a:t>
            </a:r>
            <a:r>
              <a:rPr lang="en-US" altLang="zh-CN" sz="2000" b="1" dirty="0" err="1">
                <a:solidFill>
                  <a:srgbClr val="161C2A"/>
                </a:solidFill>
                <a:sym typeface="+mn-ea"/>
              </a:rPr>
              <a:t>Task </a:t>
            </a:r>
            <a:r>
              <a:rPr lang="zh-CN" altLang="en-US" sz="2000" b="1" dirty="0" err="1">
                <a:solidFill>
                  <a:srgbClr val="161C2A"/>
                </a:solidFill>
                <a:sym typeface="+mn-ea"/>
              </a:rPr>
              <a:t>执行模型</a:t>
            </a:r>
            <a:endParaRPr lang="zh-CN" altLang="en-US" sz="2000" b="1" dirty="0">
              <a:solidFill>
                <a:srgbClr val="161C2A"/>
              </a:solidFill>
            </a:endParaRPr>
          </a:p>
        </p:txBody>
      </p:sp>
      <p:sp>
        <p:nvSpPr>
          <p:cNvPr id="20" name="文本框 19"/>
          <p:cNvSpPr txBox="1"/>
          <p:nvPr>
            <p:custDataLst>
              <p:tags r:id="rId5"/>
            </p:custDataLst>
          </p:nvPr>
        </p:nvSpPr>
        <p:spPr>
          <a:xfrm>
            <a:off x="6636960" y="3384539"/>
            <a:ext cx="2019935" cy="30734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altLang="zh-CN" sz="2000" b="1" dirty="0">
                <a:solidFill>
                  <a:srgbClr val="161C2A"/>
                </a:solidFill>
              </a:rPr>
              <a:t>Flush </a:t>
            </a:r>
            <a:r>
              <a:rPr lang="zh-CN" altLang="en-US" sz="2000" b="1" dirty="0">
                <a:solidFill>
                  <a:srgbClr val="161C2A"/>
                </a:solidFill>
              </a:rPr>
              <a:t>的引擎抽象</a:t>
            </a:r>
            <a:endParaRPr lang="zh-CN" altLang="en-US" sz="2000" b="1" dirty="0">
              <a:solidFill>
                <a:srgbClr val="161C2A"/>
              </a:solidFill>
            </a:endParaRPr>
          </a:p>
        </p:txBody>
      </p:sp>
      <p:sp>
        <p:nvSpPr>
          <p:cNvPr id="21" name="文本框 20"/>
          <p:cNvSpPr txBox="1"/>
          <p:nvPr>
            <p:custDataLst>
              <p:tags r:id="rId6"/>
            </p:custDataLst>
          </p:nvPr>
        </p:nvSpPr>
        <p:spPr>
          <a:xfrm>
            <a:off x="6636960" y="4139174"/>
            <a:ext cx="2239010" cy="30734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defRPr sz="225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lang="en-US" altLang="zh-CN" sz="2000">
                <a:sym typeface="+mn-ea"/>
              </a:rPr>
              <a:t>Exactly-Once </a:t>
            </a:r>
            <a:r>
              <a:rPr lang="zh-CN" altLang="en-US" sz="2000">
                <a:sym typeface="+mn-ea"/>
              </a:rPr>
              <a:t>约束</a:t>
            </a:r>
            <a:endParaRPr lang="zh-CN" altLang="en-US" sz="2000">
              <a:sym typeface="+mn-ea"/>
            </a:endParaRPr>
          </a:p>
        </p:txBody>
      </p:sp>
      <p:sp>
        <p:nvSpPr>
          <p:cNvPr id="22" name="文本框 21"/>
          <p:cNvSpPr txBox="1"/>
          <p:nvPr>
            <p:custDataLst>
              <p:tags r:id="rId7"/>
            </p:custDataLst>
          </p:nvPr>
        </p:nvSpPr>
        <p:spPr>
          <a:xfrm>
            <a:off x="6636960" y="4893809"/>
            <a:ext cx="1782445" cy="30734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defRPr sz="225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lang="zh-CN" altLang="en-US" sz="2000" b="1" dirty="0">
                <a:solidFill>
                  <a:srgbClr val="161C2A"/>
                </a:solidFill>
              </a:rPr>
              <a:t>机制与职责边界</a:t>
            </a:r>
            <a:endParaRPr lang="zh-CN" altLang="en-US" sz="2000" b="1" dirty="0">
              <a:solidFill>
                <a:srgbClr val="161C2A"/>
              </a:solidFill>
            </a:endParaRPr>
          </a:p>
        </p:txBody>
      </p:sp>
      <p:sp>
        <p:nvSpPr>
          <p:cNvPr id="23" name="文本框 22"/>
          <p:cNvSpPr txBox="1"/>
          <p:nvPr>
            <p:custDataLst>
              <p:tags r:id="rId8"/>
            </p:custDataLst>
          </p:nvPr>
        </p:nvSpPr>
        <p:spPr>
          <a:xfrm>
            <a:off x="6636960" y="5659238"/>
            <a:ext cx="1273175" cy="30734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zh-CN" altLang="en-US" sz="2000" b="1" dirty="0">
                <a:solidFill>
                  <a:srgbClr val="161C2A"/>
                </a:solidFill>
              </a:rPr>
              <a:t>思考与总结</a:t>
            </a:r>
            <a:endParaRPr lang="zh-CN" altLang="en-US" sz="2000" b="1" dirty="0">
              <a:solidFill>
                <a:srgbClr val="161C2A"/>
              </a:solidFill>
            </a:endParaRPr>
          </a:p>
        </p:txBody>
      </p:sp>
      <p:sp>
        <p:nvSpPr>
          <p:cNvPr id="24" name="对话气泡: 圆角矩形 23"/>
          <p:cNvSpPr/>
          <p:nvPr>
            <p:custDataLst>
              <p:tags r:id="rId9"/>
            </p:custDataLst>
          </p:nvPr>
        </p:nvSpPr>
        <p:spPr>
          <a:xfrm>
            <a:off x="5555041" y="1783335"/>
            <a:ext cx="586855" cy="463624"/>
          </a:xfrm>
          <a:prstGeom prst="wedgeRoundRectCallout">
            <a:avLst>
              <a:gd name="adj1" fmla="val -11844"/>
              <a:gd name="adj2" fmla="val 67319"/>
              <a:gd name="adj3" fmla="val 16667"/>
            </a:avLst>
          </a:prstGeom>
          <a:gradFill>
            <a:gsLst>
              <a:gs pos="0">
                <a:srgbClr val="657587"/>
              </a:gs>
              <a:gs pos="53000">
                <a:srgbClr val="6C889D"/>
              </a:gs>
              <a:gs pos="100000">
                <a:srgbClr val="75A3BA"/>
              </a:gs>
            </a:gsLst>
            <a:lin ang="14400000" scaled="0"/>
          </a:gradFill>
          <a:ln w="12700" cap="rnd" cmpd="sng" algn="ctr">
            <a:noFill/>
            <a:prstDash val="solid"/>
            <a:round/>
          </a:ln>
          <a:effectLst>
            <a:outerShdw blurRad="304800" dist="127000" algn="ctr" rotWithShape="0">
              <a:srgbClr val="01857C">
                <a:alpha val="20000"/>
              </a:srgbClr>
            </a:outerShdw>
          </a:effectLst>
        </p:spPr>
        <p:txBody>
          <a:bodyPr rot="0" spcFirstLastPara="0" vert="horz" wrap="square" lIns="0" tIns="0" rIns="0" bIns="0" numCol="1" spcCol="0" rtlCol="0" fromWordArt="0" anchor="ctr" anchorCtr="0" forceAA="0" compatLnSpc="1">
            <a:normAutofit/>
          </a:bodyPr>
          <a:lstStyle/>
          <a:p>
            <a:pPr algn="ctr"/>
            <a:r>
              <a:rPr lang="en-US" altLang="zh-CN" sz="2400" b="1" kern="0" dirty="0">
                <a:solidFill>
                  <a:srgbClr val="D8DDE1"/>
                </a:solidFill>
                <a:latin typeface="Arial" panose="020B0604020202090204" pitchFamily="34" charset="0"/>
                <a:ea typeface="微软雅黑" panose="020B0503020204020204" charset="-122"/>
                <a:cs typeface="Arial" panose="020B0604020202090204" pitchFamily="34" charset="0"/>
              </a:rPr>
              <a:t>02</a:t>
            </a:r>
            <a:endParaRPr lang="zh-CN" altLang="en-US" sz="2400" b="1" kern="0" dirty="0">
              <a:solidFill>
                <a:srgbClr val="D8DDE1"/>
              </a:solidFill>
              <a:latin typeface="Arial" panose="020B0604020202090204" pitchFamily="34" charset="0"/>
              <a:ea typeface="微软雅黑" panose="020B0503020204020204" charset="-122"/>
              <a:cs typeface="Arial" panose="020B0604020202090204" pitchFamily="34" charset="0"/>
            </a:endParaRPr>
          </a:p>
        </p:txBody>
      </p:sp>
      <p:sp>
        <p:nvSpPr>
          <p:cNvPr id="25" name="对话气泡: 圆角矩形 24"/>
          <p:cNvSpPr/>
          <p:nvPr>
            <p:custDataLst>
              <p:tags r:id="rId10"/>
            </p:custDataLst>
          </p:nvPr>
        </p:nvSpPr>
        <p:spPr>
          <a:xfrm>
            <a:off x="5555041" y="2537970"/>
            <a:ext cx="586855" cy="463624"/>
          </a:xfrm>
          <a:prstGeom prst="wedgeRoundRectCallout">
            <a:avLst>
              <a:gd name="adj1" fmla="val -11844"/>
              <a:gd name="adj2" fmla="val 67319"/>
              <a:gd name="adj3" fmla="val 16667"/>
            </a:avLst>
          </a:prstGeom>
          <a:gradFill>
            <a:gsLst>
              <a:gs pos="0">
                <a:srgbClr val="657587"/>
              </a:gs>
              <a:gs pos="53000">
                <a:srgbClr val="6C889D"/>
              </a:gs>
              <a:gs pos="100000">
                <a:srgbClr val="75A3BA"/>
              </a:gs>
            </a:gsLst>
            <a:lin ang="14400000" scaled="0"/>
          </a:gradFill>
          <a:ln w="12700" cap="rnd" cmpd="sng" algn="ctr">
            <a:noFill/>
            <a:prstDash val="solid"/>
            <a:round/>
          </a:ln>
          <a:effectLst>
            <a:outerShdw blurRad="304800" dist="127000" algn="ctr" rotWithShape="0">
              <a:srgbClr val="01857C">
                <a:alpha val="20000"/>
              </a:srgbClr>
            </a:outerShdw>
          </a:effectLst>
        </p:spPr>
        <p:txBody>
          <a:bodyPr rot="0" spcFirstLastPara="0" vert="horz" wrap="square" lIns="0" tIns="0" rIns="0" bIns="0" numCol="1" spcCol="0" rtlCol="0" fromWordArt="0" anchor="ctr" anchorCtr="0" forceAA="0" compatLnSpc="1">
            <a:normAutofit/>
          </a:bodyPr>
          <a:lstStyle/>
          <a:p>
            <a:pPr algn="ctr"/>
            <a:r>
              <a:rPr lang="en-US" altLang="zh-CN" sz="2400" b="1" kern="0" dirty="0">
                <a:solidFill>
                  <a:srgbClr val="D8DDE1"/>
                </a:solidFill>
                <a:latin typeface="Arial" panose="020B0604020202090204" pitchFamily="34" charset="0"/>
                <a:ea typeface="微软雅黑" panose="020B0503020204020204" charset="-122"/>
                <a:cs typeface="Arial" panose="020B0604020202090204" pitchFamily="34" charset="0"/>
              </a:rPr>
              <a:t>03</a:t>
            </a:r>
            <a:endParaRPr lang="zh-CN" altLang="en-US" sz="2400" b="1" kern="0" dirty="0">
              <a:solidFill>
                <a:srgbClr val="D8DDE1"/>
              </a:solidFill>
              <a:latin typeface="Arial" panose="020B0604020202090204" pitchFamily="34" charset="0"/>
              <a:ea typeface="微软雅黑" panose="020B0503020204020204" charset="-122"/>
              <a:cs typeface="Arial" panose="020B0604020202090204" pitchFamily="34" charset="0"/>
            </a:endParaRPr>
          </a:p>
        </p:txBody>
      </p:sp>
      <p:sp>
        <p:nvSpPr>
          <p:cNvPr id="26" name="对话气泡: 圆角矩形 25"/>
          <p:cNvSpPr/>
          <p:nvPr>
            <p:custDataLst>
              <p:tags r:id="rId11"/>
            </p:custDataLst>
          </p:nvPr>
        </p:nvSpPr>
        <p:spPr>
          <a:xfrm>
            <a:off x="5555041" y="3292605"/>
            <a:ext cx="586855" cy="463624"/>
          </a:xfrm>
          <a:prstGeom prst="wedgeRoundRectCallout">
            <a:avLst>
              <a:gd name="adj1" fmla="val -11844"/>
              <a:gd name="adj2" fmla="val 67319"/>
              <a:gd name="adj3" fmla="val 16667"/>
            </a:avLst>
          </a:prstGeom>
          <a:gradFill>
            <a:gsLst>
              <a:gs pos="0">
                <a:srgbClr val="657587"/>
              </a:gs>
              <a:gs pos="53000">
                <a:srgbClr val="6C889D"/>
              </a:gs>
              <a:gs pos="100000">
                <a:srgbClr val="75A3BA"/>
              </a:gs>
            </a:gsLst>
            <a:lin ang="14400000" scaled="0"/>
          </a:gradFill>
          <a:ln w="12700" cap="rnd" cmpd="sng" algn="ctr">
            <a:noFill/>
            <a:prstDash val="solid"/>
            <a:round/>
          </a:ln>
          <a:effectLst>
            <a:outerShdw blurRad="304800" dist="127000" algn="ctr" rotWithShape="0">
              <a:srgbClr val="01857C">
                <a:alpha val="20000"/>
              </a:srgbClr>
            </a:outerShdw>
          </a:effectLst>
        </p:spPr>
        <p:txBody>
          <a:bodyPr rot="0" spcFirstLastPara="0" vert="horz" wrap="square" lIns="0" tIns="0" rIns="0" bIns="0" numCol="1" spcCol="0" rtlCol="0" fromWordArt="0" anchor="ctr" anchorCtr="0" forceAA="0" compatLnSpc="1">
            <a:normAutofit/>
          </a:bodyPr>
          <a:lstStyle/>
          <a:p>
            <a:pPr algn="ctr"/>
            <a:r>
              <a:rPr lang="en-US" altLang="zh-CN" sz="2400" b="1" kern="0" dirty="0">
                <a:solidFill>
                  <a:srgbClr val="D8DDE1"/>
                </a:solidFill>
                <a:latin typeface="Arial" panose="020B0604020202090204" pitchFamily="34" charset="0"/>
                <a:ea typeface="微软雅黑" panose="020B0503020204020204" charset="-122"/>
                <a:cs typeface="Arial" panose="020B0604020202090204" pitchFamily="34" charset="0"/>
              </a:rPr>
              <a:t>04</a:t>
            </a:r>
            <a:endParaRPr lang="zh-CN" altLang="en-US" sz="2400" b="1" kern="0" dirty="0">
              <a:solidFill>
                <a:srgbClr val="D8DDE1"/>
              </a:solidFill>
              <a:latin typeface="Arial" panose="020B0604020202090204" pitchFamily="34" charset="0"/>
              <a:ea typeface="微软雅黑" panose="020B0503020204020204" charset="-122"/>
              <a:cs typeface="Arial" panose="020B0604020202090204" pitchFamily="34" charset="0"/>
            </a:endParaRPr>
          </a:p>
        </p:txBody>
      </p:sp>
      <p:sp>
        <p:nvSpPr>
          <p:cNvPr id="27" name="对话气泡: 圆角矩形 26"/>
          <p:cNvSpPr/>
          <p:nvPr>
            <p:custDataLst>
              <p:tags r:id="rId12"/>
            </p:custDataLst>
          </p:nvPr>
        </p:nvSpPr>
        <p:spPr>
          <a:xfrm>
            <a:off x="5555041" y="4047240"/>
            <a:ext cx="586855" cy="463624"/>
          </a:xfrm>
          <a:prstGeom prst="wedgeRoundRectCallout">
            <a:avLst>
              <a:gd name="adj1" fmla="val -11844"/>
              <a:gd name="adj2" fmla="val 67319"/>
              <a:gd name="adj3" fmla="val 16667"/>
            </a:avLst>
          </a:prstGeom>
          <a:gradFill>
            <a:gsLst>
              <a:gs pos="0">
                <a:srgbClr val="657587"/>
              </a:gs>
              <a:gs pos="53000">
                <a:srgbClr val="6C889D"/>
              </a:gs>
              <a:gs pos="100000">
                <a:srgbClr val="75A3BA"/>
              </a:gs>
            </a:gsLst>
            <a:lin ang="14400000" scaled="0"/>
          </a:gradFill>
          <a:ln w="12700" cap="rnd" cmpd="sng" algn="ctr">
            <a:noFill/>
            <a:prstDash val="solid"/>
            <a:round/>
          </a:ln>
          <a:effectLst>
            <a:outerShdw blurRad="304800" dist="127000" algn="ctr" rotWithShape="0">
              <a:srgbClr val="01857C">
                <a:alpha val="20000"/>
              </a:srgbClr>
            </a:outerShdw>
          </a:effectLst>
        </p:spPr>
        <p:txBody>
          <a:bodyPr rot="0" spcFirstLastPara="0" vert="horz" wrap="square" lIns="0" tIns="0" rIns="0" bIns="0" numCol="1" spcCol="0" rtlCol="0" fromWordArt="0" anchor="ctr" anchorCtr="0" forceAA="0" compatLnSpc="1">
            <a:normAutofit/>
          </a:bodyPr>
          <a:lstStyle/>
          <a:p>
            <a:pPr algn="ctr"/>
            <a:r>
              <a:rPr lang="en-US" altLang="zh-CN" sz="2400" b="1" kern="0" dirty="0">
                <a:solidFill>
                  <a:srgbClr val="D8DDE1"/>
                </a:solidFill>
                <a:latin typeface="Arial" panose="020B0604020202090204" pitchFamily="34" charset="0"/>
                <a:ea typeface="微软雅黑" panose="020B0503020204020204" charset="-122"/>
                <a:cs typeface="Arial" panose="020B0604020202090204" pitchFamily="34" charset="0"/>
              </a:rPr>
              <a:t>05</a:t>
            </a:r>
            <a:endParaRPr lang="zh-CN" altLang="en-US" sz="2400" b="1" kern="0" dirty="0">
              <a:solidFill>
                <a:srgbClr val="D8DDE1"/>
              </a:solidFill>
              <a:latin typeface="Arial" panose="020B0604020202090204" pitchFamily="34" charset="0"/>
              <a:ea typeface="微软雅黑" panose="020B0503020204020204" charset="-122"/>
              <a:cs typeface="Arial" panose="020B0604020202090204" pitchFamily="34" charset="0"/>
            </a:endParaRPr>
          </a:p>
        </p:txBody>
      </p:sp>
      <p:sp>
        <p:nvSpPr>
          <p:cNvPr id="28" name="对话气泡: 圆角矩形 27"/>
          <p:cNvSpPr/>
          <p:nvPr>
            <p:custDataLst>
              <p:tags r:id="rId13"/>
            </p:custDataLst>
          </p:nvPr>
        </p:nvSpPr>
        <p:spPr>
          <a:xfrm>
            <a:off x="5555041" y="4801875"/>
            <a:ext cx="586855" cy="463624"/>
          </a:xfrm>
          <a:prstGeom prst="wedgeRoundRectCallout">
            <a:avLst>
              <a:gd name="adj1" fmla="val -11844"/>
              <a:gd name="adj2" fmla="val 67319"/>
              <a:gd name="adj3" fmla="val 16667"/>
            </a:avLst>
          </a:prstGeom>
          <a:gradFill>
            <a:gsLst>
              <a:gs pos="0">
                <a:srgbClr val="657587"/>
              </a:gs>
              <a:gs pos="53000">
                <a:srgbClr val="6C889D"/>
              </a:gs>
              <a:gs pos="100000">
                <a:srgbClr val="75A3BA"/>
              </a:gs>
            </a:gsLst>
            <a:lin ang="14400000" scaled="0"/>
          </a:gradFill>
          <a:ln w="12700" cap="rnd" cmpd="sng" algn="ctr">
            <a:noFill/>
            <a:prstDash val="solid"/>
            <a:round/>
          </a:ln>
          <a:effectLst>
            <a:outerShdw blurRad="304800" dist="127000" algn="ctr" rotWithShape="0">
              <a:srgbClr val="01857C">
                <a:alpha val="20000"/>
              </a:srgbClr>
            </a:outerShdw>
          </a:effectLst>
        </p:spPr>
        <p:txBody>
          <a:bodyPr rot="0" spcFirstLastPara="0" vert="horz" wrap="square" lIns="0" tIns="0" rIns="0" bIns="0" numCol="1" spcCol="0" rtlCol="0" fromWordArt="0" anchor="ctr" anchorCtr="0" forceAA="0" compatLnSpc="1">
            <a:normAutofit/>
          </a:bodyPr>
          <a:lstStyle/>
          <a:p>
            <a:pPr algn="ctr"/>
            <a:r>
              <a:rPr lang="en-US" altLang="zh-CN" sz="2400" b="1" kern="0" dirty="0">
                <a:solidFill>
                  <a:srgbClr val="D8DDE1"/>
                </a:solidFill>
                <a:latin typeface="Arial" panose="020B0604020202090204" pitchFamily="34" charset="0"/>
                <a:ea typeface="微软雅黑" panose="020B0503020204020204" charset="-122"/>
                <a:cs typeface="Arial" panose="020B0604020202090204" pitchFamily="34" charset="0"/>
              </a:rPr>
              <a:t>06</a:t>
            </a:r>
            <a:endParaRPr lang="zh-CN" altLang="en-US" sz="2400" b="1" kern="0" dirty="0">
              <a:solidFill>
                <a:srgbClr val="D8DDE1"/>
              </a:solidFill>
              <a:latin typeface="Arial" panose="020B0604020202090204" pitchFamily="34" charset="0"/>
              <a:ea typeface="微软雅黑" panose="020B0503020204020204" charset="-122"/>
              <a:cs typeface="Arial" panose="020B0604020202090204" pitchFamily="34" charset="0"/>
            </a:endParaRPr>
          </a:p>
        </p:txBody>
      </p:sp>
      <p:sp>
        <p:nvSpPr>
          <p:cNvPr id="29" name="对话气泡: 圆角矩形 28"/>
          <p:cNvSpPr/>
          <p:nvPr>
            <p:custDataLst>
              <p:tags r:id="rId14"/>
            </p:custDataLst>
          </p:nvPr>
        </p:nvSpPr>
        <p:spPr>
          <a:xfrm>
            <a:off x="5555041" y="5556509"/>
            <a:ext cx="586855" cy="463624"/>
          </a:xfrm>
          <a:prstGeom prst="wedgeRoundRectCallout">
            <a:avLst>
              <a:gd name="adj1" fmla="val -11844"/>
              <a:gd name="adj2" fmla="val 67319"/>
              <a:gd name="adj3" fmla="val 16667"/>
            </a:avLst>
          </a:prstGeom>
          <a:gradFill>
            <a:gsLst>
              <a:gs pos="0">
                <a:srgbClr val="657587"/>
              </a:gs>
              <a:gs pos="53000">
                <a:srgbClr val="6C889D"/>
              </a:gs>
              <a:gs pos="100000">
                <a:srgbClr val="75A3BA"/>
              </a:gs>
            </a:gsLst>
            <a:lin ang="14400000" scaled="0"/>
          </a:gradFill>
          <a:ln w="12700" cap="rnd" cmpd="sng" algn="ctr">
            <a:noFill/>
            <a:prstDash val="solid"/>
            <a:round/>
          </a:ln>
          <a:effectLst>
            <a:outerShdw blurRad="304800" dist="127000" algn="ctr" rotWithShape="0">
              <a:srgbClr val="01857C">
                <a:alpha val="20000"/>
              </a:srgbClr>
            </a:outerShdw>
          </a:effectLst>
        </p:spPr>
        <p:txBody>
          <a:bodyPr rot="0" spcFirstLastPara="0" vert="horz" wrap="square" lIns="0" tIns="0" rIns="0" bIns="0" numCol="1" spcCol="0" rtlCol="0" fromWordArt="0" anchor="ctr" anchorCtr="0" forceAA="0" compatLnSpc="1">
            <a:normAutofit/>
          </a:bodyPr>
          <a:lstStyle/>
          <a:p>
            <a:pPr algn="ctr"/>
            <a:r>
              <a:rPr lang="en-US" altLang="zh-CN" sz="2400" b="1" kern="0" dirty="0">
                <a:solidFill>
                  <a:srgbClr val="D8DDE1"/>
                </a:solidFill>
                <a:latin typeface="Arial" panose="020B0604020202090204" pitchFamily="34" charset="0"/>
                <a:ea typeface="微软雅黑" panose="020B0503020204020204" charset="-122"/>
                <a:cs typeface="Arial" panose="020B0604020202090204" pitchFamily="34" charset="0"/>
              </a:rPr>
              <a:t>07</a:t>
            </a:r>
            <a:endParaRPr lang="zh-CN" altLang="en-US" sz="2400" b="1" kern="0" dirty="0">
              <a:solidFill>
                <a:srgbClr val="D8DDE1"/>
              </a:solidFill>
              <a:latin typeface="Arial" panose="020B0604020202090204" pitchFamily="34" charset="0"/>
              <a:ea typeface="微软雅黑" panose="020B0503020204020204" charset="-122"/>
              <a:cs typeface="Arial" panose="020B0604020202090204" pitchFamily="34" charset="0"/>
            </a:endParaRPr>
          </a:p>
        </p:txBody>
      </p:sp>
      <p:sp>
        <p:nvSpPr>
          <p:cNvPr id="31" name="椭圆 30"/>
          <p:cNvSpPr/>
          <p:nvPr/>
        </p:nvSpPr>
        <p:spPr>
          <a:xfrm>
            <a:off x="-370988" y="5374098"/>
            <a:ext cx="2366369" cy="2366369"/>
          </a:xfrm>
          <a:prstGeom prst="ellipse">
            <a:avLst/>
          </a:prstGeom>
          <a:noFill/>
          <a:ln w="101600">
            <a:solidFill>
              <a:schemeClr val="bg1">
                <a:alpha val="38000"/>
              </a:schemeClr>
            </a:solidFill>
          </a:ln>
          <a:effectLst>
            <a:outerShdw blurRad="304800" dist="50800" dir="5400000" algn="ctr" rotWithShape="0">
              <a:schemeClr val="bg1">
                <a:alpha val="4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椭圆 32"/>
          <p:cNvSpPr/>
          <p:nvPr/>
        </p:nvSpPr>
        <p:spPr>
          <a:xfrm>
            <a:off x="9789379" y="-682388"/>
            <a:ext cx="1057700" cy="1057700"/>
          </a:xfrm>
          <a:prstGeom prst="ellipse">
            <a:avLst/>
          </a:prstGeom>
          <a:noFill/>
          <a:ln w="203200">
            <a:solidFill>
              <a:schemeClr val="bg1"/>
            </a:solidFill>
          </a:ln>
          <a:effectLst>
            <a:outerShdw blurRad="304800" dist="50800" dir="5400000" algn="ctr" rotWithShape="0">
              <a:schemeClr val="bg1">
                <a:alpha val="4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" grpId="0" animBg="1"/>
      <p:bldP spid="17" grpId="0"/>
      <p:bldP spid="19" grpId="0"/>
      <p:bldP spid="20" grpId="0"/>
      <p:bldP spid="21" grpId="0"/>
      <p:bldP spid="22" grpId="0"/>
      <p:bldP spid="23" grpId="0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圆角矩形 131"/>
          <p:cNvSpPr>
            <a:spLocks noGrp="1"/>
          </p:cNvSpPr>
          <p:nvPr/>
        </p:nvSpPr>
        <p:spPr>
          <a:xfrm>
            <a:off x="6080125" y="2346325"/>
            <a:ext cx="971550" cy="285750"/>
          </a:xfrm>
          <a:prstGeom prst="roundRect">
            <a:avLst>
              <a:gd name="adj" fmla="val 50000"/>
            </a:avLst>
          </a:prstGeom>
          <a:solidFill>
            <a:srgbClr val="008E85"/>
          </a:solidFill>
          <a:ln w="0">
            <a:solidFill>
              <a:srgbClr val="008E85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3" name="文本框 2"/>
          <p:cNvSpPr txBox="1"/>
          <p:nvPr/>
        </p:nvSpPr>
        <p:spPr>
          <a:xfrm>
            <a:off x="766604" y="410346"/>
            <a:ext cx="3982720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sz="3200" b="1">
                <a:solidFill>
                  <a:schemeClr val="accent2"/>
                </a:solidFill>
                <a:latin typeface="微软雅黑"/>
                <a:ea typeface="微软雅黑"/>
                <a:cs typeface="微软雅黑"/>
                <a:sym typeface="+mn-ea"/>
              </a:rPr>
              <a:t>Exactly-Once 的约束</a:t>
            </a:r>
            <a:endParaRPr lang="zh-CN" altLang="en-US" sz="3200" b="1" dirty="0">
              <a:solidFill>
                <a:schemeClr val="accent2"/>
              </a:solidFill>
              <a:latin typeface="微软雅黑"/>
              <a:ea typeface="微软雅黑"/>
              <a:cs typeface="微软雅黑"/>
              <a:sym typeface="+mn-ea"/>
            </a:endParaRPr>
          </a:p>
        </p:txBody>
      </p:sp>
      <p:sp>
        <p:nvSpPr>
          <p:cNvPr id="66" name="矩形 65"/>
          <p:cNvSpPr>
            <a:spLocks noGrp="1"/>
          </p:cNvSpPr>
          <p:nvPr/>
        </p:nvSpPr>
        <p:spPr>
          <a:xfrm>
            <a:off x="461010" y="1489075"/>
            <a:ext cx="9144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lnSpcReduction="10000"/>
          </a:bodyPr>
          <a:lstStyle/>
          <a:p>
            <a:pPr>
              <a:defRPr sz="1500" b="1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500" b="1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Timer 与 Checkpoint 是两套触发机制；如果 F 直接结束事务，提交资格就脱离了 Checkpoint State。</a:t>
            </a:r>
            <a:endParaRPr sz="1500" b="1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67" name="圆角矩形 66"/>
          <p:cNvSpPr>
            <a:spLocks noGrp="1"/>
          </p:cNvSpPr>
          <p:nvPr/>
        </p:nvSpPr>
        <p:spPr>
          <a:xfrm>
            <a:off x="9719310" y="1508125"/>
            <a:ext cx="1066800" cy="285750"/>
          </a:xfrm>
          <a:prstGeom prst="roundRect">
            <a:avLst>
              <a:gd name="adj" fmla="val 50000"/>
            </a:avLst>
          </a:prstGeom>
          <a:solidFill>
            <a:srgbClr val="F4A000"/>
          </a:solidFill>
          <a:ln w="0">
            <a:solidFill>
              <a:srgbClr val="F4A00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68" name="矩形 67"/>
          <p:cNvSpPr>
            <a:spLocks noGrp="1"/>
          </p:cNvSpPr>
          <p:nvPr/>
        </p:nvSpPr>
        <p:spPr>
          <a:xfrm>
            <a:off x="9719310" y="1546225"/>
            <a:ext cx="10668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63809"/>
          </a:bodyPr>
          <a:lstStyle/>
          <a:p>
            <a:pPr algn="ctr">
              <a:defRPr sz="105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设计讨论</a:t>
            </a:r>
            <a:endParaRPr sz="1050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69" name="矩形 68"/>
          <p:cNvSpPr>
            <a:spLocks noGrp="1"/>
          </p:cNvSpPr>
          <p:nvPr/>
        </p:nvSpPr>
        <p:spPr>
          <a:xfrm flipH="1">
            <a:off x="5633085" y="2400300"/>
            <a:ext cx="36000" cy="4138930"/>
          </a:xfrm>
          <a:prstGeom prst="rect">
            <a:avLst/>
          </a:prstGeom>
          <a:solidFill>
            <a:srgbClr val="5D7F96"/>
          </a:solidFill>
          <a:ln w="0">
            <a:solidFill>
              <a:srgbClr val="5D7F96"/>
            </a:solidFill>
            <a:prstDash val="solid"/>
          </a:ln>
        </p:spPr>
      </p:sp>
      <p:sp>
        <p:nvSpPr>
          <p:cNvPr id="70" name="圆角矩形 69"/>
          <p:cNvSpPr>
            <a:spLocks noGrp="1"/>
          </p:cNvSpPr>
          <p:nvPr/>
        </p:nvSpPr>
        <p:spPr>
          <a:xfrm>
            <a:off x="480060" y="2324735"/>
            <a:ext cx="1123950" cy="285750"/>
          </a:xfrm>
          <a:prstGeom prst="roundRect">
            <a:avLst>
              <a:gd name="adj" fmla="val 50000"/>
            </a:avLst>
          </a:prstGeom>
          <a:solidFill>
            <a:srgbClr val="E45A64"/>
          </a:solidFill>
          <a:ln w="0">
            <a:solidFill>
              <a:srgbClr val="E45A64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71" name="矩形 70"/>
          <p:cNvSpPr>
            <a:spLocks noGrp="1"/>
          </p:cNvSpPr>
          <p:nvPr/>
        </p:nvSpPr>
        <p:spPr>
          <a:xfrm>
            <a:off x="480060" y="2362835"/>
            <a:ext cx="11239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63809"/>
          </a:bodyPr>
          <a:lstStyle/>
          <a:p>
            <a:pPr algn="ctr">
              <a:defRPr sz="10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不能这样做</a:t>
            </a:r>
            <a:endParaRPr sz="1050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72" name="矩形 71"/>
          <p:cNvSpPr>
            <a:spLocks noGrp="1"/>
          </p:cNvSpPr>
          <p:nvPr/>
        </p:nvSpPr>
        <p:spPr>
          <a:xfrm>
            <a:off x="480060" y="2967355"/>
            <a:ext cx="4000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>
              <a:defRPr sz="1875" b="1">
                <a:solidFill>
                  <a:srgbClr val="E45A64"/>
                </a:solidFill>
                <a:latin typeface="微软雅黑"/>
                <a:ea typeface="微软雅黑"/>
                <a:cs typeface="微软雅黑"/>
              </a:defRPr>
            </a:pPr>
            <a:r>
              <a:rPr sz="1875" b="1">
                <a:solidFill>
                  <a:srgbClr val="E45A64"/>
                </a:solidFill>
                <a:latin typeface="微软雅黑"/>
                <a:ea typeface="微软雅黑"/>
                <a:cs typeface="微软雅黑"/>
              </a:rPr>
              <a:t>Timer 直接 COMMIT</a:t>
            </a:r>
            <a:endParaRPr sz="1875" b="1">
              <a:solidFill>
                <a:srgbClr val="E45A64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73" name="右箭头 72"/>
          <p:cNvSpPr>
            <a:spLocks noGrp="1"/>
          </p:cNvSpPr>
          <p:nvPr/>
        </p:nvSpPr>
        <p:spPr>
          <a:xfrm>
            <a:off x="1908810" y="3953510"/>
            <a:ext cx="495300" cy="171450"/>
          </a:xfrm>
          <a:prstGeom prst="rightArrow">
            <a:avLst/>
          </a:prstGeom>
          <a:solidFill>
            <a:srgbClr val="E45A64"/>
          </a:solidFill>
          <a:ln w="0">
            <a:solidFill>
              <a:srgbClr val="E45A64"/>
            </a:solidFill>
            <a:prstDash val="solid"/>
          </a:ln>
        </p:spPr>
      </p:sp>
      <p:sp>
        <p:nvSpPr>
          <p:cNvPr id="74" name="右箭头 73"/>
          <p:cNvSpPr>
            <a:spLocks noGrp="1"/>
          </p:cNvSpPr>
          <p:nvPr/>
        </p:nvSpPr>
        <p:spPr>
          <a:xfrm>
            <a:off x="3794760" y="3953510"/>
            <a:ext cx="495300" cy="171450"/>
          </a:xfrm>
          <a:prstGeom prst="rightArrow">
            <a:avLst/>
          </a:prstGeom>
          <a:solidFill>
            <a:srgbClr val="E45A64"/>
          </a:solidFill>
          <a:ln w="0">
            <a:solidFill>
              <a:srgbClr val="E45A64"/>
            </a:solidFill>
            <a:prstDash val="solid"/>
          </a:ln>
        </p:spPr>
      </p:sp>
      <p:sp>
        <p:nvSpPr>
          <p:cNvPr id="75" name="圆角矩形 74"/>
          <p:cNvSpPr>
            <a:spLocks noGrp="1"/>
          </p:cNvSpPr>
          <p:nvPr/>
        </p:nvSpPr>
        <p:spPr>
          <a:xfrm>
            <a:off x="480060" y="3734435"/>
            <a:ext cx="1333500" cy="609600"/>
          </a:xfrm>
          <a:prstGeom prst="roundRect">
            <a:avLst>
              <a:gd name="adj" fmla="val 18750"/>
            </a:avLst>
          </a:prstGeom>
          <a:solidFill>
            <a:srgbClr val="FFF1F2"/>
          </a:solidFill>
          <a:ln w="13335">
            <a:solidFill>
              <a:srgbClr val="E45A64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76" name="矩形 75"/>
          <p:cNvSpPr>
            <a:spLocks noGrp="1"/>
          </p:cNvSpPr>
          <p:nvPr/>
        </p:nvSpPr>
        <p:spPr>
          <a:xfrm>
            <a:off x="575310" y="3863975"/>
            <a:ext cx="1143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anchor="ctr">
            <a:normAutofit/>
          </a:bodyPr>
          <a:lstStyle/>
          <a:p>
            <a:pPr algn="ctr">
              <a:defRPr sz="1200" b="1">
                <a:solidFill>
                  <a:srgbClr val="E45A64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E45A64"/>
                </a:solidFill>
                <a:latin typeface="微软雅黑"/>
                <a:ea typeface="微软雅黑"/>
                <a:cs typeface="微软雅黑"/>
              </a:rPr>
              <a:t>FlushSignal</a:t>
            </a:r>
            <a:endParaRPr sz="1200" b="1">
              <a:solidFill>
                <a:srgbClr val="E45A64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77" name="圆角矩形 76"/>
          <p:cNvSpPr>
            <a:spLocks noGrp="1"/>
          </p:cNvSpPr>
          <p:nvPr/>
        </p:nvSpPr>
        <p:spPr>
          <a:xfrm>
            <a:off x="2499360" y="3734435"/>
            <a:ext cx="1200150" cy="609600"/>
          </a:xfrm>
          <a:prstGeom prst="roundRect">
            <a:avLst>
              <a:gd name="adj" fmla="val 18750"/>
            </a:avLst>
          </a:prstGeom>
          <a:solidFill>
            <a:srgbClr val="FFF1F2"/>
          </a:solidFill>
          <a:ln w="13335">
            <a:solidFill>
              <a:srgbClr val="E45A64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78" name="矩形 77"/>
          <p:cNvSpPr>
            <a:spLocks noGrp="1"/>
          </p:cNvSpPr>
          <p:nvPr/>
        </p:nvSpPr>
        <p:spPr>
          <a:xfrm>
            <a:off x="2594610" y="3842385"/>
            <a:ext cx="10096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anchor="ctr">
            <a:normAutofit fontScale="93674"/>
          </a:bodyPr>
          <a:lstStyle/>
          <a:p>
            <a:pPr algn="ctr">
              <a:defRPr sz="1275" b="1">
                <a:solidFill>
                  <a:srgbClr val="E45A64"/>
                </a:solidFill>
                <a:latin typeface="Menlo" panose="020B0609030804020204"/>
                <a:ea typeface="Menlo" panose="020B0609030804020204"/>
                <a:cs typeface="Menlo" panose="020B0609030804020204"/>
              </a:defRPr>
            </a:pPr>
            <a:r>
              <a:rPr sz="1275" b="1">
                <a:solidFill>
                  <a:srgbClr val="E45A64"/>
                </a:solidFill>
                <a:latin typeface="Menlo" panose="020B0609030804020204"/>
                <a:ea typeface="Menlo" panose="020B0609030804020204"/>
                <a:cs typeface="Menlo" panose="020B0609030804020204"/>
              </a:rPr>
              <a:t>XA COMMIT</a:t>
            </a:r>
            <a:endParaRPr sz="1275" b="1">
              <a:solidFill>
                <a:srgbClr val="E45A64"/>
              </a:solidFill>
              <a:latin typeface="Menlo" panose="020B0609030804020204"/>
              <a:ea typeface="Menlo" panose="020B0609030804020204"/>
              <a:cs typeface="Menlo" panose="020B0609030804020204"/>
            </a:endParaRPr>
          </a:p>
        </p:txBody>
      </p:sp>
      <p:sp>
        <p:nvSpPr>
          <p:cNvPr id="79" name="圆角矩形 78"/>
          <p:cNvSpPr>
            <a:spLocks noGrp="1"/>
          </p:cNvSpPr>
          <p:nvPr/>
        </p:nvSpPr>
        <p:spPr>
          <a:xfrm>
            <a:off x="4385310" y="3734435"/>
            <a:ext cx="1104900" cy="609600"/>
          </a:xfrm>
          <a:prstGeom prst="roundRect">
            <a:avLst>
              <a:gd name="adj" fmla="val 18750"/>
            </a:avLst>
          </a:prstGeom>
          <a:solidFill>
            <a:srgbClr val="FFF1F2"/>
          </a:solidFill>
          <a:ln w="13335">
            <a:solidFill>
              <a:srgbClr val="E45A64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80" name="矩形 79"/>
          <p:cNvSpPr>
            <a:spLocks noGrp="1"/>
          </p:cNvSpPr>
          <p:nvPr/>
        </p:nvSpPr>
        <p:spPr>
          <a:xfrm>
            <a:off x="4448175" y="3853180"/>
            <a:ext cx="9715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anchor="ctr">
            <a:normAutofit fontScale="84375"/>
          </a:bodyPr>
          <a:lstStyle/>
          <a:p>
            <a:pPr algn="ctr">
              <a:defRPr sz="1200" b="1">
                <a:solidFill>
                  <a:srgbClr val="E45A64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E45A64"/>
                </a:solidFill>
                <a:latin typeface="微软雅黑"/>
                <a:ea typeface="微软雅黑"/>
                <a:cs typeface="微软雅黑"/>
              </a:rPr>
              <a:t>数据提前可见</a:t>
            </a:r>
            <a:endParaRPr sz="1200" b="1">
              <a:solidFill>
                <a:srgbClr val="E45A64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81" name="矩形 80"/>
          <p:cNvSpPr>
            <a:spLocks noGrp="1"/>
          </p:cNvSpPr>
          <p:nvPr/>
        </p:nvSpPr>
        <p:spPr>
          <a:xfrm>
            <a:off x="746760" y="4739005"/>
            <a:ext cx="43434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/>
          <a:lstStyle/>
          <a:p>
            <a:pPr algn="ctr">
              <a:defRPr sz="135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XID 尚未进入 CK State</a:t>
            </a:r>
            <a:endParaRPr sz="1350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  <a:p>
            <a:pPr algn="ctr">
              <a:defRPr sz="135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Source 恢复重放时可能产生重复</a:t>
            </a:r>
            <a:endParaRPr sz="1350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82" name="圆角矩形 81"/>
          <p:cNvSpPr>
            <a:spLocks noGrp="1"/>
          </p:cNvSpPr>
          <p:nvPr/>
        </p:nvSpPr>
        <p:spPr>
          <a:xfrm>
            <a:off x="746760" y="5826125"/>
            <a:ext cx="4343400" cy="514350"/>
          </a:xfrm>
          <a:prstGeom prst="roundRect">
            <a:avLst>
              <a:gd name="adj" fmla="val 18519"/>
            </a:avLst>
          </a:prstGeom>
          <a:noFill/>
          <a:ln w="11430">
            <a:solidFill>
              <a:srgbClr val="E45A64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83" name="矩形 82"/>
          <p:cNvSpPr>
            <a:spLocks noGrp="1"/>
          </p:cNvSpPr>
          <p:nvPr/>
        </p:nvSpPr>
        <p:spPr>
          <a:xfrm>
            <a:off x="927735" y="5949950"/>
            <a:ext cx="39814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Autofit/>
          </a:bodyPr>
          <a:lstStyle/>
          <a:p>
            <a:pPr algn="ctr">
              <a:defRPr sz="1200" b="1">
                <a:solidFill>
                  <a:srgbClr val="E45A64"/>
                </a:solidFill>
                <a:latin typeface="微软雅黑"/>
                <a:ea typeface="微软雅黑"/>
                <a:cs typeface="微软雅黑"/>
              </a:defRPr>
            </a:pPr>
            <a:r>
              <a:rPr b="1">
                <a:solidFill>
                  <a:srgbClr val="E45A64"/>
                </a:solidFill>
                <a:latin typeface="微软雅黑"/>
                <a:ea typeface="微软雅黑"/>
                <a:cs typeface="微软雅黑"/>
              </a:rPr>
              <a:t>当前实现：JDBC XA Writer 不注册 Timer Flush</a:t>
            </a:r>
            <a:endParaRPr b="1">
              <a:solidFill>
                <a:srgbClr val="E45A64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11" name="矩形 110"/>
          <p:cNvSpPr>
            <a:spLocks noGrp="1"/>
          </p:cNvSpPr>
          <p:nvPr/>
        </p:nvSpPr>
        <p:spPr>
          <a:xfrm>
            <a:off x="6101715" y="2384425"/>
            <a:ext cx="9715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63809"/>
          </a:bodyPr>
          <a:lstStyle/>
          <a:p>
            <a:pPr algn="ctr">
              <a:defRPr sz="10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设计方向</a:t>
            </a:r>
            <a:endParaRPr sz="1050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84" name="矩形 83"/>
          <p:cNvSpPr>
            <a:spLocks noGrp="1"/>
          </p:cNvSpPr>
          <p:nvPr/>
        </p:nvSpPr>
        <p:spPr>
          <a:xfrm>
            <a:off x="6004560" y="2967355"/>
            <a:ext cx="4572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81667"/>
          </a:bodyPr>
          <a:lstStyle/>
          <a:p>
            <a:pPr>
              <a:defRPr sz="1800" b="1">
                <a:solidFill>
                  <a:srgbClr val="008E85"/>
                </a:solidFill>
                <a:latin typeface="微软雅黑"/>
                <a:ea typeface="微软雅黑"/>
                <a:cs typeface="微软雅黑"/>
              </a:defRPr>
            </a:pPr>
            <a:r>
              <a:rPr sz="1800" b="1">
                <a:solidFill>
                  <a:srgbClr val="008E85"/>
                </a:solidFill>
                <a:latin typeface="微软雅黑"/>
                <a:ea typeface="微软雅黑"/>
                <a:cs typeface="微软雅黑"/>
              </a:rPr>
              <a:t>PREPARE 可以，COMMIT 必须等 CK</a:t>
            </a:r>
            <a:endParaRPr sz="1800" b="1">
              <a:solidFill>
                <a:srgbClr val="008E85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85" name="右箭头 84"/>
          <p:cNvSpPr>
            <a:spLocks noGrp="1"/>
          </p:cNvSpPr>
          <p:nvPr/>
        </p:nvSpPr>
        <p:spPr>
          <a:xfrm>
            <a:off x="7051675" y="3953510"/>
            <a:ext cx="381000" cy="171450"/>
          </a:xfrm>
          <a:prstGeom prst="rightArrow">
            <a:avLst/>
          </a:prstGeom>
          <a:solidFill>
            <a:srgbClr val="008E85"/>
          </a:solidFill>
          <a:ln w="0">
            <a:solidFill>
              <a:srgbClr val="008E85"/>
            </a:solidFill>
            <a:prstDash val="solid"/>
          </a:ln>
        </p:spPr>
      </p:sp>
      <p:sp>
        <p:nvSpPr>
          <p:cNvPr id="114" name="右箭头 113"/>
          <p:cNvSpPr>
            <a:spLocks noGrp="1"/>
          </p:cNvSpPr>
          <p:nvPr/>
        </p:nvSpPr>
        <p:spPr>
          <a:xfrm>
            <a:off x="8862060" y="3953510"/>
            <a:ext cx="381000" cy="171450"/>
          </a:xfrm>
          <a:prstGeom prst="rightArrow">
            <a:avLst/>
          </a:prstGeom>
          <a:solidFill>
            <a:srgbClr val="008E85"/>
          </a:solidFill>
          <a:ln w="0">
            <a:solidFill>
              <a:srgbClr val="008E85"/>
            </a:solidFill>
            <a:prstDash val="solid"/>
          </a:ln>
        </p:spPr>
      </p:sp>
      <p:sp>
        <p:nvSpPr>
          <p:cNvPr id="86" name="圆角矩形 85"/>
          <p:cNvSpPr>
            <a:spLocks noGrp="1"/>
          </p:cNvSpPr>
          <p:nvPr/>
        </p:nvSpPr>
        <p:spPr>
          <a:xfrm>
            <a:off x="6042660" y="3734435"/>
            <a:ext cx="781050" cy="609600"/>
          </a:xfrm>
          <a:prstGeom prst="roundRect">
            <a:avLst>
              <a:gd name="adj" fmla="val 18750"/>
            </a:avLst>
          </a:prstGeom>
          <a:solidFill>
            <a:srgbClr val="FFF4DD"/>
          </a:solidFill>
          <a:ln w="13335">
            <a:solidFill>
              <a:srgbClr val="F4A00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87" name="矩形 86"/>
          <p:cNvSpPr>
            <a:spLocks noGrp="1"/>
          </p:cNvSpPr>
          <p:nvPr/>
        </p:nvSpPr>
        <p:spPr>
          <a:xfrm>
            <a:off x="6137910" y="3842385"/>
            <a:ext cx="5905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anchor="ctr">
            <a:normAutofit/>
          </a:bodyPr>
          <a:lstStyle/>
          <a:p>
            <a:pPr algn="ctr">
              <a:defRPr sz="1500" b="1">
                <a:solidFill>
                  <a:srgbClr val="F4A000"/>
                </a:solidFill>
                <a:latin typeface="Menlo" panose="020B0609030804020204"/>
                <a:ea typeface="Menlo" panose="020B0609030804020204"/>
                <a:cs typeface="Menlo" panose="020B0609030804020204"/>
              </a:defRPr>
            </a:pPr>
            <a:r>
              <a:rPr sz="1500" b="1">
                <a:solidFill>
                  <a:srgbClr val="F4A000"/>
                </a:solidFill>
                <a:latin typeface="Menlo" panose="020B0609030804020204"/>
                <a:ea typeface="Menlo" panose="020B0609030804020204"/>
                <a:cs typeface="Menlo" panose="020B0609030804020204"/>
              </a:rPr>
              <a:t>F</a:t>
            </a:r>
            <a:endParaRPr sz="1500" b="1">
              <a:solidFill>
                <a:srgbClr val="F4A000"/>
              </a:solidFill>
              <a:latin typeface="Menlo" panose="020B0609030804020204"/>
              <a:ea typeface="Menlo" panose="020B0609030804020204"/>
              <a:cs typeface="Menlo" panose="020B0609030804020204"/>
            </a:endParaRPr>
          </a:p>
        </p:txBody>
      </p:sp>
      <p:sp>
        <p:nvSpPr>
          <p:cNvPr id="88" name="圆角矩形 87"/>
          <p:cNvSpPr>
            <a:spLocks noGrp="1"/>
          </p:cNvSpPr>
          <p:nvPr/>
        </p:nvSpPr>
        <p:spPr>
          <a:xfrm>
            <a:off x="7623810" y="3677285"/>
            <a:ext cx="1143000" cy="723900"/>
          </a:xfrm>
          <a:prstGeom prst="roundRect">
            <a:avLst>
              <a:gd name="adj" fmla="val 15789"/>
            </a:avLst>
          </a:prstGeom>
          <a:solidFill>
            <a:srgbClr val="E6F9F7"/>
          </a:solidFill>
          <a:ln w="13335">
            <a:solidFill>
              <a:srgbClr val="008E85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89" name="矩形 88"/>
          <p:cNvSpPr>
            <a:spLocks noGrp="1"/>
          </p:cNvSpPr>
          <p:nvPr/>
        </p:nvSpPr>
        <p:spPr>
          <a:xfrm>
            <a:off x="7795895" y="3863975"/>
            <a:ext cx="8001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anchor="ctr">
            <a:normAutofit fontScale="71063"/>
          </a:bodyPr>
          <a:lstStyle/>
          <a:p>
            <a:pPr algn="ctr">
              <a:defRPr sz="1125" b="1">
                <a:solidFill>
                  <a:srgbClr val="008E85"/>
                </a:solidFill>
                <a:latin typeface="Menlo" panose="020B0609030804020204"/>
                <a:ea typeface="Menlo" panose="020B0609030804020204"/>
                <a:cs typeface="Menlo" panose="020B0609030804020204"/>
              </a:defRPr>
            </a:pPr>
            <a:r>
              <a:rPr sz="1125" b="1">
                <a:solidFill>
                  <a:srgbClr val="008E85"/>
                </a:solidFill>
                <a:latin typeface="Menlo" panose="020B0609030804020204"/>
                <a:ea typeface="Menlo" panose="020B0609030804020204"/>
                <a:cs typeface="Menlo" panose="020B0609030804020204"/>
              </a:rPr>
              <a:t>XA PREPARE</a:t>
            </a:r>
            <a:endParaRPr sz="1125" b="1">
              <a:solidFill>
                <a:srgbClr val="008E85"/>
              </a:solidFill>
              <a:latin typeface="Menlo" panose="020B0609030804020204"/>
              <a:ea typeface="Menlo" panose="020B0609030804020204"/>
              <a:cs typeface="Menlo" panose="020B0609030804020204"/>
            </a:endParaRPr>
          </a:p>
          <a:p>
            <a:pPr algn="ctr">
              <a:defRPr sz="1125" b="1">
                <a:solidFill>
                  <a:srgbClr val="008E85"/>
                </a:solidFill>
                <a:latin typeface="Menlo" panose="020B0609030804020204"/>
                <a:ea typeface="Menlo" panose="020B0609030804020204"/>
                <a:cs typeface="Menlo" panose="020B0609030804020204"/>
              </a:defRPr>
            </a:pPr>
            <a:r>
              <a:rPr sz="1125" b="1">
                <a:solidFill>
                  <a:srgbClr val="008E85"/>
                </a:solidFill>
                <a:latin typeface="Menlo" panose="020B0609030804020204"/>
                <a:ea typeface="Menlo" panose="020B0609030804020204"/>
                <a:cs typeface="Menlo" panose="020B0609030804020204"/>
              </a:rPr>
              <a:t>+ beginTx</a:t>
            </a:r>
            <a:endParaRPr sz="1125" b="1">
              <a:solidFill>
                <a:srgbClr val="008E85"/>
              </a:solidFill>
              <a:latin typeface="Menlo" panose="020B0609030804020204"/>
              <a:ea typeface="Menlo" panose="020B0609030804020204"/>
              <a:cs typeface="Menlo" panose="020B0609030804020204"/>
            </a:endParaRPr>
          </a:p>
        </p:txBody>
      </p:sp>
      <p:sp>
        <p:nvSpPr>
          <p:cNvPr id="119" name="圆角矩形 118"/>
          <p:cNvSpPr>
            <a:spLocks noGrp="1"/>
          </p:cNvSpPr>
          <p:nvPr/>
        </p:nvSpPr>
        <p:spPr>
          <a:xfrm>
            <a:off x="9338310" y="3734435"/>
            <a:ext cx="1143000" cy="609600"/>
          </a:xfrm>
          <a:prstGeom prst="roundRect">
            <a:avLst>
              <a:gd name="adj" fmla="val 18750"/>
            </a:avLst>
          </a:prstGeom>
          <a:solidFill>
            <a:srgbClr val="EAF3F6"/>
          </a:solidFill>
          <a:ln w="13335">
            <a:solidFill>
              <a:srgbClr val="5D7F96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90" name="矩形 89"/>
          <p:cNvSpPr>
            <a:spLocks noGrp="1"/>
          </p:cNvSpPr>
          <p:nvPr/>
        </p:nvSpPr>
        <p:spPr>
          <a:xfrm>
            <a:off x="9433560" y="3842385"/>
            <a:ext cx="952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anchor="ctr">
            <a:normAutofit fontScale="88556"/>
          </a:bodyPr>
          <a:lstStyle/>
          <a:p>
            <a:pPr algn="ctr">
              <a:defRPr sz="1275" b="1">
                <a:solidFill>
                  <a:srgbClr val="161C2A"/>
                </a:solidFill>
                <a:latin typeface="Menlo" panose="020B0609030804020204"/>
                <a:ea typeface="Menlo" panose="020B0609030804020204"/>
                <a:cs typeface="Menlo" panose="020B0609030804020204"/>
              </a:defRPr>
            </a:pPr>
            <a:r>
              <a:rPr sz="1275" b="1">
                <a:solidFill>
                  <a:srgbClr val="161C2A"/>
                </a:solidFill>
                <a:latin typeface="Menlo" panose="020B0609030804020204"/>
                <a:ea typeface="Menlo" panose="020B0609030804020204"/>
                <a:cs typeface="Menlo" panose="020B0609030804020204"/>
              </a:rPr>
              <a:t>CK State</a:t>
            </a:r>
            <a:endParaRPr sz="1275" b="1">
              <a:solidFill>
                <a:srgbClr val="161C2A"/>
              </a:solidFill>
              <a:latin typeface="Menlo" panose="020B0609030804020204"/>
              <a:ea typeface="Menlo" panose="020B0609030804020204"/>
              <a:cs typeface="Menlo" panose="020B0609030804020204"/>
            </a:endParaRPr>
          </a:p>
        </p:txBody>
      </p:sp>
      <p:sp>
        <p:nvSpPr>
          <p:cNvPr id="91" name="下箭头 90"/>
          <p:cNvSpPr>
            <a:spLocks noGrp="1"/>
          </p:cNvSpPr>
          <p:nvPr/>
        </p:nvSpPr>
        <p:spPr>
          <a:xfrm>
            <a:off x="9795510" y="4458335"/>
            <a:ext cx="228600" cy="342900"/>
          </a:xfrm>
          <a:prstGeom prst="downArrow">
            <a:avLst/>
          </a:prstGeom>
          <a:solidFill>
            <a:srgbClr val="008E85"/>
          </a:solidFill>
          <a:ln w="0">
            <a:solidFill>
              <a:srgbClr val="008E85"/>
            </a:solidFill>
            <a:prstDash val="solid"/>
          </a:ln>
        </p:spPr>
      </p:sp>
      <p:sp>
        <p:nvSpPr>
          <p:cNvPr id="127" name="圆角矩形 126"/>
          <p:cNvSpPr>
            <a:spLocks noGrp="1"/>
          </p:cNvSpPr>
          <p:nvPr/>
        </p:nvSpPr>
        <p:spPr>
          <a:xfrm>
            <a:off x="7338060" y="4867910"/>
            <a:ext cx="3143250" cy="685800"/>
          </a:xfrm>
          <a:prstGeom prst="roundRect">
            <a:avLst>
              <a:gd name="adj" fmla="val 16667"/>
            </a:avLst>
          </a:prstGeom>
          <a:noFill/>
          <a:ln w="13335">
            <a:solidFill>
              <a:srgbClr val="008E85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28" name="矩形 127"/>
          <p:cNvSpPr>
            <a:spLocks noGrp="1"/>
          </p:cNvSpPr>
          <p:nvPr/>
        </p:nvSpPr>
        <p:spPr>
          <a:xfrm>
            <a:off x="7433310" y="5067935"/>
            <a:ext cx="2952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anchor="ctr">
            <a:normAutofit fontScale="84375"/>
          </a:bodyPr>
          <a:lstStyle/>
          <a:p>
            <a:pPr algn="ctr">
              <a:defRPr sz="1200" b="1">
                <a:solidFill>
                  <a:srgbClr val="008E85"/>
                </a:solidFill>
                <a:latin typeface="Menlo" panose="020B0609030804020204"/>
                <a:ea typeface="Menlo" panose="020B0609030804020204"/>
                <a:cs typeface="Menlo" panose="020B0609030804020204"/>
              </a:defRPr>
            </a:pPr>
            <a:r>
              <a:rPr sz="1200" b="1">
                <a:solidFill>
                  <a:srgbClr val="008E85"/>
                </a:solidFill>
                <a:latin typeface="Menlo" panose="020B0609030804020204"/>
                <a:ea typeface="Menlo" panose="020B0609030804020204"/>
                <a:cs typeface="Menlo" panose="020B0609030804020204"/>
              </a:rPr>
              <a:t>notifyCheckpointComplete</a:t>
            </a:r>
            <a:endParaRPr sz="1200" b="1">
              <a:solidFill>
                <a:srgbClr val="008E85"/>
              </a:solidFill>
              <a:latin typeface="Menlo" panose="020B0609030804020204"/>
              <a:ea typeface="Menlo" panose="020B0609030804020204"/>
              <a:cs typeface="Menlo" panose="020B0609030804020204"/>
            </a:endParaRPr>
          </a:p>
          <a:p>
            <a:pPr algn="ctr">
              <a:defRPr sz="1200" b="1">
                <a:solidFill>
                  <a:srgbClr val="008E85"/>
                </a:solidFill>
                <a:latin typeface="Menlo" panose="020B0609030804020204"/>
                <a:ea typeface="Menlo" panose="020B0609030804020204"/>
                <a:cs typeface="Menlo" panose="020B0609030804020204"/>
              </a:defRPr>
            </a:pPr>
            <a:r>
              <a:rPr sz="1200" b="1">
                <a:solidFill>
                  <a:srgbClr val="008E85"/>
                </a:solidFill>
                <a:latin typeface="Menlo" panose="020B0609030804020204"/>
                <a:ea typeface="Menlo" panose="020B0609030804020204"/>
                <a:cs typeface="Menlo" panose="020B0609030804020204"/>
              </a:rPr>
              <a:t>→ COMMIT ALL</a:t>
            </a:r>
            <a:endParaRPr sz="1200" b="1">
              <a:solidFill>
                <a:srgbClr val="008E85"/>
              </a:solidFill>
              <a:latin typeface="Menlo" panose="020B0609030804020204"/>
              <a:ea typeface="Menlo" panose="020B0609030804020204"/>
              <a:cs typeface="Menlo" panose="020B0609030804020204"/>
            </a:endParaRPr>
          </a:p>
        </p:txBody>
      </p:sp>
      <p:sp>
        <p:nvSpPr>
          <p:cNvPr id="129" name="矩形 128"/>
          <p:cNvSpPr>
            <a:spLocks noGrp="1"/>
          </p:cNvSpPr>
          <p:nvPr/>
        </p:nvSpPr>
        <p:spPr>
          <a:xfrm>
            <a:off x="6214110" y="5946140"/>
            <a:ext cx="41719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Autofit/>
          </a:bodyPr>
          <a:lstStyle/>
          <a:p>
            <a:pPr algn="ctr">
              <a:defRPr sz="127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11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F 只切分事务；Checkpoint 决定哪些 XID 有资格提交</a:t>
            </a:r>
            <a:endParaRPr sz="1100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" name="圆角矩形 1"/>
          <p:cNvSpPr>
            <a:spLocks noGrp="1"/>
          </p:cNvSpPr>
          <p:nvPr/>
        </p:nvSpPr>
        <p:spPr>
          <a:xfrm>
            <a:off x="6173470" y="5821045"/>
            <a:ext cx="4343400" cy="514350"/>
          </a:xfrm>
          <a:prstGeom prst="roundRect">
            <a:avLst>
              <a:gd name="adj" fmla="val 18519"/>
            </a:avLst>
          </a:prstGeom>
          <a:noFill/>
          <a:ln w="11430">
            <a:solidFill>
              <a:schemeClr val="accent1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72" grpId="0"/>
      <p:bldP spid="76" grpId="0"/>
      <p:bldP spid="78" grpId="0"/>
      <p:bldP spid="80" grpId="0"/>
      <p:bldP spid="81" grpId="0"/>
      <p:bldP spid="83" grpId="0"/>
      <p:bldP spid="87" grpId="0"/>
      <p:bldP spid="89" grpId="0"/>
      <p:bldP spid="90" grpId="0"/>
      <p:bldP spid="128" grpId="0"/>
      <p:bldP spid="129" grpId="0"/>
      <p:bldP spid="84" grpId="0"/>
      <p:bldP spid="1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圆角矩形 92"/>
          <p:cNvSpPr>
            <a:spLocks noGrp="1"/>
          </p:cNvSpPr>
          <p:nvPr/>
        </p:nvSpPr>
        <p:spPr>
          <a:xfrm>
            <a:off x="9246235" y="1564640"/>
            <a:ext cx="1619250" cy="285750"/>
          </a:xfrm>
          <a:prstGeom prst="roundRect">
            <a:avLst>
              <a:gd name="adj" fmla="val 50000"/>
            </a:avLst>
          </a:prstGeom>
          <a:solidFill>
            <a:srgbClr val="F4A000"/>
          </a:solidFill>
          <a:ln w="0">
            <a:solidFill>
              <a:srgbClr val="F4A00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3" name="文本框 2"/>
          <p:cNvSpPr txBox="1"/>
          <p:nvPr/>
        </p:nvSpPr>
        <p:spPr>
          <a:xfrm>
            <a:off x="766604" y="410346"/>
            <a:ext cx="3249295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buNone/>
              <a:defRPr sz="2550" b="1">
                <a:solidFill>
                  <a:srgbClr val="01C8C1"/>
                </a:solidFill>
                <a:latin typeface="微软雅黑"/>
                <a:ea typeface="微软雅黑"/>
                <a:cs typeface="微软雅黑"/>
              </a:defRPr>
            </a:pPr>
            <a:r>
              <a:rPr sz="3200" b="1">
                <a:solidFill>
                  <a:srgbClr val="01C8C1"/>
                </a:solidFill>
                <a:latin typeface="微软雅黑"/>
                <a:ea typeface="微软雅黑"/>
                <a:cs typeface="微软雅黑"/>
                <a:sym typeface="+mn-ea"/>
              </a:rPr>
              <a:t>如何切分 XA 事务</a:t>
            </a:r>
            <a:endParaRPr lang="zh-CN" altLang="en-US" sz="3200" b="1" dirty="0">
              <a:solidFill>
                <a:schemeClr val="accent2"/>
              </a:solidFill>
              <a:latin typeface="微软雅黑"/>
              <a:ea typeface="微软雅黑"/>
              <a:cs typeface="微软雅黑"/>
              <a:sym typeface="+mn-ea"/>
            </a:endParaRPr>
          </a:p>
        </p:txBody>
      </p:sp>
      <p:sp>
        <p:nvSpPr>
          <p:cNvPr id="92" name="矩形 91"/>
          <p:cNvSpPr>
            <a:spLocks noGrp="1"/>
          </p:cNvSpPr>
          <p:nvPr/>
        </p:nvSpPr>
        <p:spPr>
          <a:xfrm>
            <a:off x="407035" y="1564640"/>
            <a:ext cx="92583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lnSpcReduction="10000"/>
          </a:bodyPr>
          <a:lstStyle/>
          <a:p>
            <a:pPr>
              <a:defRPr sz="1500" b="1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500" b="1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F 缩小单个事务，但不提前改变外部可见性；所有 prepared XID 仍由同一个 Checkpoint 兜底。</a:t>
            </a:r>
            <a:endParaRPr sz="1500" b="1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94" name="矩形 93"/>
          <p:cNvSpPr>
            <a:spLocks noGrp="1"/>
          </p:cNvSpPr>
          <p:nvPr/>
        </p:nvSpPr>
        <p:spPr>
          <a:xfrm>
            <a:off x="9170035" y="1621790"/>
            <a:ext cx="1619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63809"/>
          </a:bodyPr>
          <a:lstStyle/>
          <a:p>
            <a:pPr algn="ctr">
              <a:defRPr sz="105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设计方案（非当前能力）</a:t>
            </a:r>
            <a:endParaRPr sz="1050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95" name="矩形 94"/>
          <p:cNvSpPr>
            <a:spLocks noGrp="1"/>
          </p:cNvSpPr>
          <p:nvPr/>
        </p:nvSpPr>
        <p:spPr>
          <a:xfrm>
            <a:off x="467995" y="2804795"/>
            <a:ext cx="9886950" cy="38100"/>
          </a:xfrm>
          <a:prstGeom prst="rect">
            <a:avLst/>
          </a:prstGeom>
          <a:solidFill>
            <a:srgbClr val="5D7F96"/>
          </a:solidFill>
          <a:ln w="0">
            <a:solidFill>
              <a:srgbClr val="5D7F96"/>
            </a:solidFill>
            <a:prstDash val="solid"/>
          </a:ln>
        </p:spPr>
      </p:sp>
      <p:sp>
        <p:nvSpPr>
          <p:cNvPr id="96" name="椭圆 95"/>
          <p:cNvSpPr>
            <a:spLocks noGrp="1"/>
          </p:cNvSpPr>
          <p:nvPr/>
        </p:nvSpPr>
        <p:spPr>
          <a:xfrm>
            <a:off x="696595" y="2614295"/>
            <a:ext cx="400050" cy="400050"/>
          </a:xfrm>
          <a:prstGeom prst="ellipse">
            <a:avLst/>
          </a:prstGeom>
          <a:solidFill>
            <a:srgbClr val="008E85"/>
          </a:solidFill>
          <a:ln w="0">
            <a:solidFill>
              <a:srgbClr val="008E85"/>
            </a:solidFill>
            <a:prstDash val="solid"/>
          </a:ln>
        </p:spPr>
      </p:sp>
      <p:sp>
        <p:nvSpPr>
          <p:cNvPr id="97" name="矩形 96"/>
          <p:cNvSpPr>
            <a:spLocks noGrp="1"/>
          </p:cNvSpPr>
          <p:nvPr/>
        </p:nvSpPr>
        <p:spPr>
          <a:xfrm>
            <a:off x="696595" y="2700020"/>
            <a:ext cx="4000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 algn="ctr">
              <a:defRPr sz="1050" b="1">
                <a:solidFill>
                  <a:srgbClr val="FFFFFF"/>
                </a:solidFill>
                <a:latin typeface="Menlo" panose="020B0609030804020204"/>
                <a:ea typeface="Menlo" panose="020B0609030804020204"/>
                <a:cs typeface="Menlo" panose="020B0609030804020204"/>
              </a:defRPr>
            </a:pPr>
            <a:r>
              <a:rPr sz="1050" b="1">
                <a:solidFill>
                  <a:srgbClr val="FFFFFF"/>
                </a:solidFill>
                <a:latin typeface="Menlo" panose="020B0609030804020204"/>
                <a:ea typeface="Menlo" panose="020B0609030804020204"/>
                <a:cs typeface="Menlo" panose="020B0609030804020204"/>
              </a:rPr>
              <a:t>R</a:t>
            </a:r>
            <a:endParaRPr sz="1050" b="1">
              <a:solidFill>
                <a:srgbClr val="FFFFFF"/>
              </a:solidFill>
              <a:latin typeface="Menlo" panose="020B0609030804020204"/>
              <a:ea typeface="Menlo" panose="020B0609030804020204"/>
              <a:cs typeface="Menlo" panose="020B0609030804020204"/>
            </a:endParaRPr>
          </a:p>
        </p:txBody>
      </p:sp>
      <p:sp>
        <p:nvSpPr>
          <p:cNvPr id="98" name="椭圆 97"/>
          <p:cNvSpPr>
            <a:spLocks noGrp="1"/>
          </p:cNvSpPr>
          <p:nvPr/>
        </p:nvSpPr>
        <p:spPr>
          <a:xfrm>
            <a:off x="1458595" y="2614295"/>
            <a:ext cx="400050" cy="400050"/>
          </a:xfrm>
          <a:prstGeom prst="ellipse">
            <a:avLst/>
          </a:prstGeom>
          <a:solidFill>
            <a:srgbClr val="008E85"/>
          </a:solidFill>
          <a:ln w="0">
            <a:solidFill>
              <a:srgbClr val="008E85"/>
            </a:solidFill>
            <a:prstDash val="solid"/>
          </a:ln>
        </p:spPr>
      </p:sp>
      <p:sp>
        <p:nvSpPr>
          <p:cNvPr id="99" name="矩形 98"/>
          <p:cNvSpPr>
            <a:spLocks noGrp="1"/>
          </p:cNvSpPr>
          <p:nvPr/>
        </p:nvSpPr>
        <p:spPr>
          <a:xfrm>
            <a:off x="1458595" y="2700020"/>
            <a:ext cx="4000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 algn="ctr">
              <a:defRPr sz="1050" b="1">
                <a:solidFill>
                  <a:srgbClr val="FFFFFF"/>
                </a:solidFill>
                <a:latin typeface="Menlo" panose="020B0609030804020204"/>
                <a:ea typeface="Menlo" panose="020B0609030804020204"/>
                <a:cs typeface="Menlo" panose="020B0609030804020204"/>
              </a:defRPr>
            </a:pPr>
            <a:r>
              <a:rPr sz="1050" b="1">
                <a:solidFill>
                  <a:srgbClr val="FFFFFF"/>
                </a:solidFill>
                <a:latin typeface="Menlo" panose="020B0609030804020204"/>
                <a:ea typeface="Menlo" panose="020B0609030804020204"/>
                <a:cs typeface="Menlo" panose="020B0609030804020204"/>
              </a:rPr>
              <a:t>R</a:t>
            </a:r>
            <a:endParaRPr sz="1050" b="1">
              <a:solidFill>
                <a:srgbClr val="FFFFFF"/>
              </a:solidFill>
              <a:latin typeface="Menlo" panose="020B0609030804020204"/>
              <a:ea typeface="Menlo" panose="020B0609030804020204"/>
              <a:cs typeface="Menlo" panose="020B0609030804020204"/>
            </a:endParaRPr>
          </a:p>
        </p:txBody>
      </p:sp>
      <p:sp>
        <p:nvSpPr>
          <p:cNvPr id="100" name="椭圆 99"/>
          <p:cNvSpPr>
            <a:spLocks noGrp="1"/>
          </p:cNvSpPr>
          <p:nvPr/>
        </p:nvSpPr>
        <p:spPr>
          <a:xfrm>
            <a:off x="2220595" y="2614295"/>
            <a:ext cx="400050" cy="400050"/>
          </a:xfrm>
          <a:prstGeom prst="ellipse">
            <a:avLst/>
          </a:prstGeom>
          <a:solidFill>
            <a:srgbClr val="008E85"/>
          </a:solidFill>
          <a:ln w="0">
            <a:solidFill>
              <a:srgbClr val="008E85"/>
            </a:solidFill>
            <a:prstDash val="solid"/>
          </a:ln>
        </p:spPr>
      </p:sp>
      <p:sp>
        <p:nvSpPr>
          <p:cNvPr id="101" name="矩形 100"/>
          <p:cNvSpPr>
            <a:spLocks noGrp="1"/>
          </p:cNvSpPr>
          <p:nvPr/>
        </p:nvSpPr>
        <p:spPr>
          <a:xfrm>
            <a:off x="2220595" y="2700020"/>
            <a:ext cx="4000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 algn="ctr">
              <a:defRPr sz="1050" b="1">
                <a:solidFill>
                  <a:srgbClr val="FFFFFF"/>
                </a:solidFill>
                <a:latin typeface="Menlo" panose="020B0609030804020204"/>
                <a:ea typeface="Menlo" panose="020B0609030804020204"/>
                <a:cs typeface="Menlo" panose="020B0609030804020204"/>
              </a:defRPr>
            </a:pPr>
            <a:r>
              <a:rPr sz="1050" b="1">
                <a:solidFill>
                  <a:srgbClr val="FFFFFF"/>
                </a:solidFill>
                <a:latin typeface="Menlo" panose="020B0609030804020204"/>
                <a:ea typeface="Menlo" panose="020B0609030804020204"/>
                <a:cs typeface="Menlo" panose="020B0609030804020204"/>
              </a:rPr>
              <a:t>R</a:t>
            </a:r>
            <a:endParaRPr sz="1050" b="1">
              <a:solidFill>
                <a:srgbClr val="FFFFFF"/>
              </a:solidFill>
              <a:latin typeface="Menlo" panose="020B0609030804020204"/>
              <a:ea typeface="Menlo" panose="020B0609030804020204"/>
              <a:cs typeface="Menlo" panose="020B0609030804020204"/>
            </a:endParaRPr>
          </a:p>
        </p:txBody>
      </p:sp>
      <p:sp>
        <p:nvSpPr>
          <p:cNvPr id="102" name="椭圆 101"/>
          <p:cNvSpPr>
            <a:spLocks noGrp="1"/>
          </p:cNvSpPr>
          <p:nvPr/>
        </p:nvSpPr>
        <p:spPr>
          <a:xfrm>
            <a:off x="3039745" y="2614295"/>
            <a:ext cx="400050" cy="400050"/>
          </a:xfrm>
          <a:prstGeom prst="ellipse">
            <a:avLst/>
          </a:prstGeom>
          <a:solidFill>
            <a:srgbClr val="F4A000"/>
          </a:solidFill>
          <a:ln w="0">
            <a:solidFill>
              <a:srgbClr val="F4A000"/>
            </a:solidFill>
            <a:prstDash val="solid"/>
          </a:ln>
        </p:spPr>
      </p:sp>
      <p:sp>
        <p:nvSpPr>
          <p:cNvPr id="103" name="矩形 102"/>
          <p:cNvSpPr>
            <a:spLocks noGrp="1"/>
          </p:cNvSpPr>
          <p:nvPr/>
        </p:nvSpPr>
        <p:spPr>
          <a:xfrm>
            <a:off x="3039745" y="2700020"/>
            <a:ext cx="4000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 algn="ctr">
              <a:defRPr sz="1050" b="1">
                <a:solidFill>
                  <a:srgbClr val="FFFFFF"/>
                </a:solidFill>
                <a:latin typeface="Menlo" panose="020B0609030804020204"/>
                <a:ea typeface="Menlo" panose="020B0609030804020204"/>
                <a:cs typeface="Menlo" panose="020B0609030804020204"/>
              </a:defRPr>
            </a:pPr>
            <a:r>
              <a:rPr sz="1050" b="1">
                <a:solidFill>
                  <a:srgbClr val="FFFFFF"/>
                </a:solidFill>
                <a:latin typeface="Menlo" panose="020B0609030804020204"/>
                <a:ea typeface="Menlo" panose="020B0609030804020204"/>
                <a:cs typeface="Menlo" panose="020B0609030804020204"/>
              </a:rPr>
              <a:t>F1</a:t>
            </a:r>
            <a:endParaRPr sz="1050" b="1">
              <a:solidFill>
                <a:srgbClr val="FFFFFF"/>
              </a:solidFill>
              <a:latin typeface="Menlo" panose="020B0609030804020204"/>
              <a:ea typeface="Menlo" panose="020B0609030804020204"/>
              <a:cs typeface="Menlo" panose="020B0609030804020204"/>
            </a:endParaRPr>
          </a:p>
        </p:txBody>
      </p:sp>
      <p:sp>
        <p:nvSpPr>
          <p:cNvPr id="104" name="椭圆 103"/>
          <p:cNvSpPr>
            <a:spLocks noGrp="1"/>
          </p:cNvSpPr>
          <p:nvPr/>
        </p:nvSpPr>
        <p:spPr>
          <a:xfrm>
            <a:off x="3877945" y="2614295"/>
            <a:ext cx="400050" cy="400050"/>
          </a:xfrm>
          <a:prstGeom prst="ellipse">
            <a:avLst/>
          </a:prstGeom>
          <a:solidFill>
            <a:srgbClr val="008E85"/>
          </a:solidFill>
          <a:ln w="0">
            <a:solidFill>
              <a:srgbClr val="008E85"/>
            </a:solidFill>
            <a:prstDash val="solid"/>
          </a:ln>
        </p:spPr>
      </p:sp>
      <p:sp>
        <p:nvSpPr>
          <p:cNvPr id="105" name="矩形 104"/>
          <p:cNvSpPr>
            <a:spLocks noGrp="1"/>
          </p:cNvSpPr>
          <p:nvPr/>
        </p:nvSpPr>
        <p:spPr>
          <a:xfrm>
            <a:off x="3877945" y="2700020"/>
            <a:ext cx="4000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 algn="ctr">
              <a:defRPr sz="1050" b="1">
                <a:solidFill>
                  <a:srgbClr val="FFFFFF"/>
                </a:solidFill>
                <a:latin typeface="Menlo" panose="020B0609030804020204"/>
                <a:ea typeface="Menlo" panose="020B0609030804020204"/>
                <a:cs typeface="Menlo" panose="020B0609030804020204"/>
              </a:defRPr>
            </a:pPr>
            <a:r>
              <a:rPr sz="1050" b="1">
                <a:solidFill>
                  <a:srgbClr val="FFFFFF"/>
                </a:solidFill>
                <a:latin typeface="Menlo" panose="020B0609030804020204"/>
                <a:ea typeface="Menlo" panose="020B0609030804020204"/>
                <a:cs typeface="Menlo" panose="020B0609030804020204"/>
              </a:rPr>
              <a:t>R</a:t>
            </a:r>
            <a:endParaRPr sz="1050" b="1">
              <a:solidFill>
                <a:srgbClr val="FFFFFF"/>
              </a:solidFill>
              <a:latin typeface="Menlo" panose="020B0609030804020204"/>
              <a:ea typeface="Menlo" panose="020B0609030804020204"/>
              <a:cs typeface="Menlo" panose="020B0609030804020204"/>
            </a:endParaRPr>
          </a:p>
        </p:txBody>
      </p:sp>
      <p:sp>
        <p:nvSpPr>
          <p:cNvPr id="106" name="椭圆 105"/>
          <p:cNvSpPr>
            <a:spLocks noGrp="1"/>
          </p:cNvSpPr>
          <p:nvPr/>
        </p:nvSpPr>
        <p:spPr>
          <a:xfrm>
            <a:off x="4639945" y="2614295"/>
            <a:ext cx="400050" cy="400050"/>
          </a:xfrm>
          <a:prstGeom prst="ellipse">
            <a:avLst/>
          </a:prstGeom>
          <a:solidFill>
            <a:srgbClr val="008E85"/>
          </a:solidFill>
          <a:ln w="0">
            <a:solidFill>
              <a:srgbClr val="008E85"/>
            </a:solidFill>
            <a:prstDash val="solid"/>
          </a:ln>
        </p:spPr>
      </p:sp>
      <p:sp>
        <p:nvSpPr>
          <p:cNvPr id="107" name="矩形 106"/>
          <p:cNvSpPr>
            <a:spLocks noGrp="1"/>
          </p:cNvSpPr>
          <p:nvPr/>
        </p:nvSpPr>
        <p:spPr>
          <a:xfrm>
            <a:off x="4639945" y="2700020"/>
            <a:ext cx="4000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 algn="ctr">
              <a:defRPr sz="1050" b="1">
                <a:solidFill>
                  <a:srgbClr val="FFFFFF"/>
                </a:solidFill>
                <a:latin typeface="Menlo" panose="020B0609030804020204"/>
                <a:ea typeface="Menlo" panose="020B0609030804020204"/>
                <a:cs typeface="Menlo" panose="020B0609030804020204"/>
              </a:defRPr>
            </a:pPr>
            <a:r>
              <a:rPr sz="1050" b="1">
                <a:solidFill>
                  <a:srgbClr val="FFFFFF"/>
                </a:solidFill>
                <a:latin typeface="Menlo" panose="020B0609030804020204"/>
                <a:ea typeface="Menlo" panose="020B0609030804020204"/>
                <a:cs typeface="Menlo" panose="020B0609030804020204"/>
              </a:rPr>
              <a:t>R</a:t>
            </a:r>
            <a:endParaRPr sz="1050" b="1">
              <a:solidFill>
                <a:srgbClr val="FFFFFF"/>
              </a:solidFill>
              <a:latin typeface="Menlo" panose="020B0609030804020204"/>
              <a:ea typeface="Menlo" panose="020B0609030804020204"/>
              <a:cs typeface="Menlo" panose="020B0609030804020204"/>
            </a:endParaRPr>
          </a:p>
        </p:txBody>
      </p:sp>
      <p:sp>
        <p:nvSpPr>
          <p:cNvPr id="108" name="椭圆 107"/>
          <p:cNvSpPr>
            <a:spLocks noGrp="1"/>
          </p:cNvSpPr>
          <p:nvPr/>
        </p:nvSpPr>
        <p:spPr>
          <a:xfrm>
            <a:off x="5459095" y="2614295"/>
            <a:ext cx="400050" cy="400050"/>
          </a:xfrm>
          <a:prstGeom prst="ellipse">
            <a:avLst/>
          </a:prstGeom>
          <a:solidFill>
            <a:srgbClr val="F4A000"/>
          </a:solidFill>
          <a:ln w="0">
            <a:solidFill>
              <a:srgbClr val="F4A000"/>
            </a:solidFill>
            <a:prstDash val="solid"/>
          </a:ln>
        </p:spPr>
      </p:sp>
      <p:sp>
        <p:nvSpPr>
          <p:cNvPr id="109" name="矩形 108"/>
          <p:cNvSpPr>
            <a:spLocks noGrp="1"/>
          </p:cNvSpPr>
          <p:nvPr/>
        </p:nvSpPr>
        <p:spPr>
          <a:xfrm>
            <a:off x="5459095" y="2700020"/>
            <a:ext cx="4000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 algn="ctr">
              <a:defRPr sz="1050" b="1">
                <a:solidFill>
                  <a:srgbClr val="FFFFFF"/>
                </a:solidFill>
                <a:latin typeface="Menlo" panose="020B0609030804020204"/>
                <a:ea typeface="Menlo" panose="020B0609030804020204"/>
                <a:cs typeface="Menlo" panose="020B0609030804020204"/>
              </a:defRPr>
            </a:pPr>
            <a:r>
              <a:rPr sz="1050" b="1">
                <a:solidFill>
                  <a:srgbClr val="FFFFFF"/>
                </a:solidFill>
                <a:latin typeface="Menlo" panose="020B0609030804020204"/>
                <a:ea typeface="Menlo" panose="020B0609030804020204"/>
                <a:cs typeface="Menlo" panose="020B0609030804020204"/>
              </a:rPr>
              <a:t>F2</a:t>
            </a:r>
            <a:endParaRPr sz="1050" b="1">
              <a:solidFill>
                <a:srgbClr val="FFFFFF"/>
              </a:solidFill>
              <a:latin typeface="Menlo" panose="020B0609030804020204"/>
              <a:ea typeface="Menlo" panose="020B0609030804020204"/>
              <a:cs typeface="Menlo" panose="020B0609030804020204"/>
            </a:endParaRPr>
          </a:p>
        </p:txBody>
      </p:sp>
      <p:sp>
        <p:nvSpPr>
          <p:cNvPr id="110" name="椭圆 109"/>
          <p:cNvSpPr>
            <a:spLocks noGrp="1"/>
          </p:cNvSpPr>
          <p:nvPr/>
        </p:nvSpPr>
        <p:spPr>
          <a:xfrm>
            <a:off x="6297295" y="2614295"/>
            <a:ext cx="400050" cy="400050"/>
          </a:xfrm>
          <a:prstGeom prst="ellipse">
            <a:avLst/>
          </a:prstGeom>
          <a:solidFill>
            <a:srgbClr val="008E85"/>
          </a:solidFill>
          <a:ln w="0">
            <a:solidFill>
              <a:srgbClr val="008E85"/>
            </a:solidFill>
            <a:prstDash val="solid"/>
          </a:ln>
        </p:spPr>
      </p:sp>
      <p:sp>
        <p:nvSpPr>
          <p:cNvPr id="111" name="矩形 110"/>
          <p:cNvSpPr>
            <a:spLocks noGrp="1"/>
          </p:cNvSpPr>
          <p:nvPr/>
        </p:nvSpPr>
        <p:spPr>
          <a:xfrm>
            <a:off x="6297295" y="2700020"/>
            <a:ext cx="4000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 algn="ctr">
              <a:defRPr sz="1050" b="1">
                <a:solidFill>
                  <a:srgbClr val="FFFFFF"/>
                </a:solidFill>
                <a:latin typeface="Menlo" panose="020B0609030804020204"/>
                <a:ea typeface="Menlo" panose="020B0609030804020204"/>
                <a:cs typeface="Menlo" panose="020B0609030804020204"/>
              </a:defRPr>
            </a:pPr>
            <a:r>
              <a:rPr sz="1050" b="1">
                <a:solidFill>
                  <a:srgbClr val="FFFFFF"/>
                </a:solidFill>
                <a:latin typeface="Menlo" panose="020B0609030804020204"/>
                <a:ea typeface="Menlo" panose="020B0609030804020204"/>
                <a:cs typeface="Menlo" panose="020B0609030804020204"/>
              </a:rPr>
              <a:t>R</a:t>
            </a:r>
            <a:endParaRPr sz="1050" b="1">
              <a:solidFill>
                <a:srgbClr val="FFFFFF"/>
              </a:solidFill>
              <a:latin typeface="Menlo" panose="020B0609030804020204"/>
              <a:ea typeface="Menlo" panose="020B0609030804020204"/>
              <a:cs typeface="Menlo" panose="020B0609030804020204"/>
            </a:endParaRPr>
          </a:p>
        </p:txBody>
      </p:sp>
      <p:sp>
        <p:nvSpPr>
          <p:cNvPr id="112" name="椭圆 111"/>
          <p:cNvSpPr>
            <a:spLocks noGrp="1"/>
          </p:cNvSpPr>
          <p:nvPr/>
        </p:nvSpPr>
        <p:spPr>
          <a:xfrm>
            <a:off x="7059295" y="2614295"/>
            <a:ext cx="400050" cy="400050"/>
          </a:xfrm>
          <a:prstGeom prst="ellipse">
            <a:avLst/>
          </a:prstGeom>
          <a:solidFill>
            <a:srgbClr val="008E85"/>
          </a:solidFill>
          <a:ln w="0">
            <a:solidFill>
              <a:srgbClr val="008E85"/>
            </a:solidFill>
            <a:prstDash val="solid"/>
          </a:ln>
        </p:spPr>
      </p:sp>
      <p:sp>
        <p:nvSpPr>
          <p:cNvPr id="113" name="矩形 112"/>
          <p:cNvSpPr>
            <a:spLocks noGrp="1"/>
          </p:cNvSpPr>
          <p:nvPr/>
        </p:nvSpPr>
        <p:spPr>
          <a:xfrm>
            <a:off x="7059295" y="2700020"/>
            <a:ext cx="4000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 algn="ctr">
              <a:defRPr sz="1050" b="1">
                <a:solidFill>
                  <a:srgbClr val="FFFFFF"/>
                </a:solidFill>
                <a:latin typeface="Menlo" panose="020B0609030804020204"/>
                <a:ea typeface="Menlo" panose="020B0609030804020204"/>
                <a:cs typeface="Menlo" panose="020B0609030804020204"/>
              </a:defRPr>
            </a:pPr>
            <a:r>
              <a:rPr sz="1050" b="1">
                <a:solidFill>
                  <a:srgbClr val="FFFFFF"/>
                </a:solidFill>
                <a:latin typeface="Menlo" panose="020B0609030804020204"/>
                <a:ea typeface="Menlo" panose="020B0609030804020204"/>
                <a:cs typeface="Menlo" panose="020B0609030804020204"/>
              </a:rPr>
              <a:t>R</a:t>
            </a:r>
            <a:endParaRPr sz="1050" b="1">
              <a:solidFill>
                <a:srgbClr val="FFFFFF"/>
              </a:solidFill>
              <a:latin typeface="Menlo" panose="020B0609030804020204"/>
              <a:ea typeface="Menlo" panose="020B0609030804020204"/>
              <a:cs typeface="Menlo" panose="020B0609030804020204"/>
            </a:endParaRPr>
          </a:p>
        </p:txBody>
      </p:sp>
      <p:sp>
        <p:nvSpPr>
          <p:cNvPr id="114" name="椭圆 113"/>
          <p:cNvSpPr>
            <a:spLocks noGrp="1"/>
          </p:cNvSpPr>
          <p:nvPr/>
        </p:nvSpPr>
        <p:spPr>
          <a:xfrm>
            <a:off x="8126095" y="2614295"/>
            <a:ext cx="400050" cy="400050"/>
          </a:xfrm>
          <a:prstGeom prst="ellipse">
            <a:avLst/>
          </a:prstGeom>
          <a:solidFill>
            <a:srgbClr val="5D7F96"/>
          </a:solidFill>
          <a:ln w="0">
            <a:solidFill>
              <a:srgbClr val="5D7F96"/>
            </a:solidFill>
            <a:prstDash val="solid"/>
          </a:ln>
        </p:spPr>
      </p:sp>
      <p:sp>
        <p:nvSpPr>
          <p:cNvPr id="115" name="矩形 114"/>
          <p:cNvSpPr>
            <a:spLocks noGrp="1"/>
          </p:cNvSpPr>
          <p:nvPr/>
        </p:nvSpPr>
        <p:spPr>
          <a:xfrm>
            <a:off x="8126095" y="2700020"/>
            <a:ext cx="4000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 algn="ctr">
              <a:defRPr sz="1050" b="1">
                <a:solidFill>
                  <a:srgbClr val="FFFFFF"/>
                </a:solidFill>
                <a:latin typeface="Menlo" panose="020B0609030804020204"/>
                <a:ea typeface="Menlo" panose="020B0609030804020204"/>
                <a:cs typeface="Menlo" panose="020B0609030804020204"/>
              </a:defRPr>
            </a:pPr>
            <a:r>
              <a:rPr sz="1050" b="1">
                <a:solidFill>
                  <a:srgbClr val="FFFFFF"/>
                </a:solidFill>
                <a:latin typeface="Menlo" panose="020B0609030804020204"/>
                <a:ea typeface="Menlo" panose="020B0609030804020204"/>
                <a:cs typeface="Menlo" panose="020B0609030804020204"/>
              </a:rPr>
              <a:t>CK</a:t>
            </a:r>
            <a:endParaRPr sz="1050" b="1">
              <a:solidFill>
                <a:srgbClr val="FFFFFF"/>
              </a:solidFill>
              <a:latin typeface="Menlo" panose="020B0609030804020204"/>
              <a:ea typeface="Menlo" panose="020B0609030804020204"/>
              <a:cs typeface="Menlo" panose="020B0609030804020204"/>
            </a:endParaRPr>
          </a:p>
        </p:txBody>
      </p:sp>
      <p:sp>
        <p:nvSpPr>
          <p:cNvPr id="117" name="下箭头 116"/>
          <p:cNvSpPr>
            <a:spLocks noGrp="1"/>
          </p:cNvSpPr>
          <p:nvPr/>
        </p:nvSpPr>
        <p:spPr>
          <a:xfrm>
            <a:off x="5535295" y="3109595"/>
            <a:ext cx="228600" cy="323850"/>
          </a:xfrm>
          <a:prstGeom prst="downArrow">
            <a:avLst/>
          </a:prstGeom>
          <a:solidFill>
            <a:srgbClr val="F4A000"/>
          </a:solidFill>
          <a:ln w="0">
            <a:solidFill>
              <a:srgbClr val="F4A000"/>
            </a:solidFill>
            <a:prstDash val="solid"/>
          </a:ln>
        </p:spPr>
      </p:sp>
      <p:sp>
        <p:nvSpPr>
          <p:cNvPr id="118" name="下箭头 117"/>
          <p:cNvSpPr>
            <a:spLocks noGrp="1"/>
          </p:cNvSpPr>
          <p:nvPr/>
        </p:nvSpPr>
        <p:spPr>
          <a:xfrm>
            <a:off x="8211820" y="3109595"/>
            <a:ext cx="228600" cy="323850"/>
          </a:xfrm>
          <a:prstGeom prst="downArrow">
            <a:avLst/>
          </a:prstGeom>
          <a:solidFill>
            <a:srgbClr val="5D7F96"/>
          </a:solidFill>
          <a:ln w="0">
            <a:solidFill>
              <a:srgbClr val="5D7F96"/>
            </a:solidFill>
            <a:prstDash val="solid"/>
          </a:ln>
        </p:spPr>
      </p:sp>
      <p:sp>
        <p:nvSpPr>
          <p:cNvPr id="119" name="矩形 118"/>
          <p:cNvSpPr>
            <a:spLocks noGrp="1"/>
          </p:cNvSpPr>
          <p:nvPr/>
        </p:nvSpPr>
        <p:spPr>
          <a:xfrm>
            <a:off x="563245" y="3709670"/>
            <a:ext cx="2552700" cy="76200"/>
          </a:xfrm>
          <a:prstGeom prst="rect">
            <a:avLst/>
          </a:prstGeom>
          <a:solidFill>
            <a:srgbClr val="008E85"/>
          </a:solidFill>
          <a:ln w="0">
            <a:solidFill>
              <a:srgbClr val="008E85"/>
            </a:solidFill>
            <a:prstDash val="solid"/>
          </a:ln>
        </p:spPr>
      </p:sp>
      <p:sp>
        <p:nvSpPr>
          <p:cNvPr id="120" name="矩形 119"/>
          <p:cNvSpPr>
            <a:spLocks noGrp="1"/>
          </p:cNvSpPr>
          <p:nvPr/>
        </p:nvSpPr>
        <p:spPr>
          <a:xfrm>
            <a:off x="3344545" y="3709670"/>
            <a:ext cx="2190750" cy="76200"/>
          </a:xfrm>
          <a:prstGeom prst="rect">
            <a:avLst/>
          </a:prstGeom>
          <a:solidFill>
            <a:srgbClr val="008E85"/>
          </a:solidFill>
          <a:ln w="0">
            <a:solidFill>
              <a:srgbClr val="008E85"/>
            </a:solidFill>
            <a:prstDash val="solid"/>
          </a:ln>
        </p:spPr>
      </p:sp>
      <p:sp>
        <p:nvSpPr>
          <p:cNvPr id="121" name="矩形 120"/>
          <p:cNvSpPr>
            <a:spLocks noGrp="1"/>
          </p:cNvSpPr>
          <p:nvPr/>
        </p:nvSpPr>
        <p:spPr>
          <a:xfrm>
            <a:off x="5763895" y="3709670"/>
            <a:ext cx="2447925" cy="76200"/>
          </a:xfrm>
          <a:prstGeom prst="rect">
            <a:avLst/>
          </a:prstGeom>
          <a:solidFill>
            <a:srgbClr val="008E85"/>
          </a:solidFill>
          <a:ln w="0">
            <a:solidFill>
              <a:srgbClr val="008E85"/>
            </a:solidFill>
            <a:prstDash val="solid"/>
          </a:ln>
        </p:spPr>
      </p:sp>
      <p:sp>
        <p:nvSpPr>
          <p:cNvPr id="122" name="右箭头 121"/>
          <p:cNvSpPr>
            <a:spLocks noGrp="1"/>
          </p:cNvSpPr>
          <p:nvPr/>
        </p:nvSpPr>
        <p:spPr>
          <a:xfrm>
            <a:off x="8564245" y="4432300"/>
            <a:ext cx="476250" cy="171450"/>
          </a:xfrm>
          <a:prstGeom prst="rightArrow">
            <a:avLst/>
          </a:prstGeom>
          <a:solidFill>
            <a:srgbClr val="5D7F96"/>
          </a:solidFill>
          <a:ln w="0">
            <a:solidFill>
              <a:srgbClr val="5D7F96"/>
            </a:solidFill>
            <a:prstDash val="solid"/>
          </a:ln>
        </p:spPr>
      </p:sp>
      <p:sp>
        <p:nvSpPr>
          <p:cNvPr id="123" name="右箭头 122"/>
          <p:cNvSpPr>
            <a:spLocks noGrp="1"/>
          </p:cNvSpPr>
          <p:nvPr/>
        </p:nvSpPr>
        <p:spPr>
          <a:xfrm>
            <a:off x="8907145" y="5890895"/>
            <a:ext cx="457200" cy="171450"/>
          </a:xfrm>
          <a:prstGeom prst="rightArrow">
            <a:avLst/>
          </a:prstGeom>
          <a:solidFill>
            <a:srgbClr val="008E85"/>
          </a:solidFill>
          <a:ln w="0">
            <a:solidFill>
              <a:srgbClr val="008E85"/>
            </a:solidFill>
            <a:prstDash val="solid"/>
          </a:ln>
        </p:spPr>
      </p:sp>
      <p:sp>
        <p:nvSpPr>
          <p:cNvPr id="124" name="矩形 123"/>
          <p:cNvSpPr>
            <a:spLocks noGrp="1"/>
          </p:cNvSpPr>
          <p:nvPr/>
        </p:nvSpPr>
        <p:spPr>
          <a:xfrm>
            <a:off x="563245" y="3433445"/>
            <a:ext cx="25527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 algn="ctr">
              <a:defRPr sz="1350" b="1">
                <a:solidFill>
                  <a:srgbClr val="008E85"/>
                </a:solidFill>
                <a:latin typeface="Menlo" panose="020B0609030804020204"/>
                <a:ea typeface="Menlo" panose="020B0609030804020204"/>
                <a:cs typeface="Menlo" panose="020B0609030804020204"/>
              </a:defRPr>
            </a:pPr>
            <a:r>
              <a:rPr sz="1350" b="1">
                <a:solidFill>
                  <a:srgbClr val="008E85"/>
                </a:solidFill>
                <a:latin typeface="Menlo" panose="020B0609030804020204"/>
                <a:ea typeface="Menlo" panose="020B0609030804020204"/>
                <a:cs typeface="Menlo" panose="020B0609030804020204"/>
              </a:rPr>
              <a:t>txn-1</a:t>
            </a:r>
            <a:endParaRPr sz="1350" b="1">
              <a:solidFill>
                <a:srgbClr val="008E85"/>
              </a:solidFill>
              <a:latin typeface="Menlo" panose="020B0609030804020204"/>
              <a:ea typeface="Menlo" panose="020B0609030804020204"/>
              <a:cs typeface="Menlo" panose="020B0609030804020204"/>
            </a:endParaRPr>
          </a:p>
        </p:txBody>
      </p:sp>
      <p:sp>
        <p:nvSpPr>
          <p:cNvPr id="125" name="矩形 124"/>
          <p:cNvSpPr>
            <a:spLocks noGrp="1"/>
          </p:cNvSpPr>
          <p:nvPr/>
        </p:nvSpPr>
        <p:spPr>
          <a:xfrm>
            <a:off x="3344545" y="3433445"/>
            <a:ext cx="2190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 algn="ctr">
              <a:defRPr sz="1350" b="1">
                <a:solidFill>
                  <a:srgbClr val="008E85"/>
                </a:solidFill>
                <a:latin typeface="Menlo" panose="020B0609030804020204"/>
                <a:ea typeface="Menlo" panose="020B0609030804020204"/>
                <a:cs typeface="Menlo" panose="020B0609030804020204"/>
              </a:defRPr>
            </a:pPr>
            <a:r>
              <a:rPr sz="1350" b="1">
                <a:solidFill>
                  <a:srgbClr val="008E85"/>
                </a:solidFill>
                <a:latin typeface="Menlo" panose="020B0609030804020204"/>
                <a:ea typeface="Menlo" panose="020B0609030804020204"/>
                <a:cs typeface="Menlo" panose="020B0609030804020204"/>
              </a:rPr>
              <a:t>txn-2</a:t>
            </a:r>
            <a:endParaRPr sz="1350" b="1">
              <a:solidFill>
                <a:srgbClr val="008E85"/>
              </a:solidFill>
              <a:latin typeface="Menlo" panose="020B0609030804020204"/>
              <a:ea typeface="Menlo" panose="020B0609030804020204"/>
              <a:cs typeface="Menlo" panose="020B0609030804020204"/>
            </a:endParaRPr>
          </a:p>
        </p:txBody>
      </p:sp>
      <p:sp>
        <p:nvSpPr>
          <p:cNvPr id="126" name="矩形 125"/>
          <p:cNvSpPr>
            <a:spLocks noGrp="1"/>
          </p:cNvSpPr>
          <p:nvPr/>
        </p:nvSpPr>
        <p:spPr>
          <a:xfrm>
            <a:off x="5763895" y="3433445"/>
            <a:ext cx="2447925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 algn="ctr">
              <a:defRPr sz="1350" b="1">
                <a:solidFill>
                  <a:srgbClr val="008E85"/>
                </a:solidFill>
                <a:latin typeface="Menlo" panose="020B0609030804020204"/>
                <a:ea typeface="Menlo" panose="020B0609030804020204"/>
                <a:cs typeface="Menlo" panose="020B0609030804020204"/>
              </a:defRPr>
            </a:pPr>
            <a:r>
              <a:rPr sz="1350" b="1">
                <a:solidFill>
                  <a:srgbClr val="008E85"/>
                </a:solidFill>
                <a:latin typeface="Menlo" panose="020B0609030804020204"/>
                <a:ea typeface="Menlo" panose="020B0609030804020204"/>
                <a:cs typeface="Menlo" panose="020B0609030804020204"/>
              </a:rPr>
              <a:t>txn-3</a:t>
            </a:r>
            <a:endParaRPr sz="1350" b="1">
              <a:solidFill>
                <a:srgbClr val="008E85"/>
              </a:solidFill>
              <a:latin typeface="Menlo" panose="020B0609030804020204"/>
              <a:ea typeface="Menlo" panose="020B0609030804020204"/>
              <a:cs typeface="Menlo" panose="020B0609030804020204"/>
            </a:endParaRPr>
          </a:p>
        </p:txBody>
      </p:sp>
      <p:sp>
        <p:nvSpPr>
          <p:cNvPr id="127" name="圆角矩形 126"/>
          <p:cNvSpPr>
            <a:spLocks noGrp="1"/>
          </p:cNvSpPr>
          <p:nvPr/>
        </p:nvSpPr>
        <p:spPr>
          <a:xfrm>
            <a:off x="1774190" y="4175125"/>
            <a:ext cx="1752600" cy="990600"/>
          </a:xfrm>
          <a:prstGeom prst="roundRect">
            <a:avLst>
              <a:gd name="adj" fmla="val 11538"/>
            </a:avLst>
          </a:prstGeom>
          <a:noFill/>
          <a:ln w="13335">
            <a:solidFill>
              <a:srgbClr val="F4A00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28" name="矩形 127"/>
          <p:cNvSpPr>
            <a:spLocks noGrp="1"/>
          </p:cNvSpPr>
          <p:nvPr/>
        </p:nvSpPr>
        <p:spPr>
          <a:xfrm>
            <a:off x="1869440" y="4527550"/>
            <a:ext cx="15621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anchor="ctr">
            <a:noAutofit/>
          </a:bodyPr>
          <a:lstStyle/>
          <a:p>
            <a:pPr algn="ctr">
              <a:defRPr sz="1125" b="1">
                <a:solidFill>
                  <a:srgbClr val="F4A000"/>
                </a:solidFill>
                <a:latin typeface="Menlo" panose="020B0609030804020204"/>
                <a:ea typeface="Menlo" panose="020B0609030804020204"/>
                <a:cs typeface="Menlo" panose="020B0609030804020204"/>
              </a:defRPr>
            </a:pPr>
            <a:r>
              <a:rPr sz="1200" b="1">
                <a:solidFill>
                  <a:srgbClr val="F4A000"/>
                </a:solidFill>
                <a:latin typeface="Menlo" panose="020B0609030804020204"/>
                <a:ea typeface="Menlo" panose="020B0609030804020204"/>
                <a:cs typeface="Menlo" panose="020B0609030804020204"/>
              </a:rPr>
              <a:t>executeBatch()</a:t>
            </a:r>
            <a:endParaRPr sz="1200" b="1">
              <a:solidFill>
                <a:srgbClr val="F4A000"/>
              </a:solidFill>
              <a:latin typeface="Menlo" panose="020B0609030804020204"/>
              <a:ea typeface="Menlo" panose="020B0609030804020204"/>
              <a:cs typeface="Menlo" panose="020B0609030804020204"/>
            </a:endParaRPr>
          </a:p>
          <a:p>
            <a:pPr algn="ctr">
              <a:defRPr sz="1125" b="1">
                <a:solidFill>
                  <a:srgbClr val="F4A000"/>
                </a:solidFill>
                <a:latin typeface="Menlo" panose="020B0609030804020204"/>
                <a:ea typeface="Menlo" panose="020B0609030804020204"/>
                <a:cs typeface="Menlo" panose="020B0609030804020204"/>
              </a:defRPr>
            </a:pPr>
            <a:r>
              <a:rPr sz="1200" b="1">
                <a:solidFill>
                  <a:srgbClr val="F4A000"/>
                </a:solidFill>
                <a:latin typeface="Menlo" panose="020B0609030804020204"/>
                <a:ea typeface="Menlo" panose="020B0609030804020204"/>
                <a:cs typeface="Menlo" panose="020B0609030804020204"/>
              </a:rPr>
              <a:t>XA PREPARE</a:t>
            </a:r>
            <a:endParaRPr sz="1200" b="1">
              <a:solidFill>
                <a:srgbClr val="F4A000"/>
              </a:solidFill>
              <a:latin typeface="Menlo" panose="020B0609030804020204"/>
              <a:ea typeface="Menlo" panose="020B0609030804020204"/>
              <a:cs typeface="Menlo" panose="020B0609030804020204"/>
            </a:endParaRPr>
          </a:p>
          <a:p>
            <a:pPr algn="ctr">
              <a:defRPr sz="1125" b="1">
                <a:solidFill>
                  <a:srgbClr val="F4A000"/>
                </a:solidFill>
                <a:latin typeface="Menlo" panose="020B0609030804020204"/>
                <a:ea typeface="Menlo" panose="020B0609030804020204"/>
                <a:cs typeface="Menlo" panose="020B0609030804020204"/>
              </a:defRPr>
            </a:pPr>
            <a:r>
              <a:rPr sz="1200" b="1">
                <a:solidFill>
                  <a:srgbClr val="F4A000"/>
                </a:solidFill>
                <a:latin typeface="Menlo" panose="020B0609030804020204"/>
                <a:ea typeface="Menlo" panose="020B0609030804020204"/>
                <a:cs typeface="Menlo" panose="020B0609030804020204"/>
              </a:rPr>
              <a:t>beginTx()</a:t>
            </a:r>
            <a:endParaRPr sz="1200" b="1">
              <a:solidFill>
                <a:srgbClr val="F4A000"/>
              </a:solidFill>
              <a:latin typeface="Menlo" panose="020B0609030804020204"/>
              <a:ea typeface="Menlo" panose="020B0609030804020204"/>
              <a:cs typeface="Menlo" panose="020B0609030804020204"/>
            </a:endParaRPr>
          </a:p>
        </p:txBody>
      </p:sp>
      <p:sp>
        <p:nvSpPr>
          <p:cNvPr id="129" name="圆角矩形 128"/>
          <p:cNvSpPr>
            <a:spLocks noGrp="1"/>
          </p:cNvSpPr>
          <p:nvPr/>
        </p:nvSpPr>
        <p:spPr>
          <a:xfrm>
            <a:off x="4506595" y="4175125"/>
            <a:ext cx="1752600" cy="990600"/>
          </a:xfrm>
          <a:prstGeom prst="roundRect">
            <a:avLst>
              <a:gd name="adj" fmla="val 11538"/>
            </a:avLst>
          </a:prstGeom>
          <a:noFill/>
          <a:ln w="13335">
            <a:solidFill>
              <a:srgbClr val="F4A00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30" name="矩形 129"/>
          <p:cNvSpPr>
            <a:spLocks noGrp="1"/>
          </p:cNvSpPr>
          <p:nvPr/>
        </p:nvSpPr>
        <p:spPr>
          <a:xfrm>
            <a:off x="4601845" y="4527550"/>
            <a:ext cx="15621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anchor="ctr">
            <a:noAutofit/>
          </a:bodyPr>
          <a:lstStyle/>
          <a:p>
            <a:pPr algn="ctr">
              <a:defRPr sz="1125" b="1">
                <a:solidFill>
                  <a:srgbClr val="F4A000"/>
                </a:solidFill>
                <a:latin typeface="Menlo" panose="020B0609030804020204"/>
                <a:ea typeface="Menlo" panose="020B0609030804020204"/>
                <a:cs typeface="Menlo" panose="020B0609030804020204"/>
              </a:defRPr>
            </a:pPr>
            <a:r>
              <a:rPr sz="1100" b="1">
                <a:solidFill>
                  <a:srgbClr val="F4A000"/>
                </a:solidFill>
                <a:latin typeface="Menlo" panose="020B0609030804020204"/>
                <a:ea typeface="Menlo" panose="020B0609030804020204"/>
                <a:cs typeface="Menlo" panose="020B0609030804020204"/>
              </a:rPr>
              <a:t>executeBatch()</a:t>
            </a:r>
            <a:endParaRPr sz="1100" b="1">
              <a:solidFill>
                <a:srgbClr val="F4A000"/>
              </a:solidFill>
              <a:latin typeface="Menlo" panose="020B0609030804020204"/>
              <a:ea typeface="Menlo" panose="020B0609030804020204"/>
              <a:cs typeface="Menlo" panose="020B0609030804020204"/>
            </a:endParaRPr>
          </a:p>
          <a:p>
            <a:pPr algn="ctr">
              <a:defRPr sz="1125" b="1">
                <a:solidFill>
                  <a:srgbClr val="F4A000"/>
                </a:solidFill>
                <a:latin typeface="Menlo" panose="020B0609030804020204"/>
                <a:ea typeface="Menlo" panose="020B0609030804020204"/>
                <a:cs typeface="Menlo" panose="020B0609030804020204"/>
              </a:defRPr>
            </a:pPr>
            <a:r>
              <a:rPr sz="1100" b="1">
                <a:solidFill>
                  <a:srgbClr val="F4A000"/>
                </a:solidFill>
                <a:latin typeface="Menlo" panose="020B0609030804020204"/>
                <a:ea typeface="Menlo" panose="020B0609030804020204"/>
                <a:cs typeface="Menlo" panose="020B0609030804020204"/>
              </a:rPr>
              <a:t>XA PREPARE</a:t>
            </a:r>
            <a:endParaRPr sz="1100" b="1">
              <a:solidFill>
                <a:srgbClr val="F4A000"/>
              </a:solidFill>
              <a:latin typeface="Menlo" panose="020B0609030804020204"/>
              <a:ea typeface="Menlo" panose="020B0609030804020204"/>
              <a:cs typeface="Menlo" panose="020B0609030804020204"/>
            </a:endParaRPr>
          </a:p>
          <a:p>
            <a:pPr algn="ctr">
              <a:defRPr sz="1125" b="1">
                <a:solidFill>
                  <a:srgbClr val="F4A000"/>
                </a:solidFill>
                <a:latin typeface="Menlo" panose="020B0609030804020204"/>
                <a:ea typeface="Menlo" panose="020B0609030804020204"/>
                <a:cs typeface="Menlo" panose="020B0609030804020204"/>
              </a:defRPr>
            </a:pPr>
            <a:r>
              <a:rPr sz="1100" b="1">
                <a:solidFill>
                  <a:srgbClr val="F4A000"/>
                </a:solidFill>
                <a:latin typeface="Menlo" panose="020B0609030804020204"/>
                <a:ea typeface="Menlo" panose="020B0609030804020204"/>
                <a:cs typeface="Menlo" panose="020B0609030804020204"/>
              </a:rPr>
              <a:t>beginTx()</a:t>
            </a:r>
            <a:endParaRPr sz="1100" b="1">
              <a:solidFill>
                <a:srgbClr val="F4A000"/>
              </a:solidFill>
              <a:latin typeface="Menlo" panose="020B0609030804020204"/>
              <a:ea typeface="Menlo" panose="020B0609030804020204"/>
              <a:cs typeface="Menlo" panose="020B0609030804020204"/>
            </a:endParaRPr>
          </a:p>
        </p:txBody>
      </p:sp>
      <p:sp>
        <p:nvSpPr>
          <p:cNvPr id="131" name="圆角矩形 130"/>
          <p:cNvSpPr>
            <a:spLocks noGrp="1"/>
          </p:cNvSpPr>
          <p:nvPr/>
        </p:nvSpPr>
        <p:spPr>
          <a:xfrm>
            <a:off x="6786245" y="4127500"/>
            <a:ext cx="1657350" cy="1085850"/>
          </a:xfrm>
          <a:prstGeom prst="roundRect">
            <a:avLst>
              <a:gd name="adj" fmla="val 10526"/>
            </a:avLst>
          </a:prstGeom>
          <a:noFill/>
          <a:ln w="13335">
            <a:solidFill>
              <a:srgbClr val="5D7F96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32" name="矩形 131"/>
          <p:cNvSpPr>
            <a:spLocks noGrp="1"/>
          </p:cNvSpPr>
          <p:nvPr/>
        </p:nvSpPr>
        <p:spPr>
          <a:xfrm>
            <a:off x="6881495" y="4527550"/>
            <a:ext cx="14668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anchor="ctr">
            <a:noAutofit/>
          </a:bodyPr>
          <a:lstStyle/>
          <a:p>
            <a:pPr algn="ctr">
              <a:defRPr sz="1125" b="1">
                <a:solidFill>
                  <a:srgbClr val="161C2A"/>
                </a:solidFill>
                <a:latin typeface="Menlo" panose="020B0609030804020204"/>
                <a:ea typeface="Menlo" panose="020B0609030804020204"/>
                <a:cs typeface="Menlo" panose="020B0609030804020204"/>
              </a:defRPr>
            </a:pPr>
            <a:r>
              <a:rPr sz="1100" b="1">
                <a:solidFill>
                  <a:srgbClr val="161C2A"/>
                </a:solidFill>
                <a:latin typeface="Menlo" panose="020B0609030804020204"/>
                <a:ea typeface="Menlo" panose="020B0609030804020204"/>
                <a:cs typeface="Menlo" panose="020B0609030804020204"/>
              </a:rPr>
              <a:t>prepare txn-3</a:t>
            </a:r>
            <a:endParaRPr sz="1100" b="1">
              <a:solidFill>
                <a:srgbClr val="161C2A"/>
              </a:solidFill>
              <a:latin typeface="Menlo" panose="020B0609030804020204"/>
              <a:ea typeface="Menlo" panose="020B0609030804020204"/>
              <a:cs typeface="Menlo" panose="020B0609030804020204"/>
            </a:endParaRPr>
          </a:p>
          <a:p>
            <a:pPr algn="ctr">
              <a:defRPr sz="1125" b="1">
                <a:solidFill>
                  <a:srgbClr val="161C2A"/>
                </a:solidFill>
                <a:latin typeface="Menlo" panose="020B0609030804020204"/>
                <a:ea typeface="Menlo" panose="020B0609030804020204"/>
                <a:cs typeface="Menlo" panose="020B0609030804020204"/>
              </a:defRPr>
            </a:pPr>
            <a:r>
              <a:rPr sz="1100" b="1">
                <a:solidFill>
                  <a:srgbClr val="161C2A"/>
                </a:solidFill>
                <a:latin typeface="Menlo" panose="020B0609030804020204"/>
                <a:ea typeface="Menlo" panose="020B0609030804020204"/>
                <a:cs typeface="Menlo" panose="020B0609030804020204"/>
              </a:rPr>
              <a:t>snapshotState()</a:t>
            </a:r>
            <a:endParaRPr sz="1100" b="1">
              <a:solidFill>
                <a:srgbClr val="161C2A"/>
              </a:solidFill>
              <a:latin typeface="Menlo" panose="020B0609030804020204"/>
              <a:ea typeface="Menlo" panose="020B0609030804020204"/>
              <a:cs typeface="Menlo" panose="020B0609030804020204"/>
            </a:endParaRPr>
          </a:p>
          <a:p>
            <a:pPr algn="ctr">
              <a:defRPr sz="1125" b="1">
                <a:solidFill>
                  <a:srgbClr val="161C2A"/>
                </a:solidFill>
                <a:latin typeface="Menlo" panose="020B0609030804020204"/>
                <a:ea typeface="Menlo" panose="020B0609030804020204"/>
                <a:cs typeface="Menlo" panose="020B0609030804020204"/>
              </a:defRPr>
            </a:pPr>
            <a:r>
              <a:rPr sz="1100" b="1">
                <a:solidFill>
                  <a:srgbClr val="161C2A"/>
                </a:solidFill>
                <a:latin typeface="Menlo" panose="020B0609030804020204"/>
                <a:ea typeface="Menlo" panose="020B0609030804020204"/>
                <a:cs typeface="Menlo" panose="020B0609030804020204"/>
              </a:rPr>
              <a:t>merge pending</a:t>
            </a:r>
            <a:endParaRPr sz="1100" b="1">
              <a:solidFill>
                <a:srgbClr val="161C2A"/>
              </a:solidFill>
              <a:latin typeface="Menlo" panose="020B0609030804020204"/>
              <a:ea typeface="Menlo" panose="020B0609030804020204"/>
              <a:cs typeface="Menlo" panose="020B0609030804020204"/>
            </a:endParaRPr>
          </a:p>
        </p:txBody>
      </p:sp>
      <p:sp>
        <p:nvSpPr>
          <p:cNvPr id="133" name="圆角矩形 132"/>
          <p:cNvSpPr>
            <a:spLocks noGrp="1"/>
          </p:cNvSpPr>
          <p:nvPr/>
        </p:nvSpPr>
        <p:spPr>
          <a:xfrm>
            <a:off x="9116695" y="4127500"/>
            <a:ext cx="1676400" cy="1085850"/>
          </a:xfrm>
          <a:prstGeom prst="roundRect">
            <a:avLst>
              <a:gd name="adj" fmla="val 10526"/>
            </a:avLst>
          </a:prstGeom>
          <a:noFill/>
          <a:ln w="13335">
            <a:solidFill>
              <a:srgbClr val="5D7F96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34" name="矩形 133"/>
          <p:cNvSpPr>
            <a:spLocks noGrp="1"/>
          </p:cNvSpPr>
          <p:nvPr/>
        </p:nvSpPr>
        <p:spPr>
          <a:xfrm>
            <a:off x="9211945" y="4527550"/>
            <a:ext cx="14859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anchor="ctr">
            <a:noAutofit/>
          </a:bodyPr>
          <a:lstStyle/>
          <a:p>
            <a:pPr algn="ctr">
              <a:defRPr sz="1125" b="1">
                <a:solidFill>
                  <a:srgbClr val="161C2A"/>
                </a:solidFill>
                <a:latin typeface="Menlo" panose="020B0609030804020204"/>
                <a:ea typeface="Menlo" panose="020B0609030804020204"/>
                <a:cs typeface="Menlo" panose="020B0609030804020204"/>
              </a:defRPr>
            </a:pPr>
            <a:r>
              <a:rPr sz="1100" b="1">
                <a:solidFill>
                  <a:srgbClr val="161C2A"/>
                </a:solidFill>
                <a:latin typeface="Menlo" panose="020B0609030804020204"/>
                <a:ea typeface="Menlo" panose="020B0609030804020204"/>
                <a:cs typeface="Menlo" panose="020B0609030804020204"/>
              </a:rPr>
              <a:t>Checkpoint State</a:t>
            </a:r>
            <a:endParaRPr sz="1100" b="1">
              <a:solidFill>
                <a:srgbClr val="161C2A"/>
              </a:solidFill>
              <a:latin typeface="Menlo" panose="020B0609030804020204"/>
              <a:ea typeface="Menlo" panose="020B0609030804020204"/>
              <a:cs typeface="Menlo" panose="020B0609030804020204"/>
            </a:endParaRPr>
          </a:p>
          <a:p>
            <a:pPr algn="ctr">
              <a:defRPr sz="1125" b="1">
                <a:solidFill>
                  <a:srgbClr val="161C2A"/>
                </a:solidFill>
                <a:latin typeface="Menlo" panose="020B0609030804020204"/>
                <a:ea typeface="Menlo" panose="020B0609030804020204"/>
                <a:cs typeface="Menlo" panose="020B0609030804020204"/>
              </a:defRPr>
            </a:pPr>
            <a:r>
              <a:rPr sz="1100" b="1">
                <a:solidFill>
                  <a:srgbClr val="161C2A"/>
                </a:solidFill>
                <a:latin typeface="Menlo" panose="020B0609030804020204"/>
                <a:ea typeface="Menlo" panose="020B0609030804020204"/>
                <a:cs typeface="Menlo" panose="020B0609030804020204"/>
              </a:rPr>
              <a:t>[txn-1, txn-2, txn-3]</a:t>
            </a:r>
            <a:endParaRPr sz="1100" b="1">
              <a:solidFill>
                <a:srgbClr val="161C2A"/>
              </a:solidFill>
              <a:latin typeface="Menlo" panose="020B0609030804020204"/>
              <a:ea typeface="Menlo" panose="020B0609030804020204"/>
              <a:cs typeface="Menlo" panose="020B0609030804020204"/>
            </a:endParaRPr>
          </a:p>
        </p:txBody>
      </p:sp>
      <p:sp>
        <p:nvSpPr>
          <p:cNvPr id="135" name="圆角矩形 134"/>
          <p:cNvSpPr>
            <a:spLocks noGrp="1"/>
          </p:cNvSpPr>
          <p:nvPr/>
        </p:nvSpPr>
        <p:spPr>
          <a:xfrm>
            <a:off x="6354445" y="5732145"/>
            <a:ext cx="2457450" cy="514350"/>
          </a:xfrm>
          <a:prstGeom prst="roundRect">
            <a:avLst>
              <a:gd name="adj" fmla="val 22222"/>
            </a:avLst>
          </a:prstGeom>
          <a:solidFill>
            <a:srgbClr val="E6F9F7"/>
          </a:solidFill>
          <a:ln w="13335">
            <a:solidFill>
              <a:srgbClr val="008E85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36" name="矩形 135"/>
          <p:cNvSpPr>
            <a:spLocks noGrp="1"/>
          </p:cNvSpPr>
          <p:nvPr/>
        </p:nvSpPr>
        <p:spPr>
          <a:xfrm>
            <a:off x="6449695" y="5846445"/>
            <a:ext cx="22669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anchor="ctr">
            <a:normAutofit/>
          </a:bodyPr>
          <a:lstStyle/>
          <a:p>
            <a:pPr algn="ctr">
              <a:defRPr sz="1125" b="1">
                <a:solidFill>
                  <a:srgbClr val="008E85"/>
                </a:solidFill>
                <a:latin typeface="Menlo" panose="020B0609030804020204"/>
                <a:ea typeface="Menlo" panose="020B0609030804020204"/>
                <a:cs typeface="Menlo" panose="020B0609030804020204"/>
              </a:defRPr>
            </a:pPr>
            <a:r>
              <a:rPr sz="1125" b="1">
                <a:solidFill>
                  <a:srgbClr val="008E85"/>
                </a:solidFill>
                <a:latin typeface="Menlo" panose="020B0609030804020204"/>
                <a:ea typeface="Menlo" panose="020B0609030804020204"/>
                <a:cs typeface="Menlo" panose="020B0609030804020204"/>
              </a:rPr>
              <a:t>notifyCheckpointComplete</a:t>
            </a:r>
            <a:endParaRPr sz="1125" b="1">
              <a:solidFill>
                <a:srgbClr val="008E85"/>
              </a:solidFill>
              <a:latin typeface="Menlo" panose="020B0609030804020204"/>
              <a:ea typeface="Menlo" panose="020B0609030804020204"/>
              <a:cs typeface="Menlo" panose="020B0609030804020204"/>
            </a:endParaRPr>
          </a:p>
        </p:txBody>
      </p:sp>
      <p:sp>
        <p:nvSpPr>
          <p:cNvPr id="137" name="圆角矩形 136"/>
          <p:cNvSpPr>
            <a:spLocks noGrp="1"/>
          </p:cNvSpPr>
          <p:nvPr/>
        </p:nvSpPr>
        <p:spPr>
          <a:xfrm>
            <a:off x="9459595" y="5732145"/>
            <a:ext cx="1333500" cy="514350"/>
          </a:xfrm>
          <a:prstGeom prst="roundRect">
            <a:avLst>
              <a:gd name="adj" fmla="val 22222"/>
            </a:avLst>
          </a:prstGeom>
          <a:solidFill>
            <a:srgbClr val="E6F9F7"/>
          </a:solidFill>
          <a:ln w="13335">
            <a:solidFill>
              <a:srgbClr val="008E85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38" name="矩形 137"/>
          <p:cNvSpPr>
            <a:spLocks noGrp="1"/>
          </p:cNvSpPr>
          <p:nvPr/>
        </p:nvSpPr>
        <p:spPr>
          <a:xfrm>
            <a:off x="9490075" y="5792470"/>
            <a:ext cx="1238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anchor="ctr">
            <a:normAutofit fontScale="84375"/>
          </a:bodyPr>
          <a:lstStyle/>
          <a:p>
            <a:pPr algn="ctr">
              <a:defRPr sz="1200" b="1">
                <a:solidFill>
                  <a:srgbClr val="008E85"/>
                </a:solidFill>
                <a:latin typeface="Menlo" panose="020B0609030804020204"/>
                <a:ea typeface="Menlo" panose="020B0609030804020204"/>
                <a:cs typeface="Menlo" panose="020B0609030804020204"/>
              </a:defRPr>
            </a:pPr>
            <a:r>
              <a:rPr sz="1200" b="1">
                <a:solidFill>
                  <a:srgbClr val="008E85"/>
                </a:solidFill>
                <a:latin typeface="Menlo" panose="020B0609030804020204"/>
                <a:ea typeface="Menlo" panose="020B0609030804020204"/>
                <a:cs typeface="Menlo" panose="020B0609030804020204"/>
              </a:rPr>
              <a:t>XA COMMIT ALL</a:t>
            </a:r>
            <a:endParaRPr sz="1200" b="1">
              <a:solidFill>
                <a:srgbClr val="008E85"/>
              </a:solidFill>
              <a:latin typeface="Menlo" panose="020B0609030804020204"/>
              <a:ea typeface="Menlo" panose="020B0609030804020204"/>
              <a:cs typeface="Menlo" panose="020B0609030804020204"/>
            </a:endParaRPr>
          </a:p>
        </p:txBody>
      </p:sp>
      <p:sp>
        <p:nvSpPr>
          <p:cNvPr id="139" name="矩形 138"/>
          <p:cNvSpPr>
            <a:spLocks noGrp="1"/>
          </p:cNvSpPr>
          <p:nvPr/>
        </p:nvSpPr>
        <p:spPr>
          <a:xfrm>
            <a:off x="467995" y="5848350"/>
            <a:ext cx="55435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Autofit/>
          </a:bodyPr>
          <a:lstStyle/>
          <a:p>
            <a:pPr algn="ctr">
              <a:defRPr sz="1200" b="1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b="1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pendingCommitInfo / pendingStates 先留在内存，CK 时统一合并并持久化。</a:t>
            </a:r>
            <a:endParaRPr b="1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" name="下箭头 1"/>
          <p:cNvSpPr>
            <a:spLocks noGrp="1"/>
          </p:cNvSpPr>
          <p:nvPr/>
        </p:nvSpPr>
        <p:spPr>
          <a:xfrm>
            <a:off x="3115945" y="3109595"/>
            <a:ext cx="228600" cy="323850"/>
          </a:xfrm>
          <a:prstGeom prst="downArrow">
            <a:avLst/>
          </a:prstGeom>
          <a:solidFill>
            <a:srgbClr val="F4A000"/>
          </a:solidFill>
          <a:ln w="0">
            <a:solidFill>
              <a:srgbClr val="F4A000"/>
            </a:solidFill>
            <a:prstDash val="solid"/>
          </a:ln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66604" y="410346"/>
            <a:ext cx="4796790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sz="3200" b="1">
                <a:solidFill>
                  <a:srgbClr val="01C8C1"/>
                </a:solidFill>
                <a:latin typeface="微软雅黑"/>
                <a:ea typeface="微软雅黑"/>
                <a:cs typeface="微软雅黑"/>
                <a:sym typeface="+mn-ea"/>
              </a:rPr>
              <a:t>Exactly-Once 的恢复依据</a:t>
            </a:r>
            <a:endParaRPr lang="zh-CN" altLang="en-US" sz="3200" b="1" dirty="0">
              <a:solidFill>
                <a:schemeClr val="accent2"/>
              </a:solidFill>
              <a:latin typeface="微软雅黑"/>
              <a:ea typeface="微软雅黑"/>
              <a:cs typeface="微软雅黑"/>
              <a:sym typeface="+mn-ea"/>
            </a:endParaRPr>
          </a:p>
        </p:txBody>
      </p:sp>
      <p:sp>
        <p:nvSpPr>
          <p:cNvPr id="92" name="矩形 91"/>
          <p:cNvSpPr>
            <a:spLocks noGrp="1"/>
          </p:cNvSpPr>
          <p:nvPr/>
        </p:nvSpPr>
        <p:spPr>
          <a:xfrm>
            <a:off x="450215" y="1575435"/>
            <a:ext cx="9048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lnSpcReduction="10000"/>
          </a:bodyPr>
          <a:lstStyle/>
          <a:p>
            <a:pPr>
              <a:defRPr sz="1500" b="1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500" b="1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故障发生在不同时间点，动作不同；判断依据始终是 XID 是否已经进入可恢复的 CK State。</a:t>
            </a:r>
            <a:endParaRPr sz="1500" b="1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93" name="圆角矩形 92"/>
          <p:cNvSpPr>
            <a:spLocks noGrp="1"/>
          </p:cNvSpPr>
          <p:nvPr/>
        </p:nvSpPr>
        <p:spPr>
          <a:xfrm>
            <a:off x="9727565" y="1637665"/>
            <a:ext cx="1066800" cy="285750"/>
          </a:xfrm>
          <a:prstGeom prst="roundRect">
            <a:avLst>
              <a:gd name="adj" fmla="val 50000"/>
            </a:avLst>
          </a:prstGeom>
          <a:solidFill>
            <a:srgbClr val="F4A000"/>
          </a:solidFill>
          <a:ln w="0">
            <a:solidFill>
              <a:srgbClr val="F4A00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94" name="矩形 93"/>
          <p:cNvSpPr>
            <a:spLocks noGrp="1"/>
          </p:cNvSpPr>
          <p:nvPr/>
        </p:nvSpPr>
        <p:spPr>
          <a:xfrm>
            <a:off x="9727565" y="1675765"/>
            <a:ext cx="10668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63809"/>
          </a:bodyPr>
          <a:lstStyle/>
          <a:p>
            <a:pPr algn="ctr">
              <a:defRPr sz="105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设计方案</a:t>
            </a:r>
            <a:endParaRPr sz="1050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95" name="矩形 94"/>
          <p:cNvSpPr>
            <a:spLocks noGrp="1"/>
          </p:cNvSpPr>
          <p:nvPr/>
        </p:nvSpPr>
        <p:spPr>
          <a:xfrm>
            <a:off x="888365" y="2921000"/>
            <a:ext cx="5953125" cy="28575"/>
          </a:xfrm>
          <a:prstGeom prst="rect">
            <a:avLst/>
          </a:prstGeom>
          <a:solidFill>
            <a:srgbClr val="A9BEC7"/>
          </a:solidFill>
          <a:ln w="0">
            <a:solidFill>
              <a:srgbClr val="A9BEC7"/>
            </a:solidFill>
            <a:prstDash val="solid"/>
          </a:ln>
        </p:spPr>
      </p:sp>
      <p:sp>
        <p:nvSpPr>
          <p:cNvPr id="97" name="矩形 96"/>
          <p:cNvSpPr>
            <a:spLocks noGrp="1"/>
          </p:cNvSpPr>
          <p:nvPr/>
        </p:nvSpPr>
        <p:spPr>
          <a:xfrm>
            <a:off x="888365" y="4459605"/>
            <a:ext cx="5953125" cy="28575"/>
          </a:xfrm>
          <a:prstGeom prst="rect">
            <a:avLst/>
          </a:prstGeom>
          <a:solidFill>
            <a:srgbClr val="A9BEC7"/>
          </a:solidFill>
          <a:ln w="0">
            <a:solidFill>
              <a:srgbClr val="A9BEC7"/>
            </a:solidFill>
            <a:prstDash val="solid"/>
          </a:ln>
        </p:spPr>
      </p:sp>
      <p:sp>
        <p:nvSpPr>
          <p:cNvPr id="98" name="右箭头 97"/>
          <p:cNvSpPr>
            <a:spLocks noGrp="1"/>
          </p:cNvSpPr>
          <p:nvPr/>
        </p:nvSpPr>
        <p:spPr>
          <a:xfrm>
            <a:off x="6603365" y="4383405"/>
            <a:ext cx="476250" cy="171450"/>
          </a:xfrm>
          <a:prstGeom prst="rightArrow">
            <a:avLst/>
          </a:prstGeom>
          <a:solidFill>
            <a:srgbClr val="5D7F96"/>
          </a:solidFill>
          <a:ln w="0">
            <a:solidFill>
              <a:srgbClr val="5D7F96"/>
            </a:solidFill>
            <a:prstDash val="solid"/>
          </a:ln>
        </p:spPr>
      </p:sp>
      <p:sp>
        <p:nvSpPr>
          <p:cNvPr id="99" name="矩形 98"/>
          <p:cNvSpPr>
            <a:spLocks noGrp="1"/>
          </p:cNvSpPr>
          <p:nvPr/>
        </p:nvSpPr>
        <p:spPr>
          <a:xfrm>
            <a:off x="888365" y="5944235"/>
            <a:ext cx="5953125" cy="28575"/>
          </a:xfrm>
          <a:prstGeom prst="rect">
            <a:avLst/>
          </a:prstGeom>
          <a:solidFill>
            <a:srgbClr val="A9BEC7"/>
          </a:solidFill>
          <a:ln w="0">
            <a:solidFill>
              <a:srgbClr val="A9BEC7"/>
            </a:solidFill>
            <a:prstDash val="solid"/>
          </a:ln>
        </p:spPr>
      </p:sp>
      <p:sp>
        <p:nvSpPr>
          <p:cNvPr id="100" name="右箭头 99"/>
          <p:cNvSpPr>
            <a:spLocks noGrp="1"/>
          </p:cNvSpPr>
          <p:nvPr/>
        </p:nvSpPr>
        <p:spPr>
          <a:xfrm>
            <a:off x="6603365" y="5868035"/>
            <a:ext cx="476250" cy="171450"/>
          </a:xfrm>
          <a:prstGeom prst="rightArrow">
            <a:avLst/>
          </a:prstGeom>
          <a:solidFill>
            <a:srgbClr val="008E85"/>
          </a:solidFill>
          <a:ln w="0">
            <a:solidFill>
              <a:srgbClr val="008E85"/>
            </a:solidFill>
            <a:prstDash val="solid"/>
          </a:ln>
        </p:spPr>
      </p:sp>
      <p:sp>
        <p:nvSpPr>
          <p:cNvPr id="101" name="椭圆 100"/>
          <p:cNvSpPr>
            <a:spLocks noGrp="1"/>
          </p:cNvSpPr>
          <p:nvPr/>
        </p:nvSpPr>
        <p:spPr>
          <a:xfrm>
            <a:off x="374015" y="2673350"/>
            <a:ext cx="495300" cy="495300"/>
          </a:xfrm>
          <a:prstGeom prst="ellipse">
            <a:avLst/>
          </a:prstGeom>
          <a:solidFill>
            <a:srgbClr val="F4A000"/>
          </a:solidFill>
          <a:ln w="0">
            <a:solidFill>
              <a:srgbClr val="F4A000"/>
            </a:solidFill>
            <a:prstDash val="solid"/>
          </a:ln>
        </p:spPr>
      </p:sp>
      <p:sp>
        <p:nvSpPr>
          <p:cNvPr id="102" name="矩形 101"/>
          <p:cNvSpPr>
            <a:spLocks noGrp="1"/>
          </p:cNvSpPr>
          <p:nvPr/>
        </p:nvSpPr>
        <p:spPr>
          <a:xfrm>
            <a:off x="374015" y="2797175"/>
            <a:ext cx="4953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 algn="ctr">
              <a:defRPr sz="12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01</a:t>
            </a:r>
            <a:endParaRPr sz="1200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03" name="矩形 102"/>
          <p:cNvSpPr>
            <a:spLocks noGrp="1"/>
          </p:cNvSpPr>
          <p:nvPr/>
        </p:nvSpPr>
        <p:spPr>
          <a:xfrm>
            <a:off x="1040765" y="2387600"/>
            <a:ext cx="5429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75000"/>
          </a:bodyPr>
          <a:lstStyle/>
          <a:p>
            <a:pPr>
              <a:defRPr sz="15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15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CK 到达前崩溃</a:t>
            </a:r>
            <a:endParaRPr sz="1500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04" name="矩形 103"/>
          <p:cNvSpPr>
            <a:spLocks noGrp="1"/>
          </p:cNvSpPr>
          <p:nvPr/>
        </p:nvSpPr>
        <p:spPr>
          <a:xfrm>
            <a:off x="1059815" y="2706370"/>
            <a:ext cx="5429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/>
          </a:bodyPr>
          <a:lstStyle/>
          <a:p>
            <a:pPr algn="ctr">
              <a:defRPr sz="1125" b="1">
                <a:solidFill>
                  <a:srgbClr val="F4A000"/>
                </a:solidFill>
                <a:latin typeface="Menlo" panose="020B0609030804020204"/>
                <a:ea typeface="Menlo" panose="020B0609030804020204"/>
                <a:cs typeface="Menlo" panose="020B0609030804020204"/>
              </a:defRPr>
            </a:pPr>
            <a:r>
              <a:rPr sz="1125" b="1">
                <a:solidFill>
                  <a:srgbClr val="F4A000"/>
                </a:solidFill>
                <a:latin typeface="Menlo" panose="020B0609030804020204"/>
                <a:ea typeface="Menlo" panose="020B0609030804020204"/>
                <a:cs typeface="Menlo" panose="020B0609030804020204"/>
              </a:rPr>
              <a:t>CK-N  →  F1 PREPARED  →  F2 PREPARED  →  CRASH</a:t>
            </a:r>
            <a:endParaRPr sz="1125" b="1">
              <a:solidFill>
                <a:srgbClr val="F4A000"/>
              </a:solidFill>
              <a:latin typeface="Menlo" panose="020B0609030804020204"/>
              <a:ea typeface="Menlo" panose="020B0609030804020204"/>
              <a:cs typeface="Menlo" panose="020B0609030804020204"/>
            </a:endParaRPr>
          </a:p>
        </p:txBody>
      </p:sp>
      <p:sp>
        <p:nvSpPr>
          <p:cNvPr id="105" name="圆角矩形 104"/>
          <p:cNvSpPr>
            <a:spLocks noGrp="1"/>
          </p:cNvSpPr>
          <p:nvPr/>
        </p:nvSpPr>
        <p:spPr>
          <a:xfrm>
            <a:off x="7270115" y="2425700"/>
            <a:ext cx="3429000" cy="876300"/>
          </a:xfrm>
          <a:prstGeom prst="roundRect">
            <a:avLst>
              <a:gd name="adj" fmla="val 13043"/>
            </a:avLst>
          </a:prstGeom>
          <a:noFill/>
          <a:ln w="12383">
            <a:solidFill>
              <a:srgbClr val="F4A00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06" name="矩形 105"/>
          <p:cNvSpPr>
            <a:spLocks noGrp="1"/>
          </p:cNvSpPr>
          <p:nvPr/>
        </p:nvSpPr>
        <p:spPr>
          <a:xfrm>
            <a:off x="7498715" y="2540000"/>
            <a:ext cx="29718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anchor="ctr">
            <a:normAutofit/>
          </a:bodyPr>
          <a:lstStyle/>
          <a:p>
            <a:pPr algn="ctr">
              <a:defRPr sz="1125" b="1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1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State 无 txn-A / txn-B</a:t>
            </a:r>
            <a:endParaRPr sz="1125" b="1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  <a:p>
            <a:pPr algn="ctr">
              <a:defRPr sz="1125" b="1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1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XA RECOVER → ROLLBACK</a:t>
            </a:r>
            <a:endParaRPr sz="1125" b="1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  <a:p>
            <a:pPr algn="ctr">
              <a:defRPr sz="1125" b="1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1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Source 从 CK-N 重放</a:t>
            </a:r>
            <a:endParaRPr sz="1125" b="1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07" name="椭圆 106"/>
          <p:cNvSpPr>
            <a:spLocks noGrp="1"/>
          </p:cNvSpPr>
          <p:nvPr/>
        </p:nvSpPr>
        <p:spPr>
          <a:xfrm>
            <a:off x="374015" y="4211955"/>
            <a:ext cx="495300" cy="495300"/>
          </a:xfrm>
          <a:prstGeom prst="ellipse">
            <a:avLst/>
          </a:prstGeom>
          <a:solidFill>
            <a:srgbClr val="5D7F96"/>
          </a:solidFill>
          <a:ln w="0">
            <a:solidFill>
              <a:srgbClr val="5D7F96"/>
            </a:solidFill>
            <a:prstDash val="solid"/>
          </a:ln>
        </p:spPr>
      </p:sp>
      <p:sp>
        <p:nvSpPr>
          <p:cNvPr id="108" name="矩形 107"/>
          <p:cNvSpPr>
            <a:spLocks noGrp="1"/>
          </p:cNvSpPr>
          <p:nvPr/>
        </p:nvSpPr>
        <p:spPr>
          <a:xfrm>
            <a:off x="374015" y="4335780"/>
            <a:ext cx="4953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 algn="ctr">
              <a:defRPr sz="12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02</a:t>
            </a:r>
            <a:endParaRPr sz="1200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09" name="矩形 108"/>
          <p:cNvSpPr>
            <a:spLocks noGrp="1"/>
          </p:cNvSpPr>
          <p:nvPr/>
        </p:nvSpPr>
        <p:spPr>
          <a:xfrm>
            <a:off x="1040765" y="3926205"/>
            <a:ext cx="5429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75000"/>
          </a:bodyPr>
          <a:lstStyle/>
          <a:p>
            <a:pPr>
              <a:defRPr sz="15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15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State 已持久化，COMMIT 前崩溃</a:t>
            </a:r>
            <a:endParaRPr sz="1500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10" name="矩形 109"/>
          <p:cNvSpPr>
            <a:spLocks noGrp="1"/>
          </p:cNvSpPr>
          <p:nvPr/>
        </p:nvSpPr>
        <p:spPr>
          <a:xfrm>
            <a:off x="1059815" y="4234180"/>
            <a:ext cx="5429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/>
          </a:bodyPr>
          <a:lstStyle/>
          <a:p>
            <a:pPr algn="ctr">
              <a:defRPr sz="1125" b="1">
                <a:solidFill>
                  <a:srgbClr val="5D7F96"/>
                </a:solidFill>
                <a:latin typeface="Menlo" panose="020B0609030804020204"/>
                <a:ea typeface="Menlo" panose="020B0609030804020204"/>
                <a:cs typeface="Menlo" panose="020B0609030804020204"/>
              </a:defRPr>
            </a:pPr>
            <a:r>
              <a:rPr sz="1125" b="1">
                <a:solidFill>
                  <a:srgbClr val="5D7F96"/>
                </a:solidFill>
                <a:latin typeface="Menlo" panose="020B0609030804020204"/>
                <a:ea typeface="Menlo" panose="020B0609030804020204"/>
                <a:cs typeface="Menlo" panose="020B0609030804020204"/>
              </a:rPr>
              <a:t>F1 / F2  →  CK-N+1 STATE ✓  →  CRASH</a:t>
            </a:r>
            <a:endParaRPr sz="1125" b="1">
              <a:solidFill>
                <a:srgbClr val="5D7F96"/>
              </a:solidFill>
              <a:latin typeface="Menlo" panose="020B0609030804020204"/>
              <a:ea typeface="Menlo" panose="020B0609030804020204"/>
              <a:cs typeface="Menlo" panose="020B0609030804020204"/>
            </a:endParaRPr>
          </a:p>
        </p:txBody>
      </p:sp>
      <p:sp>
        <p:nvSpPr>
          <p:cNvPr id="111" name="圆角矩形 110"/>
          <p:cNvSpPr>
            <a:spLocks noGrp="1"/>
          </p:cNvSpPr>
          <p:nvPr/>
        </p:nvSpPr>
        <p:spPr>
          <a:xfrm>
            <a:off x="7270115" y="3964305"/>
            <a:ext cx="3429000" cy="876300"/>
          </a:xfrm>
          <a:prstGeom prst="roundRect">
            <a:avLst>
              <a:gd name="adj" fmla="val 13043"/>
            </a:avLst>
          </a:prstGeom>
          <a:noFill/>
          <a:ln w="12383">
            <a:solidFill>
              <a:srgbClr val="5D7F96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12" name="矩形 111"/>
          <p:cNvSpPr>
            <a:spLocks noGrp="1"/>
          </p:cNvSpPr>
          <p:nvPr/>
        </p:nvSpPr>
        <p:spPr>
          <a:xfrm>
            <a:off x="7498715" y="4078605"/>
            <a:ext cx="29718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anchor="ctr">
            <a:normAutofit/>
          </a:bodyPr>
          <a:lstStyle/>
          <a:p>
            <a:pPr algn="ctr">
              <a:defRPr sz="1125" b="1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1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State 含 txn-A / B / C</a:t>
            </a:r>
            <a:endParaRPr sz="1125" b="1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  <a:p>
            <a:pPr algn="ctr">
              <a:defRPr sz="1125" b="1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1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恢复时排除回滚</a:t>
            </a:r>
            <a:endParaRPr sz="1125" b="1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  <a:p>
            <a:pPr algn="ctr">
              <a:defRPr sz="1125" b="1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1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restoreCommit → COMMIT</a:t>
            </a:r>
            <a:endParaRPr sz="1125" b="1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13" name="椭圆 112"/>
          <p:cNvSpPr>
            <a:spLocks noGrp="1"/>
          </p:cNvSpPr>
          <p:nvPr/>
        </p:nvSpPr>
        <p:spPr>
          <a:xfrm>
            <a:off x="374015" y="5696585"/>
            <a:ext cx="495300" cy="495300"/>
          </a:xfrm>
          <a:prstGeom prst="ellipse">
            <a:avLst/>
          </a:prstGeom>
          <a:solidFill>
            <a:srgbClr val="008E85"/>
          </a:solidFill>
          <a:ln w="0">
            <a:solidFill>
              <a:srgbClr val="008E85"/>
            </a:solidFill>
            <a:prstDash val="solid"/>
          </a:ln>
        </p:spPr>
      </p:sp>
      <p:sp>
        <p:nvSpPr>
          <p:cNvPr id="114" name="矩形 113"/>
          <p:cNvSpPr>
            <a:spLocks noGrp="1"/>
          </p:cNvSpPr>
          <p:nvPr/>
        </p:nvSpPr>
        <p:spPr>
          <a:xfrm>
            <a:off x="374015" y="5820410"/>
            <a:ext cx="4953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 algn="ctr">
              <a:defRPr sz="12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03</a:t>
            </a:r>
            <a:endParaRPr sz="1200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15" name="矩形 114"/>
          <p:cNvSpPr>
            <a:spLocks noGrp="1"/>
          </p:cNvSpPr>
          <p:nvPr/>
        </p:nvSpPr>
        <p:spPr>
          <a:xfrm>
            <a:off x="1040765" y="5410835"/>
            <a:ext cx="5429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75000"/>
          </a:bodyPr>
          <a:lstStyle/>
          <a:p>
            <a:pPr>
              <a:defRPr sz="15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15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Checkpoint 完成后崩溃</a:t>
            </a:r>
            <a:endParaRPr sz="1500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16" name="矩形 115"/>
          <p:cNvSpPr>
            <a:spLocks noGrp="1"/>
          </p:cNvSpPr>
          <p:nvPr/>
        </p:nvSpPr>
        <p:spPr>
          <a:xfrm>
            <a:off x="1059815" y="5718810"/>
            <a:ext cx="5429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/>
          </a:bodyPr>
          <a:lstStyle/>
          <a:p>
            <a:pPr algn="ctr">
              <a:defRPr sz="1125" b="1">
                <a:solidFill>
                  <a:srgbClr val="008E85"/>
                </a:solidFill>
                <a:latin typeface="Menlo" panose="020B0609030804020204"/>
                <a:ea typeface="Menlo" panose="020B0609030804020204"/>
                <a:cs typeface="Menlo" panose="020B0609030804020204"/>
              </a:defRPr>
            </a:pPr>
            <a:r>
              <a:rPr sz="1125" b="1">
                <a:solidFill>
                  <a:srgbClr val="008E85"/>
                </a:solidFill>
                <a:latin typeface="Menlo" panose="020B0609030804020204"/>
                <a:ea typeface="Menlo" panose="020B0609030804020204"/>
                <a:cs typeface="Menlo" panose="020B0609030804020204"/>
              </a:rPr>
              <a:t>CK-N+1  →  COMMIT ALL ✓  →  CRASH</a:t>
            </a:r>
            <a:endParaRPr sz="1125" b="1">
              <a:solidFill>
                <a:srgbClr val="008E85"/>
              </a:solidFill>
              <a:latin typeface="Menlo" panose="020B0609030804020204"/>
              <a:ea typeface="Menlo" panose="020B0609030804020204"/>
              <a:cs typeface="Menlo" panose="020B0609030804020204"/>
            </a:endParaRPr>
          </a:p>
        </p:txBody>
      </p:sp>
      <p:sp>
        <p:nvSpPr>
          <p:cNvPr id="117" name="圆角矩形 116"/>
          <p:cNvSpPr>
            <a:spLocks noGrp="1"/>
          </p:cNvSpPr>
          <p:nvPr/>
        </p:nvSpPr>
        <p:spPr>
          <a:xfrm>
            <a:off x="7270115" y="5448935"/>
            <a:ext cx="3429000" cy="876300"/>
          </a:xfrm>
          <a:prstGeom prst="roundRect">
            <a:avLst>
              <a:gd name="adj" fmla="val 13043"/>
            </a:avLst>
          </a:prstGeom>
          <a:noFill/>
          <a:ln w="12383">
            <a:solidFill>
              <a:srgbClr val="008E85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18" name="矩形 117"/>
          <p:cNvSpPr>
            <a:spLocks noGrp="1"/>
          </p:cNvSpPr>
          <p:nvPr/>
        </p:nvSpPr>
        <p:spPr>
          <a:xfrm>
            <a:off x="7498715" y="5563235"/>
            <a:ext cx="29718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anchor="ctr">
            <a:normAutofit/>
          </a:bodyPr>
          <a:lstStyle/>
          <a:p>
            <a:pPr algn="ctr">
              <a:defRPr sz="1125" b="1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1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事务已提交</a:t>
            </a:r>
            <a:endParaRPr sz="1125" b="1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  <a:p>
            <a:pPr algn="ctr">
              <a:defRPr sz="1125" b="1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1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XA RECOVER 扫描为空</a:t>
            </a:r>
            <a:endParaRPr sz="1125" b="1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  <a:p>
            <a:pPr algn="ctr">
              <a:defRPr sz="1125" b="1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1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恢复路径 no-op</a:t>
            </a:r>
            <a:endParaRPr sz="1125" b="1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103" grpId="0"/>
      <p:bldP spid="104" grpId="0"/>
      <p:bldP spid="106" grpId="0"/>
      <p:bldP spid="108" grpId="0"/>
      <p:bldP spid="109" grpId="0"/>
      <p:bldP spid="110" grpId="0"/>
      <p:bldP spid="112" grpId="0"/>
      <p:bldP spid="114" grpId="0"/>
      <p:bldP spid="115" grpId="0"/>
      <p:bldP spid="116" grpId="0"/>
      <p:bldP spid="11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矩形: 圆角 88"/>
          <p:cNvSpPr/>
          <p:nvPr/>
        </p:nvSpPr>
        <p:spPr>
          <a:xfrm>
            <a:off x="0" y="-32946"/>
            <a:ext cx="12192000" cy="6890945"/>
          </a:xfrm>
          <a:prstGeom prst="roundRect">
            <a:avLst>
              <a:gd name="adj" fmla="val 0"/>
            </a:avLst>
          </a:prstGeom>
          <a:solidFill>
            <a:srgbClr val="161C2A"/>
          </a:solidFill>
          <a:ln w="12700" cap="rnd" cmpd="sng" algn="ctr">
            <a:noFill/>
            <a:prstDash val="solid"/>
            <a:round/>
          </a:ln>
          <a:effectLst>
            <a:outerShdw blurRad="254000" dist="127000" algn="ctr" rotWithShape="0">
              <a:srgbClr val="01857C">
                <a:alpha val="20000"/>
              </a:srgbClr>
            </a:outerShdw>
          </a:effectLst>
        </p:spPr>
        <p:txBody>
          <a:bodyPr rot="0" spcFirstLastPara="0" vert="horz" wrap="square" lIns="0" tIns="0" rIns="0" bIns="0" numCol="1" spcCol="0" rtlCol="0" fromWordArt="0" anchor="ctr" anchorCtr="0" forceAA="0" compatLnSpc="1">
            <a:normAutofit/>
          </a:bodyPr>
          <a:lstStyle/>
          <a:p>
            <a:pPr algn="r"/>
            <a:endParaRPr lang="zh-CN" altLang="en-US" b="1" kern="0">
              <a:noFill/>
              <a:latin typeface="Arial" panose="020B0604020202090204" pitchFamily="34" charset="0"/>
              <a:ea typeface="微软雅黑" panose="020B0503020204020204" charset="-122"/>
              <a:cs typeface="Arial" panose="020B0604020202090204" pitchFamily="34" charset="0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4212894" y="2508368"/>
            <a:ext cx="1183083" cy="279136"/>
            <a:chOff x="9906371" y="3180026"/>
            <a:chExt cx="1990145" cy="469554"/>
          </a:xfrm>
          <a:solidFill>
            <a:schemeClr val="bg1"/>
          </a:solidFill>
        </p:grpSpPr>
        <p:sp>
          <p:nvSpPr>
            <p:cNvPr id="37" name="平行四边形 36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平行四边形 37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平行四边形 38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平行四边形 39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平行四边形 40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直角三角形 41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直角三角形 42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2812415" y="2687955"/>
            <a:ext cx="5984240" cy="1486535"/>
            <a:chOff x="2422187" y="2478061"/>
            <a:chExt cx="6968571" cy="1491916"/>
          </a:xfrm>
        </p:grpSpPr>
        <p:sp>
          <p:nvSpPr>
            <p:cNvPr id="63" name="矩形 62"/>
            <p:cNvSpPr/>
            <p:nvPr/>
          </p:nvSpPr>
          <p:spPr>
            <a:xfrm>
              <a:off x="3635946" y="3224018"/>
              <a:ext cx="601266" cy="45719"/>
            </a:xfrm>
            <a:prstGeom prst="rect">
              <a:avLst/>
            </a:prstGeom>
            <a:solidFill>
              <a:srgbClr val="BECDD6">
                <a:alpha val="2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1" name="组合 20"/>
            <p:cNvGrpSpPr/>
            <p:nvPr/>
          </p:nvGrpSpPr>
          <p:grpSpPr>
            <a:xfrm>
              <a:off x="2422187" y="2617139"/>
              <a:ext cx="1213759" cy="1213760"/>
              <a:chOff x="3335150" y="3314633"/>
              <a:chExt cx="1764867" cy="1764868"/>
            </a:xfrm>
          </p:grpSpPr>
          <p:sp>
            <p:nvSpPr>
              <p:cNvPr id="23" name="椭圆 22"/>
              <p:cNvSpPr/>
              <p:nvPr/>
            </p:nvSpPr>
            <p:spPr>
              <a:xfrm>
                <a:off x="3472445" y="3451928"/>
                <a:ext cx="1490277" cy="1490278"/>
              </a:xfrm>
              <a:prstGeom prst="ellipse">
                <a:avLst/>
              </a:prstGeom>
              <a:gradFill>
                <a:gsLst>
                  <a:gs pos="0">
                    <a:srgbClr val="657587"/>
                  </a:gs>
                  <a:gs pos="53000">
                    <a:srgbClr val="6C889D"/>
                  </a:gs>
                  <a:gs pos="100000">
                    <a:srgbClr val="75A3BA"/>
                  </a:gs>
                </a:gsLst>
                <a:lin ang="14400000" scaled="0"/>
              </a:gradFill>
              <a:ln w="12700" cap="rnd" cmpd="sng" algn="ctr">
                <a:noFill/>
                <a:prstDash val="solid"/>
                <a:round/>
              </a:ln>
              <a:effectLst>
                <a:outerShdw blurRad="304800" dist="127000" algn="ctr" rotWithShape="0">
                  <a:schemeClr val="bg1">
                    <a:alpha val="20000"/>
                  </a:schemeClr>
                </a:outerShdw>
              </a:effectLst>
            </p:spPr>
            <p:txBody>
              <a:bodyPr rot="0" spcFirstLastPara="0" vert="horz" wrap="square" lIns="0" tIns="0" rIns="0" bIns="0" numCol="1" spcCol="0" rtlCol="0" fromWordArt="0" anchor="ctr" anchorCtr="0" forceAA="0" compatLnSpc="1">
                <a:normAutofit/>
              </a:bodyPr>
              <a:lstStyle/>
              <a:p>
                <a:pPr algn="ctr"/>
                <a:r>
                  <a:rPr lang="en-US" altLang="zh-CN" sz="3200" b="1" kern="0" dirty="0">
                    <a:solidFill>
                      <a:srgbClr val="D4DBDF"/>
                    </a:solidFill>
                    <a:latin typeface="+mj-ea"/>
                    <a:ea typeface="+mj-ea"/>
                    <a:cs typeface="Arial" panose="020B0604020202090204" pitchFamily="34" charset="0"/>
                  </a:rPr>
                  <a:t>01</a:t>
                </a:r>
                <a:endParaRPr lang="zh-CN" altLang="en-US" sz="3200" b="1" kern="0" dirty="0">
                  <a:solidFill>
                    <a:srgbClr val="D4DBDF"/>
                  </a:solidFill>
                  <a:latin typeface="+mj-ea"/>
                  <a:ea typeface="+mj-ea"/>
                  <a:cs typeface="Arial" panose="020B0604020202090204" pitchFamily="34" charset="0"/>
                </a:endParaRPr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3335150" y="3314633"/>
                <a:ext cx="1764867" cy="1764868"/>
              </a:xfrm>
              <a:prstGeom prst="ellipse">
                <a:avLst/>
              </a:prstGeom>
              <a:noFill/>
              <a:ln w="50800">
                <a:solidFill>
                  <a:srgbClr val="739DB4">
                    <a:alpha val="25000"/>
                  </a:srgbClr>
                </a:solidFill>
              </a:ln>
              <a:effectLst>
                <a:outerShdw blurRad="304800" dist="50800" dir="5400000" algn="ctr" rotWithShape="0">
                  <a:schemeClr val="bg1">
                    <a:alpha val="43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3" name="矩形: 圆角 52"/>
            <p:cNvSpPr/>
            <p:nvPr/>
          </p:nvSpPr>
          <p:spPr>
            <a:xfrm>
              <a:off x="4126877" y="2478061"/>
              <a:ext cx="5263881" cy="1491916"/>
            </a:xfrm>
            <a:prstGeom prst="roundRect">
              <a:avLst/>
            </a:prstGeom>
            <a:solidFill>
              <a:srgbClr val="01C8C1"/>
            </a:solidFill>
            <a:ln w="12700" cap="rnd" cmpd="sng" algn="ctr">
              <a:noFill/>
              <a:prstDash val="solid"/>
              <a:round/>
            </a:ln>
            <a:effectLst>
              <a:outerShdw blurRad="304800" dist="127000" algn="ctr" rotWithShape="0">
                <a:srgbClr val="01C8C1">
                  <a:alpha val="20000"/>
                </a:srgbClr>
              </a:outerShdw>
            </a:effectLst>
          </p:spPr>
          <p:txBody>
            <a:bodyPr rot="0" spcFirstLastPara="0" vert="horz" wrap="square" lIns="0" tIns="0" rIns="0" bIns="0" numCol="1" spcCol="0" rtlCol="0" fromWordArt="0" anchor="ctr" anchorCtr="0" forceAA="0" compatLnSpc="1">
              <a:normAutofit/>
            </a:bodyPr>
            <a:lstStyle/>
            <a:p>
              <a:pPr algn="r"/>
              <a:endParaRPr lang="zh-CN" altLang="en-US" b="1" kern="0">
                <a:noFill/>
                <a:latin typeface="Arial" panose="020B0604020202090204" pitchFamily="34" charset="0"/>
                <a:ea typeface="微软雅黑" panose="020B0503020204020204" charset="-122"/>
                <a:cs typeface="Arial" panose="020B0604020202090204" pitchFamily="34" charset="0"/>
              </a:endParaRPr>
            </a:p>
          </p:txBody>
        </p:sp>
        <p:sp>
          <p:nvSpPr>
            <p:cNvPr id="54" name="文本框 53"/>
            <p:cNvSpPr txBox="1"/>
            <p:nvPr/>
          </p:nvSpPr>
          <p:spPr>
            <a:xfrm>
              <a:off x="4822681" y="2977703"/>
              <a:ext cx="4496683" cy="4939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sz="3200" b="1">
                  <a:solidFill>
                    <a:srgbClr val="161C2A"/>
                  </a:solidFill>
                  <a:latin typeface="微软雅黑"/>
                  <a:ea typeface="微软雅黑"/>
                  <a:cs typeface="微软雅黑"/>
                  <a:sym typeface="+mn-ea"/>
                </a:rPr>
                <a:t>背景：</a:t>
              </a:r>
              <a:r>
                <a:rPr lang="zh-CN" sz="3200" b="1">
                  <a:solidFill>
                    <a:srgbClr val="161C2A"/>
                  </a:solidFill>
                  <a:latin typeface="微软雅黑"/>
                  <a:ea typeface="微软雅黑"/>
                  <a:cs typeface="微软雅黑"/>
                  <a:sym typeface="+mn-ea"/>
                </a:rPr>
                <a:t>数据</a:t>
              </a:r>
              <a:r>
                <a:rPr lang="zh-CN" sz="3200" b="1">
                  <a:solidFill>
                    <a:srgbClr val="161C2A"/>
                  </a:solidFill>
                  <a:latin typeface="微软雅黑"/>
                  <a:ea typeface="微软雅黑"/>
                  <a:cs typeface="微软雅黑"/>
                  <a:sym typeface="+mn-ea"/>
                </a:rPr>
                <a:t>延迟</a:t>
              </a:r>
              <a:endParaRPr lang="zh-CN" sz="3200" b="1">
                <a:solidFill>
                  <a:srgbClr val="161C2A"/>
                </a:solidFill>
                <a:latin typeface="微软雅黑"/>
                <a:ea typeface="微软雅黑"/>
                <a:cs typeface="微软雅黑"/>
                <a:sym typeface="+mn-ea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7228468" y="3941457"/>
            <a:ext cx="2607057" cy="615108"/>
            <a:chOff x="9906371" y="3180026"/>
            <a:chExt cx="1990145" cy="469554"/>
          </a:xfrm>
          <a:solidFill>
            <a:srgbClr val="7096AB">
              <a:alpha val="20000"/>
            </a:srgbClr>
          </a:solidFill>
        </p:grpSpPr>
        <p:sp>
          <p:nvSpPr>
            <p:cNvPr id="56" name="平行四边形 55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" name="平行四边形 56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平行四边形 57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" name="平行四边形 58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" name="平行四边形 59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直角三角形 60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" name="直角三角形 61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5" name="组合 64"/>
          <p:cNvGrpSpPr/>
          <p:nvPr/>
        </p:nvGrpSpPr>
        <p:grpSpPr>
          <a:xfrm>
            <a:off x="-232012" y="147490"/>
            <a:ext cx="2087161" cy="492444"/>
            <a:chOff x="9906371" y="3180026"/>
            <a:chExt cx="1990145" cy="469554"/>
          </a:xfrm>
          <a:solidFill>
            <a:srgbClr val="01C8C1">
              <a:alpha val="20000"/>
            </a:srgbClr>
          </a:solidFill>
        </p:grpSpPr>
        <p:sp>
          <p:nvSpPr>
            <p:cNvPr id="66" name="平行四边形 65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" name="平行四边形 66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8" name="平行四边形 67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9" name="平行四边形 68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0" name="平行四边形 69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" name="直角三角形 70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直角三角形 71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1" name="组合 80"/>
          <p:cNvGrpSpPr/>
          <p:nvPr/>
        </p:nvGrpSpPr>
        <p:grpSpPr>
          <a:xfrm>
            <a:off x="10275576" y="6240463"/>
            <a:ext cx="1836454" cy="433292"/>
            <a:chOff x="9906371" y="3180026"/>
            <a:chExt cx="1990145" cy="469554"/>
          </a:xfrm>
          <a:solidFill>
            <a:schemeClr val="bg1">
              <a:alpha val="12000"/>
            </a:schemeClr>
          </a:solidFill>
        </p:grpSpPr>
        <p:sp>
          <p:nvSpPr>
            <p:cNvPr id="82" name="平行四边形 81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3" name="平行四边形 82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4" name="平行四边形 83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5" name="平行四边形 84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6" name="平行四边形 85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7" name="直角三角形 86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8" name="直角三角形 87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: 圆角 88"/>
          <p:cNvSpPr/>
          <p:nvPr/>
        </p:nvSpPr>
        <p:spPr>
          <a:xfrm>
            <a:off x="127000" y="115644"/>
            <a:ext cx="12192000" cy="6890945"/>
          </a:xfrm>
          <a:prstGeom prst="roundRect">
            <a:avLst>
              <a:gd name="adj" fmla="val 0"/>
            </a:avLst>
          </a:prstGeom>
          <a:solidFill>
            <a:srgbClr val="161C2A"/>
          </a:solidFill>
          <a:ln w="12700" cap="rnd" cmpd="sng" algn="ctr">
            <a:noFill/>
            <a:prstDash val="solid"/>
            <a:round/>
          </a:ln>
          <a:effectLst>
            <a:outerShdw blurRad="254000" dist="127000" algn="ctr" rotWithShape="0">
              <a:srgbClr val="01857C">
                <a:alpha val="20000"/>
              </a:srgbClr>
            </a:outerShdw>
          </a:effectLst>
        </p:spPr>
        <p:txBody>
          <a:bodyPr rot="0" spcFirstLastPara="0" vert="horz" wrap="square" lIns="0" tIns="0" rIns="0" bIns="0" numCol="1" spcCol="0" rtlCol="0" fromWordArt="0" anchor="ctr" anchorCtr="0" forceAA="0" compatLnSpc="1">
            <a:normAutofit/>
          </a:bodyPr>
          <a:lstStyle/>
          <a:p>
            <a:pPr algn="r"/>
            <a:endParaRPr lang="zh-CN" altLang="en-US" b="1" kern="0">
              <a:noFill/>
              <a:latin typeface="Arial" panose="020B0604020202090204" pitchFamily="34" charset="0"/>
              <a:ea typeface="微软雅黑" panose="020B0503020204020204" charset="-122"/>
              <a:cs typeface="Arial" panose="020B0604020202090204" pitchFamily="34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4339894" y="2635368"/>
            <a:ext cx="1183083" cy="279136"/>
            <a:chOff x="9906371" y="3180026"/>
            <a:chExt cx="1990145" cy="469554"/>
          </a:xfrm>
          <a:solidFill>
            <a:schemeClr val="bg1"/>
          </a:solidFill>
        </p:grpSpPr>
        <p:sp>
          <p:nvSpPr>
            <p:cNvPr id="4" name="平行四边形 3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平行四边形 4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平行四边形 5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平行四边形 6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平行四边形 7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直角三角形 8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直角三角形 9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2812539" y="2683042"/>
            <a:ext cx="6157482" cy="1491916"/>
            <a:chOff x="2422187" y="2478061"/>
            <a:chExt cx="6157482" cy="1491916"/>
          </a:xfrm>
        </p:grpSpPr>
        <p:sp>
          <p:nvSpPr>
            <p:cNvPr id="12" name="矩形 11"/>
            <p:cNvSpPr/>
            <p:nvPr/>
          </p:nvSpPr>
          <p:spPr>
            <a:xfrm>
              <a:off x="3635946" y="3224018"/>
              <a:ext cx="601266" cy="45719"/>
            </a:xfrm>
            <a:prstGeom prst="rect">
              <a:avLst/>
            </a:prstGeom>
            <a:solidFill>
              <a:srgbClr val="BECDD6">
                <a:alpha val="2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2422187" y="2617139"/>
              <a:ext cx="1213759" cy="1213760"/>
              <a:chOff x="3335150" y="3314633"/>
              <a:chExt cx="1764867" cy="1764868"/>
            </a:xfrm>
          </p:grpSpPr>
          <p:sp>
            <p:nvSpPr>
              <p:cNvPr id="14" name="椭圆 13"/>
              <p:cNvSpPr/>
              <p:nvPr/>
            </p:nvSpPr>
            <p:spPr>
              <a:xfrm>
                <a:off x="3472445" y="3451928"/>
                <a:ext cx="1490277" cy="1490278"/>
              </a:xfrm>
              <a:prstGeom prst="ellipse">
                <a:avLst/>
              </a:prstGeom>
              <a:gradFill>
                <a:gsLst>
                  <a:gs pos="0">
                    <a:srgbClr val="657587"/>
                  </a:gs>
                  <a:gs pos="53000">
                    <a:srgbClr val="6C889D"/>
                  </a:gs>
                  <a:gs pos="100000">
                    <a:srgbClr val="75A3BA"/>
                  </a:gs>
                </a:gsLst>
                <a:lin ang="14400000" scaled="0"/>
              </a:gradFill>
              <a:ln w="12700" cap="rnd" cmpd="sng" algn="ctr">
                <a:noFill/>
                <a:prstDash val="solid"/>
                <a:round/>
              </a:ln>
              <a:effectLst>
                <a:outerShdw blurRad="304800" dist="127000" algn="ctr" rotWithShape="0">
                  <a:schemeClr val="bg1">
                    <a:alpha val="20000"/>
                  </a:schemeClr>
                </a:outerShdw>
              </a:effectLst>
            </p:spPr>
            <p:txBody>
              <a:bodyPr rot="0" spcFirstLastPara="0" vert="horz" wrap="square" lIns="0" tIns="0" rIns="0" bIns="0" numCol="1" spcCol="0" rtlCol="0" fromWordArt="0" anchor="ctr" anchorCtr="0" forceAA="0" compatLnSpc="1">
                <a:normAutofit/>
              </a:bodyPr>
              <a:lstStyle/>
              <a:p>
                <a:pPr algn="ctr"/>
                <a:r>
                  <a:rPr lang="en-US" altLang="zh-CN" sz="3200" b="1" kern="0" dirty="0">
                    <a:solidFill>
                      <a:srgbClr val="D4DBDF"/>
                    </a:solidFill>
                    <a:latin typeface="+mj-ea"/>
                    <a:ea typeface="+mj-ea"/>
                    <a:cs typeface="Arial" panose="020B0604020202090204" pitchFamily="34" charset="0"/>
                  </a:rPr>
                  <a:t>04</a:t>
                </a:r>
                <a:endParaRPr lang="zh-CN" altLang="en-US" sz="3200" b="1" kern="0" dirty="0">
                  <a:solidFill>
                    <a:srgbClr val="D4DBDF"/>
                  </a:solidFill>
                  <a:latin typeface="+mj-ea"/>
                  <a:ea typeface="+mj-ea"/>
                  <a:cs typeface="Arial" panose="020B0604020202090204" pitchFamily="34" charset="0"/>
                </a:endParaRPr>
              </a:p>
            </p:txBody>
          </p:sp>
          <p:sp>
            <p:nvSpPr>
              <p:cNvPr id="15" name="椭圆 14"/>
              <p:cNvSpPr/>
              <p:nvPr/>
            </p:nvSpPr>
            <p:spPr>
              <a:xfrm>
                <a:off x="3335150" y="3314633"/>
                <a:ext cx="1764867" cy="1764868"/>
              </a:xfrm>
              <a:prstGeom prst="ellipse">
                <a:avLst/>
              </a:prstGeom>
              <a:noFill/>
              <a:ln w="50800">
                <a:solidFill>
                  <a:srgbClr val="739DB4">
                    <a:alpha val="25000"/>
                  </a:srgbClr>
                </a:solidFill>
              </a:ln>
              <a:effectLst>
                <a:outerShdw blurRad="304800" dist="50800" dir="5400000" algn="ctr" rotWithShape="0">
                  <a:schemeClr val="bg1">
                    <a:alpha val="43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6" name="矩形: 圆角 52"/>
            <p:cNvSpPr/>
            <p:nvPr/>
          </p:nvSpPr>
          <p:spPr>
            <a:xfrm>
              <a:off x="4126832" y="2478061"/>
              <a:ext cx="4452837" cy="1491916"/>
            </a:xfrm>
            <a:prstGeom prst="roundRect">
              <a:avLst/>
            </a:prstGeom>
            <a:solidFill>
              <a:srgbClr val="01C8C1"/>
            </a:solidFill>
            <a:ln w="12700" cap="rnd" cmpd="sng" algn="ctr">
              <a:noFill/>
              <a:prstDash val="solid"/>
              <a:round/>
            </a:ln>
            <a:effectLst>
              <a:outerShdw blurRad="304800" dist="127000" algn="ctr" rotWithShape="0">
                <a:srgbClr val="01C8C1">
                  <a:alpha val="20000"/>
                </a:srgbClr>
              </a:outerShdw>
            </a:effectLst>
          </p:spPr>
          <p:txBody>
            <a:bodyPr rot="0" spcFirstLastPara="0" vert="horz" wrap="square" lIns="0" tIns="0" rIns="0" bIns="0" numCol="1" spcCol="0" rtlCol="0" fromWordArt="0" anchor="ctr" anchorCtr="0" forceAA="0" compatLnSpc="1">
              <a:normAutofit/>
            </a:bodyPr>
            <a:lstStyle/>
            <a:p>
              <a:pPr algn="r"/>
              <a:endParaRPr lang="zh-CN" altLang="en-US" b="1" kern="0">
                <a:noFill/>
                <a:latin typeface="Arial" panose="020B0604020202090204" pitchFamily="34" charset="0"/>
                <a:ea typeface="微软雅黑" panose="020B0503020204020204" charset="-122"/>
                <a:cs typeface="Arial" panose="020B0604020202090204" pitchFamily="34" charset="0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4270071" y="2980973"/>
              <a:ext cx="113030" cy="49212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US" altLang="zh-CN" sz="3200" b="1" dirty="0" err="1">
                  <a:solidFill>
                    <a:srgbClr val="161C2A"/>
                  </a:solidFill>
                </a:rPr>
                <a:t> </a:t>
              </a:r>
              <a:endParaRPr lang="en-US" sz="3200" b="1" dirty="0" err="1">
                <a:solidFill>
                  <a:srgbClr val="161C2A"/>
                </a:solidFill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7355468" y="4068457"/>
            <a:ext cx="2607057" cy="615108"/>
            <a:chOff x="9906371" y="3180026"/>
            <a:chExt cx="1990145" cy="469554"/>
          </a:xfrm>
          <a:solidFill>
            <a:srgbClr val="7096AB">
              <a:alpha val="20000"/>
            </a:srgbClr>
          </a:solidFill>
        </p:grpSpPr>
        <p:sp>
          <p:nvSpPr>
            <p:cNvPr id="19" name="平行四边形 18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平行四边形 19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平行四边形 21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平行四边形 25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直角三角形 26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直角三角形 27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-105012" y="274490"/>
            <a:ext cx="2087161" cy="492444"/>
            <a:chOff x="9906371" y="3180026"/>
            <a:chExt cx="1990145" cy="469554"/>
          </a:xfrm>
          <a:solidFill>
            <a:srgbClr val="01C8C1">
              <a:alpha val="20000"/>
            </a:srgbClr>
          </a:solidFill>
        </p:grpSpPr>
        <p:sp>
          <p:nvSpPr>
            <p:cNvPr id="30" name="平行四边形 29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平行四边形 30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平行四边形 31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平行四边形 32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平行四边形 33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直角三角形 34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直角三角形 43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10402576" y="6367463"/>
            <a:ext cx="1836454" cy="433292"/>
            <a:chOff x="9906371" y="3180026"/>
            <a:chExt cx="1990145" cy="469554"/>
          </a:xfrm>
          <a:solidFill>
            <a:schemeClr val="bg1">
              <a:alpha val="12000"/>
            </a:schemeClr>
          </a:solidFill>
        </p:grpSpPr>
        <p:sp>
          <p:nvSpPr>
            <p:cNvPr id="46" name="平行四边形 45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平行四边形 46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平行四边形 47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平行四边形 48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平行四边形 49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" name="直角三角形 50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直角三角形 51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3" name="文本框 72"/>
          <p:cNvSpPr txBox="1"/>
          <p:nvPr/>
        </p:nvSpPr>
        <p:spPr>
          <a:xfrm>
            <a:off x="4516755" y="3182620"/>
            <a:ext cx="4432300" cy="4921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zh-CN" altLang="en-US" sz="3200" b="1" dirty="0" err="1">
                <a:solidFill>
                  <a:srgbClr val="161C2A"/>
                </a:solidFill>
              </a:rPr>
              <a:t>机制与职责边界</a:t>
            </a:r>
            <a:endParaRPr lang="zh-CN" altLang="en-US" sz="3200" b="1" dirty="0" err="1">
              <a:solidFill>
                <a:srgbClr val="161C2A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66604" y="410346"/>
            <a:ext cx="6198235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buNone/>
              <a:defRPr sz="2550" b="1">
                <a:solidFill>
                  <a:srgbClr val="01C8C1"/>
                </a:solidFill>
                <a:latin typeface="微软雅黑"/>
                <a:ea typeface="微软雅黑"/>
                <a:cs typeface="微软雅黑"/>
              </a:defRPr>
            </a:pPr>
            <a:r>
              <a:rPr sz="3200" b="1">
                <a:solidFill>
                  <a:srgbClr val="01C8C1"/>
                </a:solidFill>
                <a:latin typeface="微软雅黑"/>
                <a:ea typeface="微软雅黑"/>
                <a:cs typeface="微软雅黑"/>
                <a:sym typeface="+mn-ea"/>
              </a:rPr>
              <a:t>Engine 与 Connector 的职责边界</a:t>
            </a:r>
            <a:endParaRPr lang="zh-CN" altLang="en-US" sz="3200" b="1" dirty="0">
              <a:solidFill>
                <a:srgbClr val="01C8C1"/>
              </a:solidFill>
              <a:latin typeface="微软雅黑"/>
              <a:ea typeface="微软雅黑"/>
              <a:cs typeface="微软雅黑"/>
              <a:sym typeface="+mn-ea"/>
            </a:endParaRPr>
          </a:p>
        </p:txBody>
      </p:sp>
      <p:sp>
        <p:nvSpPr>
          <p:cNvPr id="92" name="矩形 91"/>
          <p:cNvSpPr>
            <a:spLocks noGrp="1"/>
          </p:cNvSpPr>
          <p:nvPr/>
        </p:nvSpPr>
        <p:spPr>
          <a:xfrm>
            <a:off x="461010" y="1370330"/>
            <a:ext cx="9906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lnSpcReduction="10000"/>
          </a:bodyPr>
          <a:lstStyle/>
          <a:p>
            <a:pPr algn="l">
              <a:defRPr sz="1500" b="1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lang="en-US" altLang="zh-CN" sz="1500" b="1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Engine </a:t>
            </a:r>
            <a:r>
              <a:rPr lang="zh-CN" altLang="en-US" sz="1500" b="1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驱动整条任务链路运转，</a:t>
            </a:r>
            <a:r>
              <a:rPr lang="en-US" altLang="zh-CN" sz="1500" b="1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Connector </a:t>
            </a:r>
            <a:r>
              <a:rPr lang="zh-CN" altLang="en-US" sz="1500" b="1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将运行意图落实为外部系统的具体动作。</a:t>
            </a:r>
            <a:endParaRPr lang="zh-CN" altLang="en-US" sz="1500" b="1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93" name="右箭头 92"/>
          <p:cNvSpPr>
            <a:spLocks noGrp="1"/>
          </p:cNvSpPr>
          <p:nvPr/>
        </p:nvSpPr>
        <p:spPr>
          <a:xfrm>
            <a:off x="3547110" y="2341880"/>
            <a:ext cx="571500" cy="171450"/>
          </a:xfrm>
          <a:prstGeom prst="rightArrow">
            <a:avLst/>
          </a:prstGeom>
          <a:solidFill>
            <a:srgbClr val="008E85"/>
          </a:solidFill>
          <a:ln w="0">
            <a:solidFill>
              <a:srgbClr val="008E85"/>
            </a:solidFill>
            <a:prstDash val="solid"/>
          </a:ln>
        </p:spPr>
      </p:sp>
      <p:sp>
        <p:nvSpPr>
          <p:cNvPr id="94" name="右箭头 93"/>
          <p:cNvSpPr>
            <a:spLocks noGrp="1"/>
          </p:cNvSpPr>
          <p:nvPr/>
        </p:nvSpPr>
        <p:spPr>
          <a:xfrm>
            <a:off x="7166610" y="2341880"/>
            <a:ext cx="476250" cy="171450"/>
          </a:xfrm>
          <a:prstGeom prst="rightArrow">
            <a:avLst/>
          </a:prstGeom>
          <a:solidFill>
            <a:srgbClr val="008E85"/>
          </a:solidFill>
          <a:ln w="0">
            <a:solidFill>
              <a:srgbClr val="008E85"/>
            </a:solidFill>
            <a:prstDash val="solid"/>
          </a:ln>
        </p:spPr>
      </p:sp>
      <p:sp>
        <p:nvSpPr>
          <p:cNvPr id="95" name="圆角矩形 94"/>
          <p:cNvSpPr>
            <a:spLocks noGrp="1"/>
          </p:cNvSpPr>
          <p:nvPr/>
        </p:nvSpPr>
        <p:spPr>
          <a:xfrm>
            <a:off x="4232910" y="2103755"/>
            <a:ext cx="2819400" cy="685800"/>
          </a:xfrm>
          <a:prstGeom prst="roundRect">
            <a:avLst>
              <a:gd name="adj" fmla="val 16667"/>
            </a:avLst>
          </a:prstGeom>
          <a:noFill/>
          <a:ln w="13335">
            <a:solidFill>
              <a:srgbClr val="F4A00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96" name="矩形 95"/>
          <p:cNvSpPr>
            <a:spLocks noGrp="1"/>
          </p:cNvSpPr>
          <p:nvPr/>
        </p:nvSpPr>
        <p:spPr>
          <a:xfrm>
            <a:off x="4328160" y="2271395"/>
            <a:ext cx="26289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anchor="ctr">
            <a:normAutofit fontScale="84375"/>
          </a:bodyPr>
          <a:lstStyle/>
          <a:p>
            <a:pPr algn="ctr">
              <a:defRPr sz="1200" b="1">
                <a:solidFill>
                  <a:srgbClr val="F4A000"/>
                </a:solidFill>
                <a:latin typeface="Menlo" panose="020B0609030804020204"/>
                <a:ea typeface="Menlo" panose="020B0609030804020204"/>
                <a:cs typeface="Menlo" panose="020B0609030804020204"/>
              </a:defRPr>
            </a:pPr>
            <a:r>
              <a:rPr sz="1200" b="1">
                <a:solidFill>
                  <a:srgbClr val="F4A000"/>
                </a:solidFill>
                <a:latin typeface="Menlo" panose="020B0609030804020204"/>
                <a:ea typeface="Menlo" panose="020B0609030804020204"/>
                <a:cs typeface="Menlo" panose="020B0609030804020204"/>
              </a:rPr>
              <a:t>SinkWriter.Context</a:t>
            </a:r>
            <a:endParaRPr sz="1200" b="1">
              <a:solidFill>
                <a:srgbClr val="F4A000"/>
              </a:solidFill>
              <a:latin typeface="Menlo" panose="020B0609030804020204"/>
              <a:ea typeface="Menlo" panose="020B0609030804020204"/>
              <a:cs typeface="Menlo" panose="020B0609030804020204"/>
            </a:endParaRPr>
          </a:p>
          <a:p>
            <a:pPr algn="ctr">
              <a:defRPr sz="1200" b="1">
                <a:solidFill>
                  <a:srgbClr val="F4A000"/>
                </a:solidFill>
                <a:latin typeface="Menlo" panose="020B0609030804020204"/>
                <a:ea typeface="Menlo" panose="020B0609030804020204"/>
                <a:cs typeface="Menlo" panose="020B0609030804020204"/>
              </a:defRPr>
            </a:pPr>
            <a:r>
              <a:rPr sz="1200" b="1">
                <a:solidFill>
                  <a:srgbClr val="F4A000"/>
                </a:solidFill>
                <a:latin typeface="Menlo" panose="020B0609030804020204"/>
                <a:ea typeface="Menlo" panose="020B0609030804020204"/>
                <a:cs typeface="Menlo" panose="020B0609030804020204"/>
              </a:rPr>
              <a:t>registerFlushAction(action)</a:t>
            </a:r>
            <a:endParaRPr sz="1200" b="1">
              <a:solidFill>
                <a:srgbClr val="F4A000"/>
              </a:solidFill>
              <a:latin typeface="Menlo" panose="020B0609030804020204"/>
              <a:ea typeface="Menlo" panose="020B0609030804020204"/>
              <a:cs typeface="Menlo" panose="020B0609030804020204"/>
            </a:endParaRPr>
          </a:p>
        </p:txBody>
      </p:sp>
      <p:sp>
        <p:nvSpPr>
          <p:cNvPr id="97" name="矩形 96"/>
          <p:cNvSpPr>
            <a:spLocks noGrp="1"/>
          </p:cNvSpPr>
          <p:nvPr/>
        </p:nvSpPr>
        <p:spPr>
          <a:xfrm>
            <a:off x="461010" y="2237105"/>
            <a:ext cx="3048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 algn="l">
              <a:defRPr sz="1950" b="1">
                <a:solidFill>
                  <a:srgbClr val="008E85"/>
                </a:solidFill>
                <a:latin typeface="微软雅黑"/>
                <a:ea typeface="微软雅黑"/>
                <a:cs typeface="微软雅黑"/>
              </a:defRPr>
            </a:pPr>
            <a:r>
              <a:rPr sz="1950" b="1">
                <a:solidFill>
                  <a:srgbClr val="008E85"/>
                </a:solidFill>
                <a:latin typeface="微软雅黑"/>
                <a:ea typeface="微软雅黑"/>
                <a:cs typeface="微软雅黑"/>
              </a:rPr>
              <a:t>ENGINE / </a:t>
            </a:r>
            <a:r>
              <a:rPr lang="zh-CN" altLang="en-US" sz="1950" b="1">
                <a:solidFill>
                  <a:srgbClr val="008E85"/>
                </a:solidFill>
                <a:latin typeface="微软雅黑"/>
                <a:ea typeface="微软雅黑"/>
                <a:cs typeface="微软雅黑"/>
              </a:rPr>
              <a:t>运行中枢</a:t>
            </a:r>
            <a:endParaRPr lang="zh-CN" altLang="en-US" sz="1950" b="1">
              <a:solidFill>
                <a:srgbClr val="008E85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98" name="矩形 97"/>
          <p:cNvSpPr>
            <a:spLocks noGrp="1"/>
          </p:cNvSpPr>
          <p:nvPr/>
        </p:nvSpPr>
        <p:spPr>
          <a:xfrm>
            <a:off x="7719060" y="2237105"/>
            <a:ext cx="3143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81026"/>
          </a:bodyPr>
          <a:lstStyle/>
          <a:p>
            <a:pPr algn="r">
              <a:defRPr sz="1950" b="1">
                <a:solidFill>
                  <a:srgbClr val="F4A000"/>
                </a:solidFill>
                <a:latin typeface="微软雅黑"/>
                <a:ea typeface="微软雅黑"/>
                <a:cs typeface="微软雅黑"/>
              </a:defRPr>
            </a:pPr>
            <a:r>
              <a:rPr sz="1950" b="1">
                <a:solidFill>
                  <a:srgbClr val="F4A000"/>
                </a:solidFill>
                <a:latin typeface="微软雅黑"/>
                <a:ea typeface="微软雅黑"/>
                <a:cs typeface="微软雅黑"/>
              </a:rPr>
              <a:t>CONNECTOR / </a:t>
            </a:r>
            <a:r>
              <a:rPr lang="zh-CN" altLang="en-US" sz="1950" b="1">
                <a:solidFill>
                  <a:srgbClr val="F4A000"/>
                </a:solidFill>
                <a:latin typeface="微软雅黑"/>
                <a:ea typeface="微软雅黑"/>
                <a:cs typeface="微软雅黑"/>
              </a:rPr>
              <a:t>能力实现</a:t>
            </a:r>
            <a:endParaRPr lang="zh-CN" altLang="en-US" sz="1950" b="1">
              <a:solidFill>
                <a:srgbClr val="F4A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99" name="矩形 98"/>
          <p:cNvSpPr>
            <a:spLocks noGrp="1"/>
          </p:cNvSpPr>
          <p:nvPr/>
        </p:nvSpPr>
        <p:spPr>
          <a:xfrm>
            <a:off x="5642610" y="2980055"/>
            <a:ext cx="19050" cy="2930400"/>
          </a:xfrm>
          <a:prstGeom prst="rect">
            <a:avLst/>
          </a:prstGeom>
          <a:solidFill>
            <a:srgbClr val="5D7F96"/>
          </a:solidFill>
          <a:ln w="0">
            <a:solidFill>
              <a:srgbClr val="5D7F96"/>
            </a:solidFill>
            <a:prstDash val="solid"/>
          </a:ln>
        </p:spPr>
      </p:sp>
      <p:sp>
        <p:nvSpPr>
          <p:cNvPr id="100" name="矩形 99"/>
          <p:cNvSpPr>
            <a:spLocks noGrp="1"/>
          </p:cNvSpPr>
          <p:nvPr/>
        </p:nvSpPr>
        <p:spPr>
          <a:xfrm>
            <a:off x="499110" y="3056255"/>
            <a:ext cx="4000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>
              <a:defRPr sz="1200" b="1">
                <a:solidFill>
                  <a:srgbClr val="008E85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008E85"/>
                </a:solidFill>
                <a:latin typeface="微软雅黑"/>
                <a:ea typeface="微软雅黑"/>
                <a:cs typeface="微软雅黑"/>
              </a:rPr>
              <a:t>01</a:t>
            </a:r>
            <a:endParaRPr sz="1200" b="1">
              <a:solidFill>
                <a:srgbClr val="008E85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01" name="矩形 100"/>
          <p:cNvSpPr>
            <a:spLocks noGrp="1"/>
          </p:cNvSpPr>
          <p:nvPr/>
        </p:nvSpPr>
        <p:spPr>
          <a:xfrm>
            <a:off x="1013460" y="3037205"/>
            <a:ext cx="3905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>
              <a:defRPr sz="15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15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定时器与生命周期</a:t>
            </a:r>
            <a:endParaRPr sz="1500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02" name="矩形 101"/>
          <p:cNvSpPr>
            <a:spLocks noGrp="1"/>
          </p:cNvSpPr>
          <p:nvPr/>
        </p:nvSpPr>
        <p:spPr>
          <a:xfrm>
            <a:off x="1013460" y="3342005"/>
            <a:ext cx="4000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>
            <a:normAutofit/>
          </a:bodyPr>
          <a:lstStyle/>
          <a:p>
            <a:pPr>
              <a:defRPr sz="1125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125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读取 sink.flush.interval；注册、取消与 close 协调。</a:t>
            </a:r>
            <a:endParaRPr sz="1125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03" name="矩形 102"/>
          <p:cNvSpPr>
            <a:spLocks noGrp="1"/>
          </p:cNvSpPr>
          <p:nvPr/>
        </p:nvSpPr>
        <p:spPr>
          <a:xfrm>
            <a:off x="6214110" y="3056255"/>
            <a:ext cx="4000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>
              <a:defRPr sz="1200" b="1">
                <a:solidFill>
                  <a:srgbClr val="F4A000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F4A000"/>
                </a:solidFill>
                <a:latin typeface="微软雅黑"/>
                <a:ea typeface="微软雅黑"/>
                <a:cs typeface="微软雅黑"/>
              </a:rPr>
              <a:t>01</a:t>
            </a:r>
            <a:endParaRPr sz="1200" b="1">
              <a:solidFill>
                <a:srgbClr val="F4A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04" name="矩形 103"/>
          <p:cNvSpPr>
            <a:spLocks noGrp="1"/>
          </p:cNvSpPr>
          <p:nvPr/>
        </p:nvSpPr>
        <p:spPr>
          <a:xfrm>
            <a:off x="6728460" y="3037205"/>
            <a:ext cx="3905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>
              <a:defRPr sz="15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15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是否 Opt-in</a:t>
            </a:r>
            <a:endParaRPr sz="1500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05" name="矩形 104"/>
          <p:cNvSpPr>
            <a:spLocks noGrp="1"/>
          </p:cNvSpPr>
          <p:nvPr/>
        </p:nvSpPr>
        <p:spPr>
          <a:xfrm>
            <a:off x="6728460" y="3342005"/>
            <a:ext cx="3943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>
            <a:normAutofit/>
          </a:bodyPr>
          <a:lstStyle/>
          <a:p>
            <a:pPr>
              <a:defRPr sz="1125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125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只有确认安全的 Writer 才注册 action。</a:t>
            </a:r>
            <a:endParaRPr sz="1125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06" name="矩形 105"/>
          <p:cNvSpPr>
            <a:spLocks noGrp="1"/>
          </p:cNvSpPr>
          <p:nvPr/>
        </p:nvSpPr>
        <p:spPr>
          <a:xfrm>
            <a:off x="499110" y="4050030"/>
            <a:ext cx="4000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>
              <a:defRPr sz="1200" b="1">
                <a:solidFill>
                  <a:srgbClr val="008E85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008E85"/>
                </a:solidFill>
                <a:latin typeface="微软雅黑"/>
                <a:ea typeface="微软雅黑"/>
                <a:cs typeface="微软雅黑"/>
              </a:rPr>
              <a:t>02</a:t>
            </a:r>
            <a:endParaRPr sz="1200" b="1">
              <a:solidFill>
                <a:srgbClr val="008E85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07" name="矩形 106"/>
          <p:cNvSpPr>
            <a:spLocks noGrp="1"/>
          </p:cNvSpPr>
          <p:nvPr/>
        </p:nvSpPr>
        <p:spPr>
          <a:xfrm>
            <a:off x="1013460" y="4041775"/>
            <a:ext cx="3905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>
              <a:defRPr sz="15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15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主链路运行机制</a:t>
            </a:r>
            <a:endParaRPr sz="1500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08" name="矩形 107"/>
          <p:cNvSpPr>
            <a:spLocks noGrp="1"/>
          </p:cNvSpPr>
          <p:nvPr/>
        </p:nvSpPr>
        <p:spPr>
          <a:xfrm>
            <a:off x="1013460" y="4335780"/>
            <a:ext cx="4000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>
            <a:normAutofit/>
          </a:bodyPr>
          <a:lstStyle/>
          <a:p>
            <a:pPr>
              <a:defRPr sz="1125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125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生成并投递 FlushSignal；处理线程、背压与保序。</a:t>
            </a:r>
            <a:endParaRPr sz="1125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09" name="矩形 108"/>
          <p:cNvSpPr>
            <a:spLocks noGrp="1"/>
          </p:cNvSpPr>
          <p:nvPr/>
        </p:nvSpPr>
        <p:spPr>
          <a:xfrm>
            <a:off x="6214110" y="3974465"/>
            <a:ext cx="4000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>
              <a:defRPr sz="1200" b="1">
                <a:solidFill>
                  <a:srgbClr val="F4A000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F4A000"/>
                </a:solidFill>
                <a:latin typeface="微软雅黑"/>
                <a:ea typeface="微软雅黑"/>
                <a:cs typeface="微软雅黑"/>
              </a:rPr>
              <a:t>02</a:t>
            </a:r>
            <a:endParaRPr sz="1200" b="1">
              <a:solidFill>
                <a:srgbClr val="F4A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10" name="矩形 109"/>
          <p:cNvSpPr>
            <a:spLocks noGrp="1"/>
          </p:cNvSpPr>
          <p:nvPr/>
        </p:nvSpPr>
        <p:spPr>
          <a:xfrm>
            <a:off x="6728460" y="3955415"/>
            <a:ext cx="3905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>
              <a:defRPr sz="15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15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Flush 的真实语义</a:t>
            </a:r>
            <a:endParaRPr sz="1500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11" name="矩形 110"/>
          <p:cNvSpPr>
            <a:spLocks noGrp="1"/>
          </p:cNvSpPr>
          <p:nvPr/>
        </p:nvSpPr>
        <p:spPr>
          <a:xfrm>
            <a:off x="6728460" y="4260215"/>
            <a:ext cx="3943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>
            <a:normAutofit fontScale="89730"/>
          </a:bodyPr>
          <a:lstStyle/>
          <a:p>
            <a:pPr>
              <a:defRPr sz="1125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125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flush buffer、结束 load，或进入 prepare，均由 Connector 定义。</a:t>
            </a:r>
            <a:endParaRPr sz="1125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12" name="矩形 111"/>
          <p:cNvSpPr>
            <a:spLocks noGrp="1"/>
          </p:cNvSpPr>
          <p:nvPr/>
        </p:nvSpPr>
        <p:spPr>
          <a:xfrm>
            <a:off x="499110" y="4979035"/>
            <a:ext cx="4000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>
              <a:defRPr sz="1200" b="1">
                <a:solidFill>
                  <a:srgbClr val="008E85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008E85"/>
                </a:solidFill>
                <a:latin typeface="微软雅黑"/>
                <a:ea typeface="微软雅黑"/>
                <a:cs typeface="微软雅黑"/>
              </a:rPr>
              <a:t>03</a:t>
            </a:r>
            <a:endParaRPr sz="1200" b="1">
              <a:solidFill>
                <a:srgbClr val="008E85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13" name="矩形 112"/>
          <p:cNvSpPr>
            <a:spLocks noGrp="1"/>
          </p:cNvSpPr>
          <p:nvPr/>
        </p:nvSpPr>
        <p:spPr>
          <a:xfrm>
            <a:off x="1013460" y="4959985"/>
            <a:ext cx="3905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>
              <a:defRPr sz="15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15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失败可见性</a:t>
            </a:r>
            <a:endParaRPr sz="1500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14" name="矩形 113"/>
          <p:cNvSpPr>
            <a:spLocks noGrp="1"/>
          </p:cNvSpPr>
          <p:nvPr/>
        </p:nvSpPr>
        <p:spPr>
          <a:xfrm>
            <a:off x="1013460" y="5264785"/>
            <a:ext cx="4000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>
            <a:normAutofit/>
          </a:bodyPr>
          <a:lstStyle/>
          <a:p>
            <a:pPr>
              <a:defRPr sz="1125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125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动作异常回到 Task，fail-fast，并记录 success / failure。</a:t>
            </a:r>
            <a:endParaRPr sz="1125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15" name="矩形 114"/>
          <p:cNvSpPr>
            <a:spLocks noGrp="1"/>
          </p:cNvSpPr>
          <p:nvPr/>
        </p:nvSpPr>
        <p:spPr>
          <a:xfrm>
            <a:off x="6214110" y="4935855"/>
            <a:ext cx="4000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>
              <a:defRPr sz="1200" b="1">
                <a:solidFill>
                  <a:srgbClr val="F4A000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F4A000"/>
                </a:solidFill>
                <a:latin typeface="微软雅黑"/>
                <a:ea typeface="微软雅黑"/>
                <a:cs typeface="微软雅黑"/>
              </a:rPr>
              <a:t>03</a:t>
            </a:r>
            <a:endParaRPr sz="1200" b="1">
              <a:solidFill>
                <a:srgbClr val="F4A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16" name="矩形 115"/>
          <p:cNvSpPr>
            <a:spLocks noGrp="1"/>
          </p:cNvSpPr>
          <p:nvPr/>
        </p:nvSpPr>
        <p:spPr>
          <a:xfrm>
            <a:off x="6728460" y="4916805"/>
            <a:ext cx="3905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>
              <a:defRPr sz="15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15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交付保证与恢复</a:t>
            </a:r>
            <a:endParaRPr sz="1500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17" name="矩形 116"/>
          <p:cNvSpPr>
            <a:spLocks noGrp="1"/>
          </p:cNvSpPr>
          <p:nvPr/>
        </p:nvSpPr>
        <p:spPr>
          <a:xfrm>
            <a:off x="6728460" y="5221605"/>
            <a:ext cx="3943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>
            <a:normAutofit fontScale="77610"/>
          </a:bodyPr>
          <a:lstStyle/>
          <a:p>
            <a:pPr>
              <a:defRPr sz="1125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125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2PC 的 prepare / commit / abort / restore 必须由 Connector 实现。</a:t>
            </a:r>
            <a:endParaRPr sz="1125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18" name="圆角矩形 117"/>
          <p:cNvSpPr>
            <a:spLocks noGrp="1"/>
          </p:cNvSpPr>
          <p:nvPr/>
        </p:nvSpPr>
        <p:spPr>
          <a:xfrm>
            <a:off x="746760" y="6170295"/>
            <a:ext cx="9791700" cy="476250"/>
          </a:xfrm>
          <a:prstGeom prst="roundRect">
            <a:avLst>
              <a:gd name="adj" fmla="val 20000"/>
            </a:avLst>
          </a:prstGeom>
          <a:noFill/>
          <a:ln w="11430">
            <a:solidFill>
              <a:schemeClr val="tx1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19" name="矩形 118"/>
          <p:cNvSpPr>
            <a:spLocks noGrp="1"/>
          </p:cNvSpPr>
          <p:nvPr/>
        </p:nvSpPr>
        <p:spPr>
          <a:xfrm>
            <a:off x="1032510" y="6284595"/>
            <a:ext cx="92202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85417"/>
          </a:bodyPr>
          <a:lstStyle/>
          <a:p>
            <a:pPr algn="ctr">
              <a:defRPr sz="1200" b="1">
                <a:solidFill>
                  <a:srgbClr val="F4A000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chemeClr val="accent4"/>
                </a:solidFill>
                <a:latin typeface="微软雅黑"/>
                <a:ea typeface="微软雅黑"/>
                <a:cs typeface="微软雅黑"/>
              </a:rPr>
              <a:t>当前边界：non-2PC Writer 可注册；2PC / XA Writer 保持禁用，直到 CK-aware 事务切分与恢复协议完成。</a:t>
            </a:r>
            <a:endParaRPr sz="1200" b="1">
              <a:solidFill>
                <a:schemeClr val="accent4"/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/>
      <p:bldP spid="97" grpId="0"/>
      <p:bldP spid="98" grpId="0"/>
      <p:bldP spid="100" grpId="0"/>
      <p:bldP spid="101" grpId="0"/>
      <p:bldP spid="102" grpId="0"/>
      <p:bldP spid="103" grpId="0"/>
      <p:bldP spid="104" grpId="0"/>
      <p:bldP spid="105" grpId="0"/>
      <p:bldP spid="106" grpId="0"/>
      <p:bldP spid="107" grpId="0"/>
      <p:bldP spid="108" grpId="0"/>
      <p:bldP spid="109" grpId="0"/>
      <p:bldP spid="110" grpId="0"/>
      <p:bldP spid="111" grpId="0"/>
      <p:bldP spid="112" grpId="0"/>
      <p:bldP spid="113" grpId="0"/>
      <p:bldP spid="114" grpId="0"/>
      <p:bldP spid="115" grpId="0"/>
      <p:bldP spid="116" grpId="0"/>
      <p:bldP spid="117" grpId="0"/>
      <p:bldP spid="11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矩形: 圆角 88"/>
          <p:cNvSpPr/>
          <p:nvPr/>
        </p:nvSpPr>
        <p:spPr>
          <a:xfrm>
            <a:off x="0" y="-32946"/>
            <a:ext cx="12192000" cy="6890945"/>
          </a:xfrm>
          <a:prstGeom prst="roundRect">
            <a:avLst>
              <a:gd name="adj" fmla="val 0"/>
            </a:avLst>
          </a:prstGeom>
          <a:solidFill>
            <a:srgbClr val="161C2A"/>
          </a:solidFill>
          <a:ln w="12700" cap="rnd" cmpd="sng" algn="ctr">
            <a:noFill/>
            <a:prstDash val="solid"/>
            <a:round/>
          </a:ln>
          <a:effectLst>
            <a:outerShdw blurRad="254000" dist="127000" algn="ctr" rotWithShape="0">
              <a:srgbClr val="01857C">
                <a:alpha val="20000"/>
              </a:srgbClr>
            </a:outerShdw>
          </a:effectLst>
        </p:spPr>
        <p:txBody>
          <a:bodyPr rot="0" spcFirstLastPara="0" vert="horz" wrap="square" lIns="0" tIns="0" rIns="0" bIns="0" numCol="1" spcCol="0" rtlCol="0" fromWordArt="0" anchor="ctr" anchorCtr="0" forceAA="0" compatLnSpc="1">
            <a:normAutofit/>
          </a:bodyPr>
          <a:lstStyle/>
          <a:p>
            <a:pPr algn="r"/>
            <a:endParaRPr lang="zh-CN" altLang="en-US" b="1" kern="0">
              <a:noFill/>
              <a:latin typeface="Arial" panose="020B0604020202090204" pitchFamily="34" charset="0"/>
              <a:ea typeface="微软雅黑" panose="020B0503020204020204" charset="-122"/>
              <a:cs typeface="Arial" panose="020B0604020202090204" pitchFamily="34" charset="0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4212894" y="2508368"/>
            <a:ext cx="1183083" cy="279136"/>
            <a:chOff x="9906371" y="3180026"/>
            <a:chExt cx="1990145" cy="469554"/>
          </a:xfrm>
          <a:solidFill>
            <a:schemeClr val="bg1"/>
          </a:solidFill>
        </p:grpSpPr>
        <p:sp>
          <p:nvSpPr>
            <p:cNvPr id="37" name="平行四边形 36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平行四边形 37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平行四边形 38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平行四边形 39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平行四边形 40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直角三角形 41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直角三角形 42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2812415" y="2687955"/>
            <a:ext cx="5984240" cy="1486535"/>
            <a:chOff x="2422187" y="2478061"/>
            <a:chExt cx="6968571" cy="1491916"/>
          </a:xfrm>
        </p:grpSpPr>
        <p:sp>
          <p:nvSpPr>
            <p:cNvPr id="63" name="矩形 62"/>
            <p:cNvSpPr/>
            <p:nvPr/>
          </p:nvSpPr>
          <p:spPr>
            <a:xfrm>
              <a:off x="3635946" y="3224018"/>
              <a:ext cx="601266" cy="45719"/>
            </a:xfrm>
            <a:prstGeom prst="rect">
              <a:avLst/>
            </a:prstGeom>
            <a:solidFill>
              <a:srgbClr val="BECDD6">
                <a:alpha val="2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1" name="组合 20"/>
            <p:cNvGrpSpPr/>
            <p:nvPr/>
          </p:nvGrpSpPr>
          <p:grpSpPr>
            <a:xfrm>
              <a:off x="2422187" y="2617139"/>
              <a:ext cx="1213759" cy="1213760"/>
              <a:chOff x="3335150" y="3314633"/>
              <a:chExt cx="1764867" cy="1764868"/>
            </a:xfrm>
          </p:grpSpPr>
          <p:sp>
            <p:nvSpPr>
              <p:cNvPr id="23" name="椭圆 22"/>
              <p:cNvSpPr/>
              <p:nvPr/>
            </p:nvSpPr>
            <p:spPr>
              <a:xfrm>
                <a:off x="3472445" y="3451928"/>
                <a:ext cx="1490277" cy="1490278"/>
              </a:xfrm>
              <a:prstGeom prst="ellipse">
                <a:avLst/>
              </a:prstGeom>
              <a:gradFill>
                <a:gsLst>
                  <a:gs pos="0">
                    <a:srgbClr val="657587"/>
                  </a:gs>
                  <a:gs pos="53000">
                    <a:srgbClr val="6C889D"/>
                  </a:gs>
                  <a:gs pos="100000">
                    <a:srgbClr val="75A3BA"/>
                  </a:gs>
                </a:gsLst>
                <a:lin ang="14400000" scaled="0"/>
              </a:gradFill>
              <a:ln w="12700" cap="rnd" cmpd="sng" algn="ctr">
                <a:noFill/>
                <a:prstDash val="solid"/>
                <a:round/>
              </a:ln>
              <a:effectLst>
                <a:outerShdw blurRad="304800" dist="127000" algn="ctr" rotWithShape="0">
                  <a:schemeClr val="bg1">
                    <a:alpha val="20000"/>
                  </a:schemeClr>
                </a:outerShdw>
              </a:effectLst>
            </p:spPr>
            <p:txBody>
              <a:bodyPr rot="0" spcFirstLastPara="0" vert="horz" wrap="square" lIns="0" tIns="0" rIns="0" bIns="0" numCol="1" spcCol="0" rtlCol="0" fromWordArt="0" anchor="ctr" anchorCtr="0" forceAA="0" compatLnSpc="1">
                <a:normAutofit/>
              </a:bodyPr>
              <a:lstStyle/>
              <a:p>
                <a:pPr algn="ctr"/>
                <a:r>
                  <a:rPr lang="en-US" altLang="zh-CN" sz="3200" b="1" kern="0" dirty="0">
                    <a:solidFill>
                      <a:srgbClr val="D4DBDF"/>
                    </a:solidFill>
                    <a:latin typeface="+mj-ea"/>
                    <a:ea typeface="+mj-ea"/>
                    <a:cs typeface="Arial" panose="020B0604020202090204" pitchFamily="34" charset="0"/>
                  </a:rPr>
                  <a:t>01</a:t>
                </a:r>
                <a:endParaRPr lang="zh-CN" altLang="en-US" sz="3200" b="1" kern="0" dirty="0">
                  <a:solidFill>
                    <a:srgbClr val="D4DBDF"/>
                  </a:solidFill>
                  <a:latin typeface="+mj-ea"/>
                  <a:ea typeface="+mj-ea"/>
                  <a:cs typeface="Arial" panose="020B0604020202090204" pitchFamily="34" charset="0"/>
                </a:endParaRPr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3335150" y="3314633"/>
                <a:ext cx="1764867" cy="1764868"/>
              </a:xfrm>
              <a:prstGeom prst="ellipse">
                <a:avLst/>
              </a:prstGeom>
              <a:noFill/>
              <a:ln w="50800">
                <a:solidFill>
                  <a:srgbClr val="739DB4">
                    <a:alpha val="25000"/>
                  </a:srgbClr>
                </a:solidFill>
              </a:ln>
              <a:effectLst>
                <a:outerShdw blurRad="304800" dist="50800" dir="5400000" algn="ctr" rotWithShape="0">
                  <a:schemeClr val="bg1">
                    <a:alpha val="43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3" name="矩形: 圆角 52"/>
            <p:cNvSpPr/>
            <p:nvPr/>
          </p:nvSpPr>
          <p:spPr>
            <a:xfrm>
              <a:off x="4126877" y="2478061"/>
              <a:ext cx="5263881" cy="1491916"/>
            </a:xfrm>
            <a:prstGeom prst="roundRect">
              <a:avLst/>
            </a:prstGeom>
            <a:solidFill>
              <a:srgbClr val="01C8C1"/>
            </a:solidFill>
            <a:ln w="12700" cap="rnd" cmpd="sng" algn="ctr">
              <a:noFill/>
              <a:prstDash val="solid"/>
              <a:round/>
            </a:ln>
            <a:effectLst>
              <a:outerShdw blurRad="304800" dist="127000" algn="ctr" rotWithShape="0">
                <a:srgbClr val="01C8C1">
                  <a:alpha val="20000"/>
                </a:srgbClr>
              </a:outerShdw>
            </a:effectLst>
          </p:spPr>
          <p:txBody>
            <a:bodyPr rot="0" spcFirstLastPara="0" vert="horz" wrap="square" lIns="0" tIns="0" rIns="0" bIns="0" numCol="1" spcCol="0" rtlCol="0" fromWordArt="0" anchor="ctr" anchorCtr="0" forceAA="0" compatLnSpc="1">
              <a:normAutofit/>
            </a:bodyPr>
            <a:lstStyle/>
            <a:p>
              <a:pPr algn="r"/>
              <a:endParaRPr lang="zh-CN" altLang="en-US" b="1" kern="0">
                <a:noFill/>
                <a:latin typeface="Arial" panose="020B0604020202090204" pitchFamily="34" charset="0"/>
                <a:ea typeface="微软雅黑" panose="020B0503020204020204" charset="-122"/>
                <a:cs typeface="Arial" panose="020B0604020202090204" pitchFamily="34" charset="0"/>
              </a:endParaRPr>
            </a:p>
          </p:txBody>
        </p:sp>
        <p:sp>
          <p:nvSpPr>
            <p:cNvPr id="54" name="文本框 53"/>
            <p:cNvSpPr txBox="1"/>
            <p:nvPr/>
          </p:nvSpPr>
          <p:spPr>
            <a:xfrm>
              <a:off x="4822681" y="2977703"/>
              <a:ext cx="4496683" cy="4939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sz="3200" b="1">
                  <a:solidFill>
                    <a:srgbClr val="161C2A"/>
                  </a:solidFill>
                  <a:latin typeface="微软雅黑"/>
                  <a:ea typeface="微软雅黑"/>
                  <a:cs typeface="微软雅黑"/>
                  <a:sym typeface="+mn-ea"/>
                </a:rPr>
                <a:t>背景：</a:t>
              </a:r>
              <a:r>
                <a:rPr lang="zh-CN" sz="3200" b="1">
                  <a:solidFill>
                    <a:srgbClr val="161C2A"/>
                  </a:solidFill>
                  <a:latin typeface="微软雅黑"/>
                  <a:ea typeface="微软雅黑"/>
                  <a:cs typeface="微软雅黑"/>
                  <a:sym typeface="+mn-ea"/>
                </a:rPr>
                <a:t>数据</a:t>
              </a:r>
              <a:r>
                <a:rPr lang="zh-CN" sz="3200" b="1">
                  <a:solidFill>
                    <a:srgbClr val="161C2A"/>
                  </a:solidFill>
                  <a:latin typeface="微软雅黑"/>
                  <a:ea typeface="微软雅黑"/>
                  <a:cs typeface="微软雅黑"/>
                  <a:sym typeface="+mn-ea"/>
                </a:rPr>
                <a:t>延迟</a:t>
              </a:r>
              <a:endParaRPr lang="zh-CN" sz="3200" b="1">
                <a:solidFill>
                  <a:srgbClr val="161C2A"/>
                </a:solidFill>
                <a:latin typeface="微软雅黑"/>
                <a:ea typeface="微软雅黑"/>
                <a:cs typeface="微软雅黑"/>
                <a:sym typeface="+mn-ea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7228468" y="3941457"/>
            <a:ext cx="2607057" cy="615108"/>
            <a:chOff x="9906371" y="3180026"/>
            <a:chExt cx="1990145" cy="469554"/>
          </a:xfrm>
          <a:solidFill>
            <a:srgbClr val="7096AB">
              <a:alpha val="20000"/>
            </a:srgbClr>
          </a:solidFill>
        </p:grpSpPr>
        <p:sp>
          <p:nvSpPr>
            <p:cNvPr id="56" name="平行四边形 55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" name="平行四边形 56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平行四边形 57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" name="平行四边形 58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" name="平行四边形 59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直角三角形 60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" name="直角三角形 61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5" name="组合 64"/>
          <p:cNvGrpSpPr/>
          <p:nvPr/>
        </p:nvGrpSpPr>
        <p:grpSpPr>
          <a:xfrm>
            <a:off x="-232012" y="147490"/>
            <a:ext cx="2087161" cy="492444"/>
            <a:chOff x="9906371" y="3180026"/>
            <a:chExt cx="1990145" cy="469554"/>
          </a:xfrm>
          <a:solidFill>
            <a:srgbClr val="01C8C1">
              <a:alpha val="20000"/>
            </a:srgbClr>
          </a:solidFill>
        </p:grpSpPr>
        <p:sp>
          <p:nvSpPr>
            <p:cNvPr id="66" name="平行四边形 65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" name="平行四边形 66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8" name="平行四边形 67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9" name="平行四边形 68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0" name="平行四边形 69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" name="直角三角形 70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直角三角形 71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1" name="组合 80"/>
          <p:cNvGrpSpPr/>
          <p:nvPr/>
        </p:nvGrpSpPr>
        <p:grpSpPr>
          <a:xfrm>
            <a:off x="10275576" y="6240463"/>
            <a:ext cx="1836454" cy="433292"/>
            <a:chOff x="9906371" y="3180026"/>
            <a:chExt cx="1990145" cy="469554"/>
          </a:xfrm>
          <a:solidFill>
            <a:schemeClr val="bg1">
              <a:alpha val="12000"/>
            </a:schemeClr>
          </a:solidFill>
        </p:grpSpPr>
        <p:sp>
          <p:nvSpPr>
            <p:cNvPr id="82" name="平行四边形 81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3" name="平行四边形 82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4" name="平行四边形 83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5" name="平行四边形 84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6" name="平行四边形 85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7" name="直角三角形 86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8" name="直角三角形 87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: 圆角 88"/>
          <p:cNvSpPr/>
          <p:nvPr/>
        </p:nvSpPr>
        <p:spPr>
          <a:xfrm>
            <a:off x="127000" y="115644"/>
            <a:ext cx="12192000" cy="6890945"/>
          </a:xfrm>
          <a:prstGeom prst="roundRect">
            <a:avLst>
              <a:gd name="adj" fmla="val 0"/>
            </a:avLst>
          </a:prstGeom>
          <a:solidFill>
            <a:srgbClr val="161C2A"/>
          </a:solidFill>
          <a:ln w="12700" cap="rnd" cmpd="sng" algn="ctr">
            <a:noFill/>
            <a:prstDash val="solid"/>
            <a:round/>
          </a:ln>
          <a:effectLst>
            <a:outerShdw blurRad="254000" dist="127000" algn="ctr" rotWithShape="0">
              <a:srgbClr val="01857C">
                <a:alpha val="20000"/>
              </a:srgbClr>
            </a:outerShdw>
          </a:effectLst>
        </p:spPr>
        <p:txBody>
          <a:bodyPr rot="0" spcFirstLastPara="0" vert="horz" wrap="square" lIns="0" tIns="0" rIns="0" bIns="0" numCol="1" spcCol="0" rtlCol="0" fromWordArt="0" anchor="ctr" anchorCtr="0" forceAA="0" compatLnSpc="1">
            <a:normAutofit/>
          </a:bodyPr>
          <a:lstStyle/>
          <a:p>
            <a:pPr algn="r"/>
            <a:endParaRPr lang="zh-CN" altLang="en-US" b="1" kern="0">
              <a:noFill/>
              <a:latin typeface="Arial" panose="020B0604020202090204" pitchFamily="34" charset="0"/>
              <a:ea typeface="微软雅黑" panose="020B0503020204020204" charset="-122"/>
              <a:cs typeface="Arial" panose="020B0604020202090204" pitchFamily="34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4339894" y="2635368"/>
            <a:ext cx="1183083" cy="279136"/>
            <a:chOff x="9906371" y="3180026"/>
            <a:chExt cx="1990145" cy="469554"/>
          </a:xfrm>
          <a:solidFill>
            <a:schemeClr val="bg1"/>
          </a:solidFill>
        </p:grpSpPr>
        <p:sp>
          <p:nvSpPr>
            <p:cNvPr id="4" name="平行四边形 3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平行四边形 4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平行四边形 5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平行四边形 6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平行四边形 7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直角三角形 8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直角三角形 9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2812539" y="2683042"/>
            <a:ext cx="6157482" cy="1491916"/>
            <a:chOff x="2422187" y="2478061"/>
            <a:chExt cx="6157482" cy="1491916"/>
          </a:xfrm>
        </p:grpSpPr>
        <p:sp>
          <p:nvSpPr>
            <p:cNvPr id="12" name="矩形 11"/>
            <p:cNvSpPr/>
            <p:nvPr/>
          </p:nvSpPr>
          <p:spPr>
            <a:xfrm>
              <a:off x="3635946" y="3224018"/>
              <a:ext cx="601266" cy="45719"/>
            </a:xfrm>
            <a:prstGeom prst="rect">
              <a:avLst/>
            </a:prstGeom>
            <a:solidFill>
              <a:srgbClr val="BECDD6">
                <a:alpha val="2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2422187" y="2617139"/>
              <a:ext cx="1213759" cy="1213760"/>
              <a:chOff x="3335150" y="3314633"/>
              <a:chExt cx="1764867" cy="1764868"/>
            </a:xfrm>
          </p:grpSpPr>
          <p:sp>
            <p:nvSpPr>
              <p:cNvPr id="14" name="椭圆 13"/>
              <p:cNvSpPr/>
              <p:nvPr/>
            </p:nvSpPr>
            <p:spPr>
              <a:xfrm>
                <a:off x="3472445" y="3451928"/>
                <a:ext cx="1490277" cy="1490278"/>
              </a:xfrm>
              <a:prstGeom prst="ellipse">
                <a:avLst/>
              </a:prstGeom>
              <a:gradFill>
                <a:gsLst>
                  <a:gs pos="0">
                    <a:srgbClr val="657587"/>
                  </a:gs>
                  <a:gs pos="53000">
                    <a:srgbClr val="6C889D"/>
                  </a:gs>
                  <a:gs pos="100000">
                    <a:srgbClr val="75A3BA"/>
                  </a:gs>
                </a:gsLst>
                <a:lin ang="14400000" scaled="0"/>
              </a:gradFill>
              <a:ln w="12700" cap="rnd" cmpd="sng" algn="ctr">
                <a:noFill/>
                <a:prstDash val="solid"/>
                <a:round/>
              </a:ln>
              <a:effectLst>
                <a:outerShdw blurRad="304800" dist="127000" algn="ctr" rotWithShape="0">
                  <a:schemeClr val="bg1">
                    <a:alpha val="20000"/>
                  </a:schemeClr>
                </a:outerShdw>
              </a:effectLst>
            </p:spPr>
            <p:txBody>
              <a:bodyPr rot="0" spcFirstLastPara="0" vert="horz" wrap="square" lIns="0" tIns="0" rIns="0" bIns="0" numCol="1" spcCol="0" rtlCol="0" fromWordArt="0" anchor="ctr" anchorCtr="0" forceAA="0" compatLnSpc="1">
                <a:normAutofit/>
              </a:bodyPr>
              <a:lstStyle/>
              <a:p>
                <a:pPr algn="ctr"/>
                <a:r>
                  <a:rPr lang="en-US" altLang="zh-CN" sz="3200" b="1" kern="0" dirty="0">
                    <a:solidFill>
                      <a:srgbClr val="D4DBDF"/>
                    </a:solidFill>
                    <a:latin typeface="+mj-ea"/>
                    <a:ea typeface="+mj-ea"/>
                    <a:cs typeface="Arial" panose="020B0604020202090204" pitchFamily="34" charset="0"/>
                  </a:rPr>
                  <a:t>04</a:t>
                </a:r>
                <a:endParaRPr lang="zh-CN" altLang="en-US" sz="3200" b="1" kern="0" dirty="0">
                  <a:solidFill>
                    <a:srgbClr val="D4DBDF"/>
                  </a:solidFill>
                  <a:latin typeface="+mj-ea"/>
                  <a:ea typeface="+mj-ea"/>
                  <a:cs typeface="Arial" panose="020B0604020202090204" pitchFamily="34" charset="0"/>
                </a:endParaRPr>
              </a:p>
            </p:txBody>
          </p:sp>
          <p:sp>
            <p:nvSpPr>
              <p:cNvPr id="15" name="椭圆 14"/>
              <p:cNvSpPr/>
              <p:nvPr/>
            </p:nvSpPr>
            <p:spPr>
              <a:xfrm>
                <a:off x="3335150" y="3314633"/>
                <a:ext cx="1764867" cy="1764868"/>
              </a:xfrm>
              <a:prstGeom prst="ellipse">
                <a:avLst/>
              </a:prstGeom>
              <a:noFill/>
              <a:ln w="50800">
                <a:solidFill>
                  <a:srgbClr val="739DB4">
                    <a:alpha val="25000"/>
                  </a:srgbClr>
                </a:solidFill>
              </a:ln>
              <a:effectLst>
                <a:outerShdw blurRad="304800" dist="50800" dir="5400000" algn="ctr" rotWithShape="0">
                  <a:schemeClr val="bg1">
                    <a:alpha val="43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6" name="矩形: 圆角 52"/>
            <p:cNvSpPr/>
            <p:nvPr/>
          </p:nvSpPr>
          <p:spPr>
            <a:xfrm>
              <a:off x="4126832" y="2478061"/>
              <a:ext cx="4452837" cy="1491916"/>
            </a:xfrm>
            <a:prstGeom prst="roundRect">
              <a:avLst/>
            </a:prstGeom>
            <a:solidFill>
              <a:srgbClr val="01C8C1"/>
            </a:solidFill>
            <a:ln w="12700" cap="rnd" cmpd="sng" algn="ctr">
              <a:noFill/>
              <a:prstDash val="solid"/>
              <a:round/>
            </a:ln>
            <a:effectLst>
              <a:outerShdw blurRad="304800" dist="127000" algn="ctr" rotWithShape="0">
                <a:srgbClr val="01C8C1">
                  <a:alpha val="20000"/>
                </a:srgbClr>
              </a:outerShdw>
            </a:effectLst>
          </p:spPr>
          <p:txBody>
            <a:bodyPr rot="0" spcFirstLastPara="0" vert="horz" wrap="square" lIns="0" tIns="0" rIns="0" bIns="0" numCol="1" spcCol="0" rtlCol="0" fromWordArt="0" anchor="ctr" anchorCtr="0" forceAA="0" compatLnSpc="1">
              <a:normAutofit/>
            </a:bodyPr>
            <a:lstStyle/>
            <a:p>
              <a:pPr algn="r"/>
              <a:endParaRPr lang="zh-CN" altLang="en-US" b="1" kern="0">
                <a:noFill/>
                <a:latin typeface="Arial" panose="020B0604020202090204" pitchFamily="34" charset="0"/>
                <a:ea typeface="微软雅黑" panose="020B0503020204020204" charset="-122"/>
                <a:cs typeface="Arial" panose="020B0604020202090204" pitchFamily="34" charset="0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4270071" y="2980973"/>
              <a:ext cx="113030" cy="49212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US" altLang="zh-CN" sz="3200" b="1" dirty="0" err="1">
                  <a:solidFill>
                    <a:srgbClr val="161C2A"/>
                  </a:solidFill>
                </a:rPr>
                <a:t> </a:t>
              </a:r>
              <a:endParaRPr lang="en-US" sz="3200" b="1" dirty="0" err="1">
                <a:solidFill>
                  <a:srgbClr val="161C2A"/>
                </a:solidFill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7355468" y="4068457"/>
            <a:ext cx="2607057" cy="615108"/>
            <a:chOff x="9906371" y="3180026"/>
            <a:chExt cx="1990145" cy="469554"/>
          </a:xfrm>
          <a:solidFill>
            <a:srgbClr val="7096AB">
              <a:alpha val="20000"/>
            </a:srgbClr>
          </a:solidFill>
        </p:grpSpPr>
        <p:sp>
          <p:nvSpPr>
            <p:cNvPr id="19" name="平行四边形 18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平行四边形 19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平行四边形 21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平行四边形 25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直角三角形 26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直角三角形 27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-105012" y="274490"/>
            <a:ext cx="2087161" cy="492444"/>
            <a:chOff x="9906371" y="3180026"/>
            <a:chExt cx="1990145" cy="469554"/>
          </a:xfrm>
          <a:solidFill>
            <a:srgbClr val="01C8C1">
              <a:alpha val="20000"/>
            </a:srgbClr>
          </a:solidFill>
        </p:grpSpPr>
        <p:sp>
          <p:nvSpPr>
            <p:cNvPr id="30" name="平行四边形 29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平行四边形 30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平行四边形 31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平行四边形 32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平行四边形 33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直角三角形 34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直角三角形 43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10402576" y="6367463"/>
            <a:ext cx="1836454" cy="433292"/>
            <a:chOff x="9906371" y="3180026"/>
            <a:chExt cx="1990145" cy="469554"/>
          </a:xfrm>
          <a:solidFill>
            <a:schemeClr val="bg1">
              <a:alpha val="12000"/>
            </a:schemeClr>
          </a:solidFill>
        </p:grpSpPr>
        <p:sp>
          <p:nvSpPr>
            <p:cNvPr id="46" name="平行四边形 45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平行四边形 46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平行四边形 47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平行四边形 48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平行四边形 49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" name="直角三角形 50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直角三角形 51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3" name="文本框 72"/>
          <p:cNvSpPr txBox="1"/>
          <p:nvPr/>
        </p:nvSpPr>
        <p:spPr>
          <a:xfrm>
            <a:off x="4541520" y="3182620"/>
            <a:ext cx="4407535" cy="4921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zh-CN" altLang="en-US" sz="3200" b="1" dirty="0" err="1">
                <a:solidFill>
                  <a:srgbClr val="161C2A"/>
                </a:solidFill>
              </a:rPr>
              <a:t>思考与</a:t>
            </a:r>
            <a:r>
              <a:rPr lang="zh-CN" altLang="en-US" sz="3200" b="1" dirty="0" err="1">
                <a:solidFill>
                  <a:srgbClr val="161C2A"/>
                </a:solidFill>
              </a:rPr>
              <a:t>总结</a:t>
            </a:r>
            <a:endParaRPr lang="zh-CN" altLang="en-US" sz="3200" b="1" dirty="0" err="1">
              <a:solidFill>
                <a:srgbClr val="161C2A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66604" y="410346"/>
            <a:ext cx="2035175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sz="3200" b="1">
                <a:solidFill>
                  <a:srgbClr val="01C8C1"/>
                </a:solidFill>
                <a:latin typeface="微软雅黑"/>
                <a:ea typeface="微软雅黑"/>
                <a:cs typeface="微软雅黑"/>
                <a:sym typeface="+mn-ea"/>
              </a:rPr>
              <a:t>先定义语义</a:t>
            </a:r>
            <a:endParaRPr lang="zh-CN" altLang="en-US" sz="3200" b="1" dirty="0">
              <a:solidFill>
                <a:schemeClr val="accent2"/>
              </a:solidFill>
              <a:latin typeface="微软雅黑"/>
              <a:ea typeface="微软雅黑"/>
              <a:cs typeface="微软雅黑"/>
              <a:sym typeface="+mn-ea"/>
            </a:endParaRPr>
          </a:p>
        </p:txBody>
      </p:sp>
      <p:sp>
        <p:nvSpPr>
          <p:cNvPr id="98" name="圆角矩形 97"/>
          <p:cNvSpPr>
            <a:spLocks noGrp="1"/>
          </p:cNvSpPr>
          <p:nvPr/>
        </p:nvSpPr>
        <p:spPr>
          <a:xfrm>
            <a:off x="464185" y="2488565"/>
            <a:ext cx="4095750" cy="3476625"/>
          </a:xfrm>
          <a:prstGeom prst="roundRect">
            <a:avLst>
              <a:gd name="adj" fmla="val 2192"/>
            </a:avLst>
          </a:prstGeom>
          <a:solidFill>
            <a:srgbClr val="161C2A"/>
          </a:solidFill>
          <a:ln w="11430">
            <a:noFill/>
            <a:prstDash val="solid"/>
          </a:ln>
        </p:spPr>
      </p:sp>
      <p:sp>
        <p:nvSpPr>
          <p:cNvPr id="99" name="矩形 98"/>
          <p:cNvSpPr>
            <a:spLocks noGrp="1"/>
          </p:cNvSpPr>
          <p:nvPr/>
        </p:nvSpPr>
        <p:spPr>
          <a:xfrm>
            <a:off x="797560" y="2783840"/>
            <a:ext cx="2952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1575" b="1">
                <a:solidFill>
                  <a:srgbClr val="A9B5C4"/>
                </a:solidFill>
                <a:latin typeface="微软雅黑"/>
                <a:ea typeface="微软雅黑"/>
                <a:cs typeface="微软雅黑"/>
              </a:defRPr>
            </a:pPr>
            <a:r>
              <a:rPr sz="1575" b="1">
                <a:solidFill>
                  <a:srgbClr val="A9B5C4"/>
                </a:solidFill>
                <a:latin typeface="微软雅黑"/>
                <a:ea typeface="微软雅黑"/>
                <a:cs typeface="微软雅黑"/>
              </a:rPr>
              <a:t>同样是“成功”</a:t>
            </a:r>
            <a:endParaRPr sz="1575" b="1">
              <a:solidFill>
                <a:srgbClr val="A9B5C4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00" name="矩形 99"/>
          <p:cNvSpPr>
            <a:spLocks noGrp="1"/>
          </p:cNvSpPr>
          <p:nvPr/>
        </p:nvSpPr>
        <p:spPr>
          <a:xfrm>
            <a:off x="797560" y="3402965"/>
            <a:ext cx="3190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1800" b="1">
                <a:solidFill>
                  <a:srgbClr val="01C8C1"/>
                </a:solidFill>
                <a:latin typeface="Menlo" panose="020B0609030804020204"/>
                <a:ea typeface="Menlo" panose="020B0609030804020204"/>
                <a:cs typeface="Menlo" panose="020B0609030804020204"/>
              </a:defRPr>
            </a:pPr>
            <a:r>
              <a:rPr sz="1800" b="1">
                <a:solidFill>
                  <a:srgbClr val="01C8C1"/>
                </a:solidFill>
                <a:latin typeface="Menlo" panose="020B0609030804020204"/>
                <a:ea typeface="Menlo" panose="020B0609030804020204"/>
                <a:cs typeface="Menlo" panose="020B0609030804020204"/>
              </a:rPr>
              <a:t>两种不同承诺</a:t>
            </a:r>
            <a:endParaRPr sz="1800" b="1">
              <a:solidFill>
                <a:srgbClr val="01C8C1"/>
              </a:solidFill>
              <a:latin typeface="Menlo" panose="020B0609030804020204"/>
              <a:ea typeface="Menlo" panose="020B0609030804020204"/>
              <a:cs typeface="Menlo" panose="020B0609030804020204"/>
            </a:endParaRPr>
          </a:p>
        </p:txBody>
      </p:sp>
      <p:sp>
        <p:nvSpPr>
          <p:cNvPr id="101" name="矩形 100"/>
          <p:cNvSpPr>
            <a:spLocks noGrp="1"/>
          </p:cNvSpPr>
          <p:nvPr/>
        </p:nvSpPr>
        <p:spPr>
          <a:xfrm>
            <a:off x="797560" y="3974465"/>
            <a:ext cx="3048000" cy="9525"/>
          </a:xfrm>
          <a:prstGeom prst="rect">
            <a:avLst/>
          </a:prstGeom>
          <a:solidFill>
            <a:srgbClr val="39475B"/>
          </a:solidFill>
          <a:ln w="0">
            <a:noFill/>
            <a:prstDash val="solid"/>
          </a:ln>
        </p:spPr>
      </p:sp>
      <p:sp>
        <p:nvSpPr>
          <p:cNvPr id="102" name="矩形 101"/>
          <p:cNvSpPr>
            <a:spLocks noGrp="1"/>
          </p:cNvSpPr>
          <p:nvPr/>
        </p:nvSpPr>
        <p:spPr>
          <a:xfrm>
            <a:off x="797560" y="4307840"/>
            <a:ext cx="304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1425" b="0">
                <a:solidFill>
                  <a:srgbClr val="A9B5C4"/>
                </a:solidFill>
                <a:latin typeface="微软雅黑"/>
                <a:ea typeface="微软雅黑"/>
                <a:cs typeface="微软雅黑"/>
              </a:defRPr>
            </a:pPr>
            <a:r>
              <a:rPr sz="1425" b="0">
                <a:solidFill>
                  <a:srgbClr val="A9B5C4"/>
                </a:solidFill>
                <a:latin typeface="微软雅黑"/>
                <a:ea typeface="微软雅黑"/>
                <a:cs typeface="微软雅黑"/>
              </a:rPr>
              <a:t>At-least-once</a:t>
            </a:r>
            <a:endParaRPr sz="1425" b="0">
              <a:solidFill>
                <a:srgbClr val="A9B5C4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03" name="矩形 102"/>
          <p:cNvSpPr>
            <a:spLocks noGrp="1"/>
          </p:cNvSpPr>
          <p:nvPr/>
        </p:nvSpPr>
        <p:spPr>
          <a:xfrm>
            <a:off x="797560" y="4641215"/>
            <a:ext cx="3143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17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7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至少一次可见，可能重复</a:t>
            </a:r>
            <a:endParaRPr sz="1725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04" name="矩形 103"/>
          <p:cNvSpPr>
            <a:spLocks noGrp="1"/>
          </p:cNvSpPr>
          <p:nvPr/>
        </p:nvSpPr>
        <p:spPr>
          <a:xfrm>
            <a:off x="797560" y="5174615"/>
            <a:ext cx="1143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1425" b="0">
                <a:solidFill>
                  <a:srgbClr val="A9B5C4"/>
                </a:solidFill>
                <a:latin typeface="微软雅黑"/>
                <a:ea typeface="微软雅黑"/>
                <a:cs typeface="微软雅黑"/>
              </a:defRPr>
            </a:pPr>
            <a:r>
              <a:rPr sz="1425" b="0">
                <a:solidFill>
                  <a:srgbClr val="A9B5C4"/>
                </a:solidFill>
                <a:latin typeface="微软雅黑"/>
                <a:ea typeface="微软雅黑"/>
                <a:cs typeface="微软雅黑"/>
              </a:rPr>
              <a:t>Exactly-once</a:t>
            </a:r>
            <a:endParaRPr sz="1425" b="0">
              <a:solidFill>
                <a:srgbClr val="A9B5C4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05" name="矩形 104"/>
          <p:cNvSpPr>
            <a:spLocks noGrp="1"/>
          </p:cNvSpPr>
          <p:nvPr/>
        </p:nvSpPr>
        <p:spPr>
          <a:xfrm>
            <a:off x="797560" y="5498465"/>
            <a:ext cx="3143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1725" b="1">
                <a:solidFill>
                  <a:srgbClr val="01C8C1"/>
                </a:solidFill>
                <a:latin typeface="微软雅黑"/>
                <a:ea typeface="微软雅黑"/>
                <a:cs typeface="微软雅黑"/>
              </a:defRPr>
            </a:pPr>
            <a:r>
              <a:rPr sz="1725" b="1">
                <a:solidFill>
                  <a:srgbClr val="01C8C1"/>
                </a:solidFill>
                <a:latin typeface="微软雅黑"/>
                <a:ea typeface="微软雅黑"/>
                <a:cs typeface="微软雅黑"/>
              </a:rPr>
              <a:t>结果只产生一次</a:t>
            </a:r>
            <a:endParaRPr sz="1725" b="1">
              <a:solidFill>
                <a:srgbClr val="01C8C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06" name="矩形 105"/>
          <p:cNvSpPr>
            <a:spLocks noGrp="1"/>
          </p:cNvSpPr>
          <p:nvPr/>
        </p:nvSpPr>
        <p:spPr>
          <a:xfrm>
            <a:off x="464185" y="1465580"/>
            <a:ext cx="883412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187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1875" b="0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语义不是实现细节，而是用户能观察到的结果，以及系统在失败后仍能兑现的承诺</a:t>
            </a:r>
            <a:endParaRPr sz="1875" b="0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07" name="椭圆 106"/>
          <p:cNvSpPr>
            <a:spLocks noGrp="1"/>
          </p:cNvSpPr>
          <p:nvPr/>
        </p:nvSpPr>
        <p:spPr>
          <a:xfrm>
            <a:off x="5131435" y="2540635"/>
            <a:ext cx="552450" cy="552450"/>
          </a:xfrm>
          <a:prstGeom prst="ellipse">
            <a:avLst/>
          </a:prstGeom>
          <a:solidFill>
            <a:srgbClr val="F4A000"/>
          </a:solidFill>
          <a:ln w="0">
            <a:noFill/>
            <a:prstDash val="solid"/>
          </a:ln>
        </p:spPr>
      </p:sp>
      <p:sp>
        <p:nvSpPr>
          <p:cNvPr id="108" name="矩形 107"/>
          <p:cNvSpPr>
            <a:spLocks noGrp="1"/>
          </p:cNvSpPr>
          <p:nvPr/>
        </p:nvSpPr>
        <p:spPr>
          <a:xfrm>
            <a:off x="5131435" y="2664460"/>
            <a:ext cx="5524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350" b="1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01</a:t>
            </a:r>
            <a:endParaRPr sz="1350" b="1">
              <a:solidFill>
                <a:srgbClr val="FFFF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09" name="矩形 108"/>
          <p:cNvSpPr>
            <a:spLocks noGrp="1"/>
          </p:cNvSpPr>
          <p:nvPr/>
        </p:nvSpPr>
        <p:spPr>
          <a:xfrm>
            <a:off x="5941060" y="2521585"/>
            <a:ext cx="4000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20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成功如何定义</a:t>
            </a:r>
            <a:endParaRPr sz="2025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10" name="矩形 109"/>
          <p:cNvSpPr>
            <a:spLocks noGrp="1"/>
          </p:cNvSpPr>
          <p:nvPr/>
        </p:nvSpPr>
        <p:spPr>
          <a:xfrm>
            <a:off x="5941060" y="2940685"/>
            <a:ext cx="4762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1425" b="0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lang="en-US" altLang="zh-CN" sz="1425" b="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At-least-once </a:t>
            </a:r>
            <a:r>
              <a:rPr lang="zh-CN" altLang="en-US" sz="1425" b="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允许失败恢复时重放；</a:t>
            </a:r>
            <a:r>
              <a:rPr lang="en-US" altLang="zh-CN" sz="1425" b="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Exactly-once </a:t>
            </a:r>
            <a:r>
              <a:rPr lang="zh-CN" altLang="en-US" sz="1425" b="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通过 </a:t>
            </a:r>
            <a:r>
              <a:rPr lang="en-US" altLang="zh-CN" sz="1425" b="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Checkpoint </a:t>
            </a:r>
            <a:r>
              <a:rPr lang="zh-CN" altLang="en-US" sz="1425" b="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与事务，避免重放导致重复生效</a:t>
            </a:r>
            <a:endParaRPr lang="zh-CN" altLang="en-US" sz="1425" b="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11" name="椭圆 110"/>
          <p:cNvSpPr>
            <a:spLocks noGrp="1"/>
          </p:cNvSpPr>
          <p:nvPr/>
        </p:nvSpPr>
        <p:spPr>
          <a:xfrm>
            <a:off x="5131435" y="3778250"/>
            <a:ext cx="552450" cy="552450"/>
          </a:xfrm>
          <a:prstGeom prst="ellipse">
            <a:avLst/>
          </a:prstGeom>
          <a:solidFill>
            <a:srgbClr val="01C8C1"/>
          </a:solidFill>
          <a:ln w="0">
            <a:noFill/>
            <a:prstDash val="solid"/>
          </a:ln>
        </p:spPr>
      </p:sp>
      <p:sp>
        <p:nvSpPr>
          <p:cNvPr id="112" name="矩形 111"/>
          <p:cNvSpPr>
            <a:spLocks noGrp="1"/>
          </p:cNvSpPr>
          <p:nvPr/>
        </p:nvSpPr>
        <p:spPr>
          <a:xfrm>
            <a:off x="5131435" y="3902075"/>
            <a:ext cx="5524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350" b="1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02</a:t>
            </a:r>
            <a:endParaRPr sz="1350" b="1">
              <a:solidFill>
                <a:srgbClr val="FFFF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13" name="矩形 112"/>
          <p:cNvSpPr>
            <a:spLocks noGrp="1"/>
          </p:cNvSpPr>
          <p:nvPr/>
        </p:nvSpPr>
        <p:spPr>
          <a:xfrm>
            <a:off x="5941060" y="3759200"/>
            <a:ext cx="4000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20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失败如何恢复</a:t>
            </a:r>
            <a:endParaRPr sz="2025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14" name="矩形 113"/>
          <p:cNvSpPr>
            <a:spLocks noGrp="1"/>
          </p:cNvSpPr>
          <p:nvPr/>
        </p:nvSpPr>
        <p:spPr>
          <a:xfrm>
            <a:off x="5941060" y="4178300"/>
            <a:ext cx="4762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1425" b="0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425" b="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重试可能产生重复；精确一次还需要幂等、事务或 Checkpoint 协调</a:t>
            </a:r>
            <a:endParaRPr sz="1425" b="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15" name="椭圆 114"/>
          <p:cNvSpPr>
            <a:spLocks noGrp="1"/>
          </p:cNvSpPr>
          <p:nvPr/>
        </p:nvSpPr>
        <p:spPr>
          <a:xfrm>
            <a:off x="5131435" y="5199380"/>
            <a:ext cx="552450" cy="552450"/>
          </a:xfrm>
          <a:prstGeom prst="ellipse">
            <a:avLst/>
          </a:prstGeom>
          <a:solidFill>
            <a:srgbClr val="01C8C1"/>
          </a:solidFill>
          <a:ln w="0">
            <a:noFill/>
            <a:prstDash val="solid"/>
          </a:ln>
        </p:spPr>
      </p:sp>
      <p:sp>
        <p:nvSpPr>
          <p:cNvPr id="116" name="矩形 115"/>
          <p:cNvSpPr>
            <a:spLocks noGrp="1"/>
          </p:cNvSpPr>
          <p:nvPr/>
        </p:nvSpPr>
        <p:spPr>
          <a:xfrm>
            <a:off x="5131435" y="5323205"/>
            <a:ext cx="5524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350" b="1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03</a:t>
            </a:r>
            <a:endParaRPr sz="1350" b="1">
              <a:solidFill>
                <a:srgbClr val="FFFF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17" name="矩形 116"/>
          <p:cNvSpPr>
            <a:spLocks noGrp="1"/>
          </p:cNvSpPr>
          <p:nvPr/>
        </p:nvSpPr>
        <p:spPr>
          <a:xfrm>
            <a:off x="5941060" y="5180330"/>
            <a:ext cx="4000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20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能力边界</a:t>
            </a:r>
            <a:endParaRPr sz="2025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18" name="矩形 117"/>
          <p:cNvSpPr>
            <a:spLocks noGrp="1"/>
          </p:cNvSpPr>
          <p:nvPr/>
        </p:nvSpPr>
        <p:spPr>
          <a:xfrm>
            <a:off x="5941060" y="5599430"/>
            <a:ext cx="4762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1425" b="0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425" b="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例如</a:t>
            </a:r>
            <a:r>
              <a:rPr lang="en-US" sz="1425" b="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: </a:t>
            </a:r>
            <a:r>
              <a:rPr sz="1425" b="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FlushSignal 仅提供执行机会；不代表提交成功，也不承诺精确一次</a:t>
            </a:r>
            <a:endParaRPr sz="1425" b="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/>
      <p:bldP spid="109" grpId="0"/>
      <p:bldP spid="110" grpId="0"/>
      <p:bldP spid="112" grpId="0"/>
      <p:bldP spid="113" grpId="0"/>
      <p:bldP spid="114" grpId="0"/>
      <p:bldP spid="116" grpId="0"/>
      <p:bldP spid="117" grpId="0"/>
      <p:bldP spid="11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66604" y="410346"/>
            <a:ext cx="3256280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sz="3200" b="1">
                <a:solidFill>
                  <a:srgbClr val="01C8C1"/>
                </a:solidFill>
                <a:latin typeface="微软雅黑"/>
                <a:ea typeface="微软雅黑"/>
                <a:cs typeface="微软雅黑"/>
                <a:sym typeface="+mn-ea"/>
              </a:rPr>
              <a:t>在既有架构上演进</a:t>
            </a:r>
            <a:endParaRPr lang="zh-CN" altLang="en-US" sz="3200" b="1" dirty="0">
              <a:solidFill>
                <a:schemeClr val="accent2"/>
              </a:solidFill>
              <a:latin typeface="微软雅黑"/>
              <a:ea typeface="微软雅黑"/>
              <a:cs typeface="微软雅黑"/>
              <a:sym typeface="+mn-ea"/>
            </a:endParaRPr>
          </a:p>
        </p:txBody>
      </p:sp>
      <p:sp>
        <p:nvSpPr>
          <p:cNvPr id="2" name="圆角矩形 1"/>
          <p:cNvSpPr>
            <a:spLocks noGrp="1"/>
          </p:cNvSpPr>
          <p:nvPr/>
        </p:nvSpPr>
        <p:spPr>
          <a:xfrm>
            <a:off x="431800" y="2402205"/>
            <a:ext cx="4095750" cy="3476625"/>
          </a:xfrm>
          <a:prstGeom prst="roundRect">
            <a:avLst>
              <a:gd name="adj" fmla="val 2192"/>
            </a:avLst>
          </a:prstGeom>
          <a:solidFill>
            <a:srgbClr val="161C2A"/>
          </a:solidFill>
          <a:ln w="11430">
            <a:noFill/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765175" y="2697480"/>
            <a:ext cx="2952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1575" b="1">
                <a:solidFill>
                  <a:srgbClr val="A9B5C4"/>
                </a:solidFill>
                <a:latin typeface="微软雅黑"/>
                <a:ea typeface="微软雅黑"/>
                <a:cs typeface="微软雅黑"/>
              </a:defRPr>
            </a:pPr>
            <a:r>
              <a:rPr sz="1575" b="1">
                <a:solidFill>
                  <a:srgbClr val="A9B5C4"/>
                </a:solidFill>
                <a:latin typeface="微软雅黑"/>
                <a:ea typeface="微软雅黑"/>
                <a:cs typeface="微软雅黑"/>
              </a:rPr>
              <a:t>不为新能力另起炉灶</a:t>
            </a:r>
            <a:endParaRPr sz="1575" b="1">
              <a:solidFill>
                <a:srgbClr val="A9B5C4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765175" y="3316605"/>
            <a:ext cx="3190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1800" b="1">
                <a:solidFill>
                  <a:srgbClr val="01C8C1"/>
                </a:solidFill>
                <a:latin typeface="Menlo" panose="020B0609030804020204"/>
                <a:ea typeface="Menlo" panose="020B0609030804020204"/>
                <a:cs typeface="Menlo" panose="020B0609030804020204"/>
              </a:defRPr>
            </a:pPr>
            <a:r>
              <a:rPr sz="1800" b="1">
                <a:solidFill>
                  <a:srgbClr val="01C8C1"/>
                </a:solidFill>
                <a:latin typeface="Menlo" panose="020B0609030804020204"/>
                <a:ea typeface="Menlo" panose="020B0609030804020204"/>
                <a:cs typeface="Menlo" panose="020B0609030804020204"/>
              </a:rPr>
              <a:t>NO NEW RUNTIME</a:t>
            </a:r>
            <a:endParaRPr sz="1800" b="1">
              <a:solidFill>
                <a:srgbClr val="01C8C1"/>
              </a:solidFill>
              <a:latin typeface="Menlo" panose="020B0609030804020204"/>
              <a:ea typeface="Menlo" panose="020B0609030804020204"/>
              <a:cs typeface="Menlo" panose="020B0609030804020204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689610" y="3888105"/>
            <a:ext cx="3048000" cy="9525"/>
          </a:xfrm>
          <a:prstGeom prst="rect">
            <a:avLst/>
          </a:prstGeom>
          <a:solidFill>
            <a:srgbClr val="39475B"/>
          </a:solidFill>
          <a:ln w="0">
            <a:noFill/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765175" y="4221480"/>
            <a:ext cx="304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1425" b="0">
                <a:solidFill>
                  <a:srgbClr val="A9B5C4"/>
                </a:solidFill>
                <a:latin typeface="微软雅黑"/>
                <a:ea typeface="微软雅黑"/>
                <a:cs typeface="微软雅黑"/>
              </a:defRPr>
            </a:pPr>
            <a:r>
              <a:rPr sz="1425" b="0">
                <a:solidFill>
                  <a:srgbClr val="A9B5C4"/>
                </a:solidFill>
                <a:latin typeface="微软雅黑"/>
                <a:ea typeface="微软雅黑"/>
                <a:cs typeface="微软雅黑"/>
              </a:rPr>
              <a:t>不新增控制旁路</a:t>
            </a:r>
            <a:endParaRPr sz="1425" b="0">
              <a:solidFill>
                <a:srgbClr val="A9B5C4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765175" y="4554855"/>
            <a:ext cx="3143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17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7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不让 Connector 自建线程</a:t>
            </a:r>
            <a:endParaRPr sz="1725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765175" y="5088255"/>
            <a:ext cx="1143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1425" b="0">
                <a:solidFill>
                  <a:srgbClr val="A9B5C4"/>
                </a:solidFill>
                <a:latin typeface="微软雅黑"/>
                <a:ea typeface="微软雅黑"/>
                <a:cs typeface="微软雅黑"/>
              </a:defRPr>
            </a:pPr>
            <a:r>
              <a:rPr sz="1425" b="0">
                <a:solidFill>
                  <a:srgbClr val="A9B5C4"/>
                </a:solidFill>
                <a:latin typeface="微软雅黑"/>
                <a:ea typeface="微软雅黑"/>
                <a:cs typeface="微软雅黑"/>
              </a:rPr>
              <a:t>沿用生命周期</a:t>
            </a:r>
            <a:endParaRPr sz="1425" b="0">
              <a:solidFill>
                <a:srgbClr val="A9B5C4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765175" y="5412105"/>
            <a:ext cx="3143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1725" b="1">
                <a:solidFill>
                  <a:srgbClr val="01C8C1"/>
                </a:solidFill>
                <a:latin typeface="微软雅黑"/>
                <a:ea typeface="微软雅黑"/>
                <a:cs typeface="微软雅黑"/>
              </a:defRPr>
            </a:pPr>
            <a:r>
              <a:rPr sz="1725" b="1">
                <a:solidFill>
                  <a:srgbClr val="01C8C1"/>
                </a:solidFill>
                <a:latin typeface="微软雅黑"/>
                <a:ea typeface="微软雅黑"/>
                <a:cs typeface="微软雅黑"/>
              </a:rPr>
              <a:t>只补充一种</a:t>
            </a:r>
            <a:r>
              <a:rPr lang="zh-CN" sz="1725" b="1">
                <a:solidFill>
                  <a:srgbClr val="01C8C1"/>
                </a:solidFill>
                <a:latin typeface="微软雅黑"/>
                <a:ea typeface="微软雅黑"/>
                <a:cs typeface="微软雅黑"/>
              </a:rPr>
              <a:t>数据</a:t>
            </a:r>
            <a:r>
              <a:rPr sz="1725" b="1">
                <a:solidFill>
                  <a:srgbClr val="01C8C1"/>
                </a:solidFill>
                <a:latin typeface="微软雅黑"/>
                <a:ea typeface="微软雅黑"/>
                <a:cs typeface="微软雅黑"/>
              </a:rPr>
              <a:t>类型</a:t>
            </a:r>
            <a:endParaRPr sz="1725" b="1">
              <a:solidFill>
                <a:srgbClr val="01C8C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561340" y="1492250"/>
            <a:ext cx="800163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187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1875" b="0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FlushSignal 不引入新链路，只在既有 Task </a:t>
            </a:r>
            <a:r>
              <a:rPr lang="zh-CN" sz="1875" b="0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执行</a:t>
            </a:r>
            <a:r>
              <a:rPr sz="1875" b="0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架构中增加一种</a:t>
            </a:r>
            <a:r>
              <a:rPr lang="zh-CN" sz="1875" b="0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数据</a:t>
            </a:r>
            <a:r>
              <a:rPr lang="zh-CN" sz="1875" b="0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类型</a:t>
            </a:r>
            <a:endParaRPr lang="zh-CN" sz="1875" b="0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2" name="椭圆 11"/>
          <p:cNvSpPr>
            <a:spLocks noGrp="1"/>
          </p:cNvSpPr>
          <p:nvPr/>
        </p:nvSpPr>
        <p:spPr>
          <a:xfrm>
            <a:off x="5023485" y="2411095"/>
            <a:ext cx="552450" cy="552450"/>
          </a:xfrm>
          <a:prstGeom prst="ellipse">
            <a:avLst/>
          </a:prstGeom>
          <a:solidFill>
            <a:srgbClr val="F4A000"/>
          </a:solidFill>
          <a:ln w="0">
            <a:noFill/>
            <a:prstDash val="solid"/>
          </a:ln>
        </p:spPr>
      </p:sp>
      <p:sp>
        <p:nvSpPr>
          <p:cNvPr id="13" name="矩形 12"/>
          <p:cNvSpPr>
            <a:spLocks noGrp="1"/>
          </p:cNvSpPr>
          <p:nvPr/>
        </p:nvSpPr>
        <p:spPr>
          <a:xfrm>
            <a:off x="5023485" y="2534920"/>
            <a:ext cx="5524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350" b="1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01</a:t>
            </a:r>
            <a:endParaRPr sz="1350" b="1">
              <a:solidFill>
                <a:srgbClr val="FFFF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5833110" y="2392045"/>
            <a:ext cx="4000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20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复用载体</a:t>
            </a:r>
            <a:endParaRPr sz="2025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0" name="矩形 29"/>
          <p:cNvSpPr>
            <a:spLocks noGrp="1"/>
          </p:cNvSpPr>
          <p:nvPr/>
        </p:nvSpPr>
        <p:spPr>
          <a:xfrm>
            <a:off x="5833110" y="2811145"/>
            <a:ext cx="4762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1425" b="0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425" b="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仍包装成 Record&lt;?&gt;，沿 output.received(...) 传播</a:t>
            </a:r>
            <a:endParaRPr sz="1425" b="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4" name="椭圆 33"/>
          <p:cNvSpPr>
            <a:spLocks noGrp="1"/>
          </p:cNvSpPr>
          <p:nvPr/>
        </p:nvSpPr>
        <p:spPr>
          <a:xfrm>
            <a:off x="5023485" y="3745865"/>
            <a:ext cx="552450" cy="552450"/>
          </a:xfrm>
          <a:prstGeom prst="ellipse">
            <a:avLst/>
          </a:prstGeom>
          <a:solidFill>
            <a:srgbClr val="01C8C1"/>
          </a:solidFill>
          <a:ln w="0">
            <a:noFill/>
            <a:prstDash val="solid"/>
          </a:ln>
        </p:spPr>
      </p:sp>
      <p:sp>
        <p:nvSpPr>
          <p:cNvPr id="37" name="矩形 36"/>
          <p:cNvSpPr>
            <a:spLocks noGrp="1"/>
          </p:cNvSpPr>
          <p:nvPr/>
        </p:nvSpPr>
        <p:spPr>
          <a:xfrm>
            <a:off x="5023485" y="3869690"/>
            <a:ext cx="5524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350" b="1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02</a:t>
            </a:r>
            <a:endParaRPr sz="1350" b="1">
              <a:solidFill>
                <a:srgbClr val="FFFF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38" name="矩形 37"/>
          <p:cNvSpPr>
            <a:spLocks noGrp="1"/>
          </p:cNvSpPr>
          <p:nvPr/>
        </p:nvSpPr>
        <p:spPr>
          <a:xfrm>
            <a:off x="5833110" y="3726815"/>
            <a:ext cx="4000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20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复用链路</a:t>
            </a:r>
            <a:endParaRPr sz="2025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9" name="矩形 38"/>
          <p:cNvSpPr>
            <a:spLocks noGrp="1"/>
          </p:cNvSpPr>
          <p:nvPr/>
        </p:nvSpPr>
        <p:spPr>
          <a:xfrm>
            <a:off x="5833110" y="4145915"/>
            <a:ext cx="4762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1425" b="0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425" b="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沿 Source → Transform → Sink 流转；队列层仍可为 Signal 定义非阻塞策略</a:t>
            </a:r>
            <a:endParaRPr sz="1425" b="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40" name="椭圆 39"/>
          <p:cNvSpPr>
            <a:spLocks noGrp="1"/>
          </p:cNvSpPr>
          <p:nvPr/>
        </p:nvSpPr>
        <p:spPr>
          <a:xfrm>
            <a:off x="5023485" y="5220970"/>
            <a:ext cx="552450" cy="552450"/>
          </a:xfrm>
          <a:prstGeom prst="ellipse">
            <a:avLst/>
          </a:prstGeom>
          <a:solidFill>
            <a:srgbClr val="01C8C1"/>
          </a:solidFill>
          <a:ln w="0">
            <a:noFill/>
            <a:prstDash val="solid"/>
          </a:ln>
        </p:spPr>
      </p:sp>
      <p:sp>
        <p:nvSpPr>
          <p:cNvPr id="41" name="矩形 40"/>
          <p:cNvSpPr>
            <a:spLocks noGrp="1"/>
          </p:cNvSpPr>
          <p:nvPr/>
        </p:nvSpPr>
        <p:spPr>
          <a:xfrm>
            <a:off x="5023485" y="5344795"/>
            <a:ext cx="5524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350" b="1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03</a:t>
            </a:r>
            <a:endParaRPr sz="1350" b="1">
              <a:solidFill>
                <a:srgbClr val="FFFF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42" name="矩形 41"/>
          <p:cNvSpPr>
            <a:spLocks noGrp="1"/>
          </p:cNvSpPr>
          <p:nvPr/>
        </p:nvSpPr>
        <p:spPr>
          <a:xfrm>
            <a:off x="5833110" y="5201920"/>
            <a:ext cx="4000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20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复用执行模型</a:t>
            </a:r>
            <a:endParaRPr sz="2025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43" name="矩形 42"/>
          <p:cNvSpPr>
            <a:spLocks noGrp="1"/>
          </p:cNvSpPr>
          <p:nvPr/>
        </p:nvSpPr>
        <p:spPr>
          <a:xfrm>
            <a:off x="5833110" y="5621020"/>
            <a:ext cx="4762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1425" b="0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425" b="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在 Sink 消费线程执行；异常回到 Task，生命周期由 Engine 管理</a:t>
            </a:r>
            <a:endParaRPr sz="1425" b="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6" grpId="0"/>
      <p:bldP spid="30" grpId="0"/>
      <p:bldP spid="37" grpId="0"/>
      <p:bldP spid="38" grpId="0"/>
      <p:bldP spid="39" grpId="0"/>
      <p:bldP spid="41" grpId="0"/>
      <p:bldP spid="42" grpId="0"/>
      <p:bldP spid="4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66604" y="410346"/>
            <a:ext cx="3663315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sz="3200" b="1">
                <a:solidFill>
                  <a:srgbClr val="01C8C1"/>
                </a:solidFill>
                <a:latin typeface="微软雅黑"/>
                <a:ea typeface="微软雅黑"/>
                <a:cs typeface="微软雅黑"/>
                <a:sym typeface="+mn-ea"/>
              </a:rPr>
              <a:t>扩展点决定演进成本</a:t>
            </a:r>
            <a:endParaRPr lang="zh-CN" altLang="en-US" sz="3200" b="1" dirty="0">
              <a:solidFill>
                <a:srgbClr val="01C8C1"/>
              </a:solidFill>
              <a:latin typeface="微软雅黑"/>
              <a:ea typeface="微软雅黑"/>
              <a:cs typeface="微软雅黑"/>
              <a:sym typeface="+mn-ea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530860" y="1420495"/>
            <a:ext cx="9334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1800" b="0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800" b="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引擎抽象的价值，不是收走 Connector 逻辑，而是提供可组合、可兼容的能力。</a:t>
            </a:r>
            <a:endParaRPr sz="1800" b="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6" name="圆角矩形 15"/>
          <p:cNvSpPr>
            <a:spLocks noGrp="1"/>
          </p:cNvSpPr>
          <p:nvPr/>
        </p:nvSpPr>
        <p:spPr>
          <a:xfrm>
            <a:off x="454660" y="2163445"/>
            <a:ext cx="3143250" cy="2000250"/>
          </a:xfrm>
          <a:prstGeom prst="roundRect">
            <a:avLst>
              <a:gd name="adj" fmla="val 4255"/>
            </a:avLst>
          </a:prstGeom>
          <a:solidFill>
            <a:srgbClr val="FFFFFF">
              <a:alpha val="48000"/>
            </a:srgbClr>
          </a:solidFill>
          <a:ln w="11430">
            <a:solidFill>
              <a:srgbClr val="01857C"/>
            </a:solidFill>
            <a:prstDash val="solid"/>
          </a:ln>
        </p:spPr>
      </p:sp>
      <p:sp>
        <p:nvSpPr>
          <p:cNvPr id="17" name="矩形 16"/>
          <p:cNvSpPr>
            <a:spLocks noGrp="1"/>
          </p:cNvSpPr>
          <p:nvPr/>
        </p:nvSpPr>
        <p:spPr>
          <a:xfrm>
            <a:off x="740410" y="2411095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1200" b="1">
                <a:solidFill>
                  <a:srgbClr val="01857C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01857C"/>
                </a:solidFill>
                <a:latin typeface="微软雅黑"/>
                <a:ea typeface="微软雅黑"/>
                <a:cs typeface="微软雅黑"/>
              </a:rPr>
              <a:t>默认行为</a:t>
            </a:r>
            <a:endParaRPr sz="1200" b="1">
              <a:solidFill>
                <a:srgbClr val="01857C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740410" y="2753995"/>
            <a:ext cx="2476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20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不启用即无影响</a:t>
            </a:r>
            <a:endParaRPr sz="2025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740410" y="3220720"/>
            <a:ext cx="2333625" cy="28575"/>
          </a:xfrm>
          <a:prstGeom prst="rect">
            <a:avLst/>
          </a:prstGeom>
          <a:solidFill>
            <a:srgbClr val="01857C"/>
          </a:solidFill>
          <a:ln w="0">
            <a:noFill/>
            <a:prstDash val="solid"/>
          </a:ln>
        </p:spPr>
      </p:sp>
      <p:sp>
        <p:nvSpPr>
          <p:cNvPr id="20" name="矩形 19"/>
          <p:cNvSpPr>
            <a:spLocks noGrp="1"/>
          </p:cNvSpPr>
          <p:nvPr/>
        </p:nvSpPr>
        <p:spPr>
          <a:xfrm>
            <a:off x="740410" y="3420745"/>
            <a:ext cx="242887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1350" b="0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新增能力默认关闭；旧实现继续保持原有执行语义</a:t>
            </a:r>
            <a:endParaRPr sz="1350" b="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1" name="圆角矩形 20"/>
          <p:cNvSpPr>
            <a:spLocks noGrp="1"/>
          </p:cNvSpPr>
          <p:nvPr/>
        </p:nvSpPr>
        <p:spPr>
          <a:xfrm>
            <a:off x="4188460" y="2163445"/>
            <a:ext cx="3143250" cy="2000250"/>
          </a:xfrm>
          <a:prstGeom prst="roundRect">
            <a:avLst>
              <a:gd name="adj" fmla="val 4255"/>
            </a:avLst>
          </a:prstGeom>
          <a:solidFill>
            <a:srgbClr val="FFFFFF">
              <a:alpha val="48000"/>
            </a:srgbClr>
          </a:solidFill>
          <a:ln w="11430">
            <a:solidFill>
              <a:srgbClr val="F4A000"/>
            </a:solidFill>
            <a:prstDash val="solid"/>
          </a:ln>
        </p:spPr>
      </p:sp>
      <p:sp>
        <p:nvSpPr>
          <p:cNvPr id="22" name="矩形 21"/>
          <p:cNvSpPr>
            <a:spLocks noGrp="1"/>
          </p:cNvSpPr>
          <p:nvPr/>
        </p:nvSpPr>
        <p:spPr>
          <a:xfrm>
            <a:off x="4474210" y="2411095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1200" b="1">
                <a:solidFill>
                  <a:srgbClr val="F4A000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F4A000"/>
                </a:solidFill>
                <a:latin typeface="微软雅黑"/>
                <a:ea typeface="微软雅黑"/>
                <a:cs typeface="微软雅黑"/>
              </a:rPr>
              <a:t>能力声明</a:t>
            </a:r>
            <a:endParaRPr sz="1200" b="1">
              <a:solidFill>
                <a:srgbClr val="F4A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4474210" y="2753995"/>
            <a:ext cx="2476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20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由实现显式 Opt-in</a:t>
            </a:r>
            <a:endParaRPr sz="2025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4474210" y="3220720"/>
            <a:ext cx="2333625" cy="28575"/>
          </a:xfrm>
          <a:prstGeom prst="rect">
            <a:avLst/>
          </a:prstGeom>
          <a:solidFill>
            <a:srgbClr val="F4A000"/>
          </a:solidFill>
          <a:ln w="0">
            <a:noFill/>
            <a:prstDash val="solid"/>
          </a:ln>
        </p:spPr>
      </p:sp>
      <p:sp>
        <p:nvSpPr>
          <p:cNvPr id="25" name="矩形 24"/>
          <p:cNvSpPr>
            <a:spLocks noGrp="1"/>
          </p:cNvSpPr>
          <p:nvPr/>
        </p:nvSpPr>
        <p:spPr>
          <a:xfrm>
            <a:off x="4474210" y="3420745"/>
            <a:ext cx="242887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1350" b="0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Connector 通过 Context / SPI 注册能力，Engine 不猜测</a:t>
            </a:r>
            <a:endParaRPr sz="1350" b="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6" name="圆角矩形 25"/>
          <p:cNvSpPr>
            <a:spLocks noGrp="1"/>
          </p:cNvSpPr>
          <p:nvPr/>
        </p:nvSpPr>
        <p:spPr>
          <a:xfrm>
            <a:off x="7922260" y="2163445"/>
            <a:ext cx="3143250" cy="2000250"/>
          </a:xfrm>
          <a:prstGeom prst="roundRect">
            <a:avLst>
              <a:gd name="adj" fmla="val 4255"/>
            </a:avLst>
          </a:prstGeom>
          <a:solidFill>
            <a:srgbClr val="FFFFFF">
              <a:alpha val="48000"/>
            </a:srgbClr>
          </a:solidFill>
          <a:ln w="11430">
            <a:solidFill>
              <a:srgbClr val="E45959"/>
            </a:solidFill>
            <a:prstDash val="solid"/>
          </a:ln>
        </p:spPr>
      </p:sp>
      <p:sp>
        <p:nvSpPr>
          <p:cNvPr id="27" name="矩形 26"/>
          <p:cNvSpPr>
            <a:spLocks noGrp="1"/>
          </p:cNvSpPr>
          <p:nvPr/>
        </p:nvSpPr>
        <p:spPr>
          <a:xfrm>
            <a:off x="8208010" y="2411095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1200" b="1">
                <a:solidFill>
                  <a:srgbClr val="E45959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E45959"/>
                </a:solidFill>
                <a:latin typeface="微软雅黑"/>
                <a:ea typeface="微软雅黑"/>
                <a:cs typeface="微软雅黑"/>
              </a:rPr>
              <a:t>语义约束</a:t>
            </a:r>
            <a:endParaRPr sz="1200" b="1">
              <a:solidFill>
                <a:srgbClr val="E45959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8" name="矩形 27"/>
          <p:cNvSpPr>
            <a:spLocks noGrp="1"/>
          </p:cNvSpPr>
          <p:nvPr/>
        </p:nvSpPr>
        <p:spPr>
          <a:xfrm>
            <a:off x="8208010" y="2753995"/>
            <a:ext cx="2476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20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高风险场景可拒绝</a:t>
            </a:r>
            <a:endParaRPr sz="2025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9" name="矩形 28"/>
          <p:cNvSpPr>
            <a:spLocks noGrp="1"/>
          </p:cNvSpPr>
          <p:nvPr/>
        </p:nvSpPr>
        <p:spPr>
          <a:xfrm>
            <a:off x="8208010" y="3220720"/>
            <a:ext cx="2333625" cy="28575"/>
          </a:xfrm>
          <a:prstGeom prst="rect">
            <a:avLst/>
          </a:prstGeom>
          <a:solidFill>
            <a:srgbClr val="E45959"/>
          </a:solidFill>
          <a:ln w="0">
            <a:noFill/>
            <a:prstDash val="solid"/>
          </a:ln>
        </p:spPr>
      </p:sp>
      <p:sp>
        <p:nvSpPr>
          <p:cNvPr id="30" name="矩形 29"/>
          <p:cNvSpPr>
            <a:spLocks noGrp="1"/>
          </p:cNvSpPr>
          <p:nvPr/>
        </p:nvSpPr>
        <p:spPr>
          <a:xfrm>
            <a:off x="8208010" y="3420745"/>
            <a:ext cx="242887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1350" b="0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事务、安全或一致性无法保证时，实现可以不启用</a:t>
            </a:r>
            <a:endParaRPr sz="1350" b="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1" name="矩形 30"/>
          <p:cNvSpPr>
            <a:spLocks noGrp="1"/>
          </p:cNvSpPr>
          <p:nvPr/>
        </p:nvSpPr>
        <p:spPr>
          <a:xfrm>
            <a:off x="563245" y="4929505"/>
            <a:ext cx="1333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1650" b="1">
                <a:solidFill>
                  <a:srgbClr val="01857C"/>
                </a:solidFill>
                <a:latin typeface="微软雅黑"/>
                <a:ea typeface="微软雅黑"/>
                <a:cs typeface="微软雅黑"/>
              </a:defRPr>
            </a:pPr>
            <a:r>
              <a:rPr sz="1650" b="1">
                <a:solidFill>
                  <a:srgbClr val="01857C"/>
                </a:solidFill>
                <a:latin typeface="微软雅黑"/>
                <a:ea typeface="微软雅黑"/>
                <a:cs typeface="微软雅黑"/>
              </a:rPr>
              <a:t>演进三要素</a:t>
            </a:r>
            <a:endParaRPr sz="1650" b="1">
              <a:solidFill>
                <a:srgbClr val="01857C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" name="圆角矩形 1"/>
          <p:cNvSpPr>
            <a:spLocks noGrp="1"/>
          </p:cNvSpPr>
          <p:nvPr/>
        </p:nvSpPr>
        <p:spPr>
          <a:xfrm>
            <a:off x="552450" y="5442585"/>
            <a:ext cx="3124200" cy="704850"/>
          </a:xfrm>
          <a:prstGeom prst="roundRect">
            <a:avLst>
              <a:gd name="adj" fmla="val 10811"/>
            </a:avLst>
          </a:prstGeom>
          <a:solidFill>
            <a:srgbClr val="FFFFFF">
              <a:alpha val="45000"/>
            </a:srgbClr>
          </a:solidFill>
          <a:ln w="11430">
            <a:solidFill>
              <a:srgbClr val="E45959"/>
            </a:solidFill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742950" y="5633085"/>
            <a:ext cx="7239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1650" b="1">
                <a:solidFill>
                  <a:srgbClr val="E45959"/>
                </a:solidFill>
                <a:latin typeface="微软雅黑"/>
                <a:ea typeface="微软雅黑"/>
                <a:cs typeface="微软雅黑"/>
              </a:defRPr>
            </a:pPr>
            <a:r>
              <a:rPr sz="1650" b="1">
                <a:solidFill>
                  <a:srgbClr val="E45959"/>
                </a:solidFill>
                <a:latin typeface="微软雅黑"/>
                <a:ea typeface="微软雅黑"/>
                <a:cs typeface="微软雅黑"/>
              </a:rPr>
              <a:t>兼容</a:t>
            </a:r>
            <a:endParaRPr sz="1650" b="1">
              <a:solidFill>
                <a:srgbClr val="E45959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1470025" y="5589270"/>
            <a:ext cx="18859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11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未注册能力，旧 Connector 行为不变</a:t>
            </a:r>
            <a:endParaRPr sz="1125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6" name="圆角矩形 5"/>
          <p:cNvSpPr>
            <a:spLocks noGrp="1"/>
          </p:cNvSpPr>
          <p:nvPr/>
        </p:nvSpPr>
        <p:spPr>
          <a:xfrm>
            <a:off x="4076700" y="5442585"/>
            <a:ext cx="3124200" cy="704850"/>
          </a:xfrm>
          <a:prstGeom prst="roundRect">
            <a:avLst>
              <a:gd name="adj" fmla="val 10811"/>
            </a:avLst>
          </a:prstGeom>
          <a:solidFill>
            <a:srgbClr val="FFFFFF">
              <a:alpha val="45000"/>
            </a:srgbClr>
          </a:solidFill>
          <a:ln w="11430">
            <a:solidFill>
              <a:srgbClr val="F4A000"/>
            </a:solidFill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4267200" y="5633085"/>
            <a:ext cx="7239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1650" b="1">
                <a:solidFill>
                  <a:srgbClr val="F4A000"/>
                </a:solidFill>
                <a:latin typeface="微软雅黑"/>
                <a:ea typeface="微软雅黑"/>
                <a:cs typeface="微软雅黑"/>
              </a:defRPr>
            </a:pPr>
            <a:r>
              <a:rPr sz="1650" b="1">
                <a:solidFill>
                  <a:srgbClr val="F4A000"/>
                </a:solidFill>
                <a:latin typeface="微软雅黑"/>
                <a:ea typeface="微软雅黑"/>
                <a:cs typeface="微软雅黑"/>
              </a:rPr>
              <a:t>边界</a:t>
            </a:r>
            <a:endParaRPr sz="1650" b="1">
              <a:solidFill>
                <a:srgbClr val="F4A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4929505" y="5567680"/>
            <a:ext cx="18859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11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Engine 管运行时；Connector 管外部语义</a:t>
            </a:r>
            <a:endParaRPr sz="1125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9" name="圆角矩形 8"/>
          <p:cNvSpPr>
            <a:spLocks noGrp="1"/>
          </p:cNvSpPr>
          <p:nvPr/>
        </p:nvSpPr>
        <p:spPr>
          <a:xfrm>
            <a:off x="7600950" y="5442585"/>
            <a:ext cx="3124200" cy="704850"/>
          </a:xfrm>
          <a:prstGeom prst="roundRect">
            <a:avLst>
              <a:gd name="adj" fmla="val 10811"/>
            </a:avLst>
          </a:prstGeom>
          <a:solidFill>
            <a:srgbClr val="FFFFFF">
              <a:alpha val="45000"/>
            </a:srgbClr>
          </a:solidFill>
          <a:ln w="11430">
            <a:solidFill>
              <a:srgbClr val="01857C"/>
            </a:solidFill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7791450" y="5633085"/>
            <a:ext cx="7239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1650" b="1">
                <a:solidFill>
                  <a:srgbClr val="01857C"/>
                </a:solidFill>
                <a:latin typeface="微软雅黑"/>
                <a:ea typeface="微软雅黑"/>
                <a:cs typeface="微软雅黑"/>
              </a:defRPr>
            </a:pPr>
            <a:r>
              <a:rPr lang="zh-CN" sz="1650" b="1">
                <a:solidFill>
                  <a:srgbClr val="01857C"/>
                </a:solidFill>
                <a:latin typeface="微软雅黑"/>
                <a:ea typeface="微软雅黑"/>
                <a:cs typeface="微软雅黑"/>
              </a:rPr>
              <a:t>抽象</a:t>
            </a:r>
            <a:endParaRPr lang="zh-CN" sz="1650" b="1">
              <a:solidFill>
                <a:srgbClr val="01857C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8453755" y="5578475"/>
            <a:ext cx="18859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11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lang="zh-CN" altLang="en-US" sz="11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共性能力沉淀为可复用抽象</a:t>
            </a:r>
            <a:endParaRPr lang="zh-CN" altLang="en-US" sz="1100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  <a:p>
            <a:pPr algn="l">
              <a:buNone/>
              <a:defRPr sz="11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lang="en-US" altLang="zh-CN" sz="11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Connector</a:t>
            </a:r>
            <a:r>
              <a:rPr lang="zh-CN" altLang="en-US" sz="11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做差异化</a:t>
            </a:r>
            <a:r>
              <a:rPr lang="zh-CN" altLang="en-US" sz="11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实现</a:t>
            </a:r>
            <a:endParaRPr lang="zh-CN" altLang="en-US" sz="1100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4" grpId="0"/>
      <p:bldP spid="5" grpId="0"/>
      <p:bldP spid="7" grpId="0"/>
      <p:bldP spid="8" grpId="0"/>
      <p:bldP spid="10" grpId="0"/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92455" y="775335"/>
            <a:ext cx="7358380" cy="82994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  <a:lumMod val="65000"/>
                </a:schemeClr>
              </a:contourClr>
            </a:sp3d>
          </a:bodyPr>
          <a:p>
            <a:pPr algn="l"/>
            <a:r>
              <a:rPr lang="zh-CN" altLang="en-US" sz="4800" b="1">
                <a:solidFill>
                  <a:schemeClr val="accent3"/>
                </a:solidFill>
                <a:effectLst/>
              </a:rPr>
              <a:t>欢迎加入</a:t>
            </a:r>
            <a:r>
              <a:rPr lang="en-US" altLang="zh-CN" sz="4800" b="1">
                <a:solidFill>
                  <a:schemeClr val="accent3"/>
                </a:solidFill>
                <a:effectLst/>
              </a:rPr>
              <a:t>SeaTunnel</a:t>
            </a:r>
            <a:r>
              <a:rPr lang="zh-CN" altLang="en-US" sz="4800" b="1">
                <a:solidFill>
                  <a:schemeClr val="accent3"/>
                </a:solidFill>
                <a:effectLst/>
              </a:rPr>
              <a:t>社区</a:t>
            </a:r>
            <a:endParaRPr lang="zh-CN" altLang="en-US" sz="4800" b="1">
              <a:solidFill>
                <a:schemeClr val="accent3"/>
              </a:solidFill>
              <a:effectLst/>
            </a:endParaRPr>
          </a:p>
        </p:txBody>
      </p:sp>
      <p:sp>
        <p:nvSpPr>
          <p:cNvPr id="5" name="矩形 4"/>
          <p:cNvSpPr/>
          <p:nvPr/>
        </p:nvSpPr>
        <p:spPr>
          <a:xfrm>
            <a:off x="8272145" y="4763770"/>
            <a:ext cx="3381375" cy="30670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  <a:lumMod val="65000"/>
                </a:schemeClr>
              </a:contourClr>
            </a:sp3d>
          </a:bodyPr>
          <a:p>
            <a:pPr algn="ctr"/>
            <a:r>
              <a:rPr lang="zh-CN" altLang="en-US" sz="1400" b="1">
                <a:solidFill>
                  <a:schemeClr val="accent3"/>
                </a:solidFill>
                <a:effectLst/>
              </a:rPr>
              <a:t>个人微信</a:t>
            </a:r>
            <a:endParaRPr lang="zh-CN" altLang="en-US" sz="1400" b="1">
              <a:solidFill>
                <a:schemeClr val="accent3"/>
              </a:solidFill>
              <a:effectLst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272145" y="3275965"/>
            <a:ext cx="3381375" cy="30670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  <a:lumMod val="65000"/>
                </a:schemeClr>
              </a:contourClr>
            </a:sp3d>
          </a:bodyPr>
          <a:p>
            <a:pPr algn="ctr"/>
            <a:r>
              <a:rPr lang="en-US" altLang="zh-CN" sz="1400" b="1">
                <a:solidFill>
                  <a:schemeClr val="accent3"/>
                </a:solidFill>
                <a:effectLst/>
              </a:rPr>
              <a:t>SeaTunnel</a:t>
            </a:r>
            <a:r>
              <a:rPr lang="zh-CN" altLang="en-US" sz="1400" b="1">
                <a:solidFill>
                  <a:schemeClr val="accent3"/>
                </a:solidFill>
                <a:effectLst/>
              </a:rPr>
              <a:t>公众号</a:t>
            </a:r>
            <a:endParaRPr lang="zh-CN" altLang="en-US" sz="1400" b="1">
              <a:solidFill>
                <a:schemeClr val="accent3"/>
              </a:solidFill>
              <a:effectLst/>
            </a:endParaRPr>
          </a:p>
        </p:txBody>
      </p:sp>
      <p:pic>
        <p:nvPicPr>
          <p:cNvPr id="7" name="图片 6" descr="ST公众号二维码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14840" y="2252345"/>
            <a:ext cx="898525" cy="898525"/>
          </a:xfrm>
          <a:prstGeom prst="rect">
            <a:avLst/>
          </a:prstGeom>
        </p:spPr>
      </p:pic>
      <p:pic>
        <p:nvPicPr>
          <p:cNvPr id="8" name="图片 7" descr="夕颜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8495" y="3707765"/>
            <a:ext cx="830580" cy="842010"/>
          </a:xfrm>
          <a:prstGeom prst="rect">
            <a:avLst/>
          </a:prstGeom>
        </p:spPr>
      </p:pic>
      <p:graphicFrame>
        <p:nvGraphicFramePr>
          <p:cNvPr id="11" name="Diagram 9"/>
          <p:cNvGraphicFramePr/>
          <p:nvPr/>
        </p:nvGraphicFramePr>
        <p:xfrm>
          <a:off x="-743585" y="2226310"/>
          <a:ext cx="10758805" cy="2987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4" name="图片 13" descr="ST白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9915" y="558165"/>
            <a:ext cx="899160" cy="126428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矩形: 圆角 88"/>
          <p:cNvSpPr/>
          <p:nvPr/>
        </p:nvSpPr>
        <p:spPr>
          <a:xfrm>
            <a:off x="0" y="-32946"/>
            <a:ext cx="12192000" cy="6890945"/>
          </a:xfrm>
          <a:prstGeom prst="roundRect">
            <a:avLst>
              <a:gd name="adj" fmla="val 0"/>
            </a:avLst>
          </a:prstGeom>
          <a:solidFill>
            <a:srgbClr val="161C2A"/>
          </a:solidFill>
          <a:ln w="12700" cap="rnd" cmpd="sng" algn="ctr">
            <a:noFill/>
            <a:prstDash val="solid"/>
            <a:round/>
          </a:ln>
          <a:effectLst>
            <a:outerShdw blurRad="254000" dist="127000" algn="ctr" rotWithShape="0">
              <a:srgbClr val="01857C">
                <a:alpha val="20000"/>
              </a:srgbClr>
            </a:outerShdw>
          </a:effectLst>
        </p:spPr>
        <p:txBody>
          <a:bodyPr rot="0" spcFirstLastPara="0" vert="horz" wrap="square" lIns="0" tIns="0" rIns="0" bIns="0" numCol="1" spcCol="0" rtlCol="0" fromWordArt="0" anchor="ctr" anchorCtr="0" forceAA="0" compatLnSpc="1">
            <a:normAutofit/>
          </a:bodyPr>
          <a:lstStyle/>
          <a:p>
            <a:pPr algn="r"/>
            <a:endParaRPr lang="zh-CN" altLang="en-US" b="1" kern="0">
              <a:noFill/>
              <a:latin typeface="Arial" panose="020B0604020202090204" pitchFamily="34" charset="0"/>
              <a:ea typeface="微软雅黑" panose="020B0503020204020204" charset="-122"/>
              <a:cs typeface="Arial" panose="020B0604020202090204" pitchFamily="34" charset="0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4212894" y="2508368"/>
            <a:ext cx="1183083" cy="279136"/>
            <a:chOff x="9906371" y="3180026"/>
            <a:chExt cx="1990145" cy="469554"/>
          </a:xfrm>
          <a:solidFill>
            <a:schemeClr val="bg1"/>
          </a:solidFill>
        </p:grpSpPr>
        <p:sp>
          <p:nvSpPr>
            <p:cNvPr id="37" name="平行四边形 36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平行四边形 37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平行四边形 38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平行四边形 39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平行四边形 40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直角三角形 41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直角三角形 42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2812415" y="2687955"/>
            <a:ext cx="5984240" cy="1486535"/>
            <a:chOff x="2422187" y="2478061"/>
            <a:chExt cx="6968571" cy="1491916"/>
          </a:xfrm>
        </p:grpSpPr>
        <p:sp>
          <p:nvSpPr>
            <p:cNvPr id="63" name="矩形 62"/>
            <p:cNvSpPr/>
            <p:nvPr/>
          </p:nvSpPr>
          <p:spPr>
            <a:xfrm>
              <a:off x="3635946" y="3224018"/>
              <a:ext cx="601266" cy="45719"/>
            </a:xfrm>
            <a:prstGeom prst="rect">
              <a:avLst/>
            </a:prstGeom>
            <a:solidFill>
              <a:srgbClr val="BECDD6">
                <a:alpha val="2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1" name="组合 20"/>
            <p:cNvGrpSpPr/>
            <p:nvPr/>
          </p:nvGrpSpPr>
          <p:grpSpPr>
            <a:xfrm>
              <a:off x="2422187" y="2617139"/>
              <a:ext cx="1213759" cy="1213760"/>
              <a:chOff x="3335150" y="3314633"/>
              <a:chExt cx="1764867" cy="1764868"/>
            </a:xfrm>
          </p:grpSpPr>
          <p:sp>
            <p:nvSpPr>
              <p:cNvPr id="23" name="椭圆 22"/>
              <p:cNvSpPr/>
              <p:nvPr/>
            </p:nvSpPr>
            <p:spPr>
              <a:xfrm>
                <a:off x="3472445" y="3451928"/>
                <a:ext cx="1490277" cy="1490278"/>
              </a:xfrm>
              <a:prstGeom prst="ellipse">
                <a:avLst/>
              </a:prstGeom>
              <a:gradFill>
                <a:gsLst>
                  <a:gs pos="0">
                    <a:srgbClr val="657587"/>
                  </a:gs>
                  <a:gs pos="53000">
                    <a:srgbClr val="6C889D"/>
                  </a:gs>
                  <a:gs pos="100000">
                    <a:srgbClr val="75A3BA"/>
                  </a:gs>
                </a:gsLst>
                <a:lin ang="14400000" scaled="0"/>
              </a:gradFill>
              <a:ln w="12700" cap="rnd" cmpd="sng" algn="ctr">
                <a:noFill/>
                <a:prstDash val="solid"/>
                <a:round/>
              </a:ln>
              <a:effectLst>
                <a:outerShdw blurRad="304800" dist="127000" algn="ctr" rotWithShape="0">
                  <a:schemeClr val="bg1">
                    <a:alpha val="20000"/>
                  </a:schemeClr>
                </a:outerShdw>
              </a:effectLst>
            </p:spPr>
            <p:txBody>
              <a:bodyPr rot="0" spcFirstLastPara="0" vert="horz" wrap="square" lIns="0" tIns="0" rIns="0" bIns="0" numCol="1" spcCol="0" rtlCol="0" fromWordArt="0" anchor="ctr" anchorCtr="0" forceAA="0" compatLnSpc="1">
                <a:normAutofit/>
              </a:bodyPr>
              <a:lstStyle/>
              <a:p>
                <a:pPr algn="ctr"/>
                <a:r>
                  <a:rPr lang="en-US" altLang="zh-CN" sz="3200" b="1" kern="0" dirty="0">
                    <a:solidFill>
                      <a:srgbClr val="D4DBDF"/>
                    </a:solidFill>
                    <a:latin typeface="+mj-ea"/>
                    <a:ea typeface="+mj-ea"/>
                    <a:cs typeface="Arial" panose="020B0604020202090204" pitchFamily="34" charset="0"/>
                  </a:rPr>
                  <a:t>01</a:t>
                </a:r>
                <a:endParaRPr lang="zh-CN" altLang="en-US" sz="3200" b="1" kern="0" dirty="0">
                  <a:solidFill>
                    <a:srgbClr val="D4DBDF"/>
                  </a:solidFill>
                  <a:latin typeface="+mj-ea"/>
                  <a:ea typeface="+mj-ea"/>
                  <a:cs typeface="Arial" panose="020B0604020202090204" pitchFamily="34" charset="0"/>
                </a:endParaRPr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3335150" y="3314633"/>
                <a:ext cx="1764867" cy="1764868"/>
              </a:xfrm>
              <a:prstGeom prst="ellipse">
                <a:avLst/>
              </a:prstGeom>
              <a:noFill/>
              <a:ln w="50800">
                <a:solidFill>
                  <a:srgbClr val="739DB4">
                    <a:alpha val="25000"/>
                  </a:srgbClr>
                </a:solidFill>
              </a:ln>
              <a:effectLst>
                <a:outerShdw blurRad="304800" dist="50800" dir="5400000" algn="ctr" rotWithShape="0">
                  <a:schemeClr val="bg1">
                    <a:alpha val="43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3" name="矩形: 圆角 52"/>
            <p:cNvSpPr/>
            <p:nvPr/>
          </p:nvSpPr>
          <p:spPr>
            <a:xfrm>
              <a:off x="4126877" y="2478061"/>
              <a:ext cx="5263881" cy="1491916"/>
            </a:xfrm>
            <a:prstGeom prst="roundRect">
              <a:avLst/>
            </a:prstGeom>
            <a:solidFill>
              <a:srgbClr val="01C8C1"/>
            </a:solidFill>
            <a:ln w="12700" cap="rnd" cmpd="sng" algn="ctr">
              <a:noFill/>
              <a:prstDash val="solid"/>
              <a:round/>
            </a:ln>
            <a:effectLst>
              <a:outerShdw blurRad="304800" dist="127000" algn="ctr" rotWithShape="0">
                <a:srgbClr val="01C8C1">
                  <a:alpha val="20000"/>
                </a:srgbClr>
              </a:outerShdw>
            </a:effectLst>
          </p:spPr>
          <p:txBody>
            <a:bodyPr rot="0" spcFirstLastPara="0" vert="horz" wrap="square" lIns="0" tIns="0" rIns="0" bIns="0" numCol="1" spcCol="0" rtlCol="0" fromWordArt="0" anchor="ctr" anchorCtr="0" forceAA="0" compatLnSpc="1">
              <a:normAutofit/>
            </a:bodyPr>
            <a:lstStyle/>
            <a:p>
              <a:pPr algn="r"/>
              <a:endParaRPr lang="zh-CN" altLang="en-US" b="1" kern="0">
                <a:noFill/>
                <a:latin typeface="Arial" panose="020B0604020202090204" pitchFamily="34" charset="0"/>
                <a:ea typeface="微软雅黑" panose="020B0503020204020204" charset="-122"/>
                <a:cs typeface="Arial" panose="020B0604020202090204" pitchFamily="34" charset="0"/>
              </a:endParaRPr>
            </a:p>
          </p:txBody>
        </p:sp>
        <p:sp>
          <p:nvSpPr>
            <p:cNvPr id="54" name="文本框 53"/>
            <p:cNvSpPr txBox="1"/>
            <p:nvPr/>
          </p:nvSpPr>
          <p:spPr>
            <a:xfrm>
              <a:off x="4822681" y="2977703"/>
              <a:ext cx="4496683" cy="4939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sz="3200" b="1">
                  <a:solidFill>
                    <a:srgbClr val="161C2A"/>
                  </a:solidFill>
                  <a:latin typeface="微软雅黑"/>
                  <a:ea typeface="微软雅黑"/>
                  <a:cs typeface="微软雅黑"/>
                  <a:sym typeface="+mn-ea"/>
                </a:rPr>
                <a:t>背景：</a:t>
              </a:r>
              <a:r>
                <a:rPr lang="zh-CN" sz="3200" b="1">
                  <a:solidFill>
                    <a:srgbClr val="161C2A"/>
                  </a:solidFill>
                  <a:latin typeface="微软雅黑"/>
                  <a:ea typeface="微软雅黑"/>
                  <a:cs typeface="微软雅黑"/>
                  <a:sym typeface="+mn-ea"/>
                </a:rPr>
                <a:t>数据</a:t>
              </a:r>
              <a:r>
                <a:rPr lang="zh-CN" sz="3200" b="1">
                  <a:solidFill>
                    <a:srgbClr val="161C2A"/>
                  </a:solidFill>
                  <a:latin typeface="微软雅黑"/>
                  <a:ea typeface="微软雅黑"/>
                  <a:cs typeface="微软雅黑"/>
                  <a:sym typeface="+mn-ea"/>
                </a:rPr>
                <a:t>延迟</a:t>
              </a:r>
              <a:endParaRPr lang="zh-CN" sz="3200" b="1">
                <a:solidFill>
                  <a:srgbClr val="161C2A"/>
                </a:solidFill>
                <a:latin typeface="微软雅黑"/>
                <a:ea typeface="微软雅黑"/>
                <a:cs typeface="微软雅黑"/>
                <a:sym typeface="+mn-ea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7228468" y="3941457"/>
            <a:ext cx="2607057" cy="615108"/>
            <a:chOff x="9906371" y="3180026"/>
            <a:chExt cx="1990145" cy="469554"/>
          </a:xfrm>
          <a:solidFill>
            <a:srgbClr val="7096AB">
              <a:alpha val="20000"/>
            </a:srgbClr>
          </a:solidFill>
        </p:grpSpPr>
        <p:sp>
          <p:nvSpPr>
            <p:cNvPr id="56" name="平行四边形 55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" name="平行四边形 56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平行四边形 57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" name="平行四边形 58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" name="平行四边形 59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直角三角形 60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" name="直角三角形 61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5" name="组合 64"/>
          <p:cNvGrpSpPr/>
          <p:nvPr/>
        </p:nvGrpSpPr>
        <p:grpSpPr>
          <a:xfrm>
            <a:off x="-232012" y="147490"/>
            <a:ext cx="2087161" cy="492444"/>
            <a:chOff x="9906371" y="3180026"/>
            <a:chExt cx="1990145" cy="469554"/>
          </a:xfrm>
          <a:solidFill>
            <a:srgbClr val="01C8C1">
              <a:alpha val="20000"/>
            </a:srgbClr>
          </a:solidFill>
        </p:grpSpPr>
        <p:sp>
          <p:nvSpPr>
            <p:cNvPr id="66" name="平行四边形 65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" name="平行四边形 66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8" name="平行四边形 67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9" name="平行四边形 68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0" name="平行四边形 69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" name="直角三角形 70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直角三角形 71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1" name="组合 80"/>
          <p:cNvGrpSpPr/>
          <p:nvPr/>
        </p:nvGrpSpPr>
        <p:grpSpPr>
          <a:xfrm>
            <a:off x="10275576" y="6240463"/>
            <a:ext cx="1836454" cy="433292"/>
            <a:chOff x="9906371" y="3180026"/>
            <a:chExt cx="1990145" cy="469554"/>
          </a:xfrm>
          <a:solidFill>
            <a:schemeClr val="bg1">
              <a:alpha val="12000"/>
            </a:schemeClr>
          </a:solidFill>
        </p:grpSpPr>
        <p:sp>
          <p:nvSpPr>
            <p:cNvPr id="82" name="平行四边形 81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3" name="平行四边形 82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4" name="平行四边形 83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5" name="平行四边形 84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6" name="平行四边形 85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7" name="直角三角形 86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8" name="直角三角形 87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: 圆角 88"/>
          <p:cNvSpPr/>
          <p:nvPr/>
        </p:nvSpPr>
        <p:spPr>
          <a:xfrm>
            <a:off x="127000" y="94054"/>
            <a:ext cx="12192000" cy="6890945"/>
          </a:xfrm>
          <a:prstGeom prst="roundRect">
            <a:avLst>
              <a:gd name="adj" fmla="val 0"/>
            </a:avLst>
          </a:prstGeom>
          <a:solidFill>
            <a:srgbClr val="161C2A"/>
          </a:solidFill>
          <a:ln w="12700" cap="rnd" cmpd="sng" algn="ctr">
            <a:noFill/>
            <a:prstDash val="solid"/>
            <a:round/>
          </a:ln>
          <a:effectLst>
            <a:outerShdw blurRad="254000" dist="127000" algn="ctr" rotWithShape="0">
              <a:srgbClr val="01857C">
                <a:alpha val="20000"/>
              </a:srgbClr>
            </a:outerShdw>
          </a:effectLst>
        </p:spPr>
        <p:txBody>
          <a:bodyPr rot="0" spcFirstLastPara="0" vert="horz" wrap="square" lIns="0" tIns="0" rIns="0" bIns="0" numCol="1" spcCol="0" rtlCol="0" fromWordArt="0" anchor="ctr" anchorCtr="0" forceAA="0" compatLnSpc="1">
            <a:normAutofit/>
          </a:bodyPr>
          <a:lstStyle/>
          <a:p>
            <a:pPr algn="r"/>
            <a:endParaRPr lang="zh-CN" altLang="en-US" b="1" kern="0">
              <a:noFill/>
              <a:latin typeface="Arial" panose="020B0604020202090204" pitchFamily="34" charset="0"/>
              <a:ea typeface="微软雅黑" panose="020B0503020204020204" charset="-122"/>
              <a:cs typeface="Arial" panose="020B0604020202090204" pitchFamily="34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4339894" y="2635368"/>
            <a:ext cx="1183083" cy="279136"/>
            <a:chOff x="9906371" y="3180026"/>
            <a:chExt cx="1990145" cy="469554"/>
          </a:xfrm>
          <a:solidFill>
            <a:schemeClr val="bg1"/>
          </a:solidFill>
        </p:grpSpPr>
        <p:sp>
          <p:nvSpPr>
            <p:cNvPr id="4" name="平行四边形 3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平行四边形 4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平行四边形 5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平行四边形 6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平行四边形 7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直角三角形 8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直角三角形 9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2812539" y="2683042"/>
            <a:ext cx="6157482" cy="1491916"/>
            <a:chOff x="2422187" y="2478061"/>
            <a:chExt cx="6157482" cy="1491916"/>
          </a:xfrm>
        </p:grpSpPr>
        <p:sp>
          <p:nvSpPr>
            <p:cNvPr id="12" name="矩形 11"/>
            <p:cNvSpPr/>
            <p:nvPr/>
          </p:nvSpPr>
          <p:spPr>
            <a:xfrm>
              <a:off x="3635946" y="3224018"/>
              <a:ext cx="601266" cy="45719"/>
            </a:xfrm>
            <a:prstGeom prst="rect">
              <a:avLst/>
            </a:prstGeom>
            <a:solidFill>
              <a:srgbClr val="BECDD6">
                <a:alpha val="2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2422187" y="2617139"/>
              <a:ext cx="1213759" cy="1213760"/>
              <a:chOff x="3335150" y="3314633"/>
              <a:chExt cx="1764867" cy="1764868"/>
            </a:xfrm>
          </p:grpSpPr>
          <p:sp>
            <p:nvSpPr>
              <p:cNvPr id="14" name="椭圆 13"/>
              <p:cNvSpPr/>
              <p:nvPr/>
            </p:nvSpPr>
            <p:spPr>
              <a:xfrm>
                <a:off x="3472445" y="3451928"/>
                <a:ext cx="1490277" cy="1490278"/>
              </a:xfrm>
              <a:prstGeom prst="ellipse">
                <a:avLst/>
              </a:prstGeom>
              <a:gradFill>
                <a:gsLst>
                  <a:gs pos="0">
                    <a:srgbClr val="657587"/>
                  </a:gs>
                  <a:gs pos="53000">
                    <a:srgbClr val="6C889D"/>
                  </a:gs>
                  <a:gs pos="100000">
                    <a:srgbClr val="75A3BA"/>
                  </a:gs>
                </a:gsLst>
                <a:lin ang="14400000" scaled="0"/>
              </a:gradFill>
              <a:ln w="12700" cap="rnd" cmpd="sng" algn="ctr">
                <a:noFill/>
                <a:prstDash val="solid"/>
                <a:round/>
              </a:ln>
              <a:effectLst>
                <a:outerShdw blurRad="304800" dist="127000" algn="ctr" rotWithShape="0">
                  <a:schemeClr val="bg1">
                    <a:alpha val="20000"/>
                  </a:schemeClr>
                </a:outerShdw>
              </a:effectLst>
            </p:spPr>
            <p:txBody>
              <a:bodyPr rot="0" spcFirstLastPara="0" vert="horz" wrap="square" lIns="0" tIns="0" rIns="0" bIns="0" numCol="1" spcCol="0" rtlCol="0" fromWordArt="0" anchor="ctr" anchorCtr="0" forceAA="0" compatLnSpc="1">
                <a:normAutofit/>
              </a:bodyPr>
              <a:lstStyle/>
              <a:p>
                <a:pPr algn="ctr"/>
                <a:r>
                  <a:rPr lang="en-US" altLang="zh-CN" sz="3200" b="1" kern="0" dirty="0">
                    <a:solidFill>
                      <a:srgbClr val="D4DBDF"/>
                    </a:solidFill>
                    <a:latin typeface="+mj-ea"/>
                    <a:ea typeface="+mj-ea"/>
                    <a:cs typeface="Arial" panose="020B0604020202090204" pitchFamily="34" charset="0"/>
                  </a:rPr>
                  <a:t>01</a:t>
                </a:r>
                <a:endParaRPr lang="zh-CN" altLang="en-US" sz="3200" b="1" kern="0" dirty="0">
                  <a:solidFill>
                    <a:srgbClr val="D4DBDF"/>
                  </a:solidFill>
                  <a:latin typeface="+mj-ea"/>
                  <a:ea typeface="+mj-ea"/>
                  <a:cs typeface="Arial" panose="020B0604020202090204" pitchFamily="34" charset="0"/>
                </a:endParaRPr>
              </a:p>
            </p:txBody>
          </p:sp>
          <p:sp>
            <p:nvSpPr>
              <p:cNvPr id="15" name="椭圆 14"/>
              <p:cNvSpPr/>
              <p:nvPr/>
            </p:nvSpPr>
            <p:spPr>
              <a:xfrm>
                <a:off x="3335150" y="3314633"/>
                <a:ext cx="1764867" cy="1764868"/>
              </a:xfrm>
              <a:prstGeom prst="ellipse">
                <a:avLst/>
              </a:prstGeom>
              <a:noFill/>
              <a:ln w="50800">
                <a:solidFill>
                  <a:srgbClr val="739DB4">
                    <a:alpha val="25000"/>
                  </a:srgbClr>
                </a:solidFill>
              </a:ln>
              <a:effectLst>
                <a:outerShdw blurRad="304800" dist="50800" dir="5400000" algn="ctr" rotWithShape="0">
                  <a:schemeClr val="bg1">
                    <a:alpha val="43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6" name="矩形: 圆角 52"/>
            <p:cNvSpPr/>
            <p:nvPr/>
          </p:nvSpPr>
          <p:spPr>
            <a:xfrm>
              <a:off x="4126832" y="2478061"/>
              <a:ext cx="4452837" cy="1491916"/>
            </a:xfrm>
            <a:prstGeom prst="roundRect">
              <a:avLst/>
            </a:prstGeom>
            <a:solidFill>
              <a:srgbClr val="01C8C1"/>
            </a:solidFill>
            <a:ln w="12700" cap="rnd" cmpd="sng" algn="ctr">
              <a:noFill/>
              <a:prstDash val="solid"/>
              <a:round/>
            </a:ln>
            <a:effectLst>
              <a:outerShdw blurRad="304800" dist="127000" algn="ctr" rotWithShape="0">
                <a:srgbClr val="01C8C1">
                  <a:alpha val="20000"/>
                </a:srgbClr>
              </a:outerShdw>
            </a:effectLst>
          </p:spPr>
          <p:txBody>
            <a:bodyPr rot="0" spcFirstLastPara="0" vert="horz" wrap="square" lIns="0" tIns="0" rIns="0" bIns="0" numCol="1" spcCol="0" rtlCol="0" fromWordArt="0" anchor="ctr" anchorCtr="0" forceAA="0" compatLnSpc="1">
              <a:normAutofit/>
            </a:bodyPr>
            <a:lstStyle/>
            <a:p>
              <a:pPr algn="r"/>
              <a:endParaRPr lang="zh-CN" altLang="en-US" b="1" kern="0">
                <a:noFill/>
                <a:latin typeface="Arial" panose="020B0604020202090204" pitchFamily="34" charset="0"/>
                <a:ea typeface="微软雅黑" panose="020B0503020204020204" charset="-122"/>
                <a:cs typeface="Arial" panose="020B0604020202090204" pitchFamily="34" charset="0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4804707" y="2988601"/>
              <a:ext cx="2867025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zh-CN" altLang="en-US" sz="3200" b="1" dirty="0" err="1">
                  <a:solidFill>
                    <a:srgbClr val="161C2A"/>
                  </a:solidFill>
                </a:rPr>
                <a:t>背景</a:t>
              </a:r>
              <a:r>
                <a:rPr lang="en-US" altLang="zh-CN" sz="3200" b="1" dirty="0" err="1">
                  <a:solidFill>
                    <a:srgbClr val="161C2A"/>
                  </a:solidFill>
                </a:rPr>
                <a:t>：</a:t>
              </a:r>
              <a:r>
                <a:rPr lang="zh-CN" altLang="en-US" sz="3200" b="1" dirty="0" err="1">
                  <a:solidFill>
                    <a:srgbClr val="161C2A"/>
                  </a:solidFill>
                </a:rPr>
                <a:t>数据</a:t>
              </a:r>
              <a:r>
                <a:rPr lang="zh-CN" altLang="en-US" sz="3200" b="1" dirty="0" err="1">
                  <a:solidFill>
                    <a:srgbClr val="161C2A"/>
                  </a:solidFill>
                </a:rPr>
                <a:t>延迟</a:t>
              </a:r>
              <a:endParaRPr lang="zh-CN" altLang="en-US" sz="3200" b="1" dirty="0" err="1">
                <a:solidFill>
                  <a:srgbClr val="161C2A"/>
                </a:solidFill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7355468" y="4068457"/>
            <a:ext cx="2607057" cy="615108"/>
            <a:chOff x="9906371" y="3180026"/>
            <a:chExt cx="1990145" cy="469554"/>
          </a:xfrm>
          <a:solidFill>
            <a:srgbClr val="7096AB">
              <a:alpha val="20000"/>
            </a:srgbClr>
          </a:solidFill>
        </p:grpSpPr>
        <p:sp>
          <p:nvSpPr>
            <p:cNvPr id="19" name="平行四边形 18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平行四边形 19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平行四边形 21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平行四边形 25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直角三角形 26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直角三角形 27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-105012" y="274490"/>
            <a:ext cx="2087161" cy="492444"/>
            <a:chOff x="9906371" y="3180026"/>
            <a:chExt cx="1990145" cy="469554"/>
          </a:xfrm>
          <a:solidFill>
            <a:srgbClr val="01C8C1">
              <a:alpha val="20000"/>
            </a:srgbClr>
          </a:solidFill>
        </p:grpSpPr>
        <p:sp>
          <p:nvSpPr>
            <p:cNvPr id="30" name="平行四边形 29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平行四边形 30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平行四边形 31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平行四边形 32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平行四边形 33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直角三角形 34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直角三角形 43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10402576" y="6367463"/>
            <a:ext cx="1836454" cy="433292"/>
            <a:chOff x="9906371" y="3180026"/>
            <a:chExt cx="1990145" cy="469554"/>
          </a:xfrm>
          <a:solidFill>
            <a:schemeClr val="bg1">
              <a:alpha val="12000"/>
            </a:schemeClr>
          </a:solidFill>
        </p:grpSpPr>
        <p:sp>
          <p:nvSpPr>
            <p:cNvPr id="46" name="平行四边形 45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平行四边形 46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平行四边形 47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平行四边形 48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平行四边形 49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" name="直角三角形 50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直角三角形 51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>
            <a:spLocks noGrp="1"/>
          </p:cNvSpPr>
          <p:nvPr/>
        </p:nvSpPr>
        <p:spPr>
          <a:xfrm>
            <a:off x="5668010" y="1725930"/>
            <a:ext cx="3429000" cy="819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defRPr sz="5250" b="1">
                <a:solidFill>
                  <a:srgbClr val="161C2A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5250" b="1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Q&amp;A</a:t>
            </a:r>
            <a:endParaRPr sz="5250" b="1">
              <a:solidFill>
                <a:schemeClr val="accent1">
                  <a:lumMod val="20000"/>
                  <a:lumOff val="80000"/>
                </a:schemeClr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4810760" y="2668905"/>
            <a:ext cx="51435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defRPr sz="2700" b="1">
                <a:solidFill>
                  <a:srgbClr val="01857C"/>
                </a:solidFill>
                <a:latin typeface="微软雅黑"/>
                <a:ea typeface="微软雅黑"/>
                <a:cs typeface="微软雅黑"/>
              </a:defRPr>
            </a:pPr>
            <a:r>
              <a:rPr sz="2700" b="1">
                <a:solidFill>
                  <a:schemeClr val="accent1">
                    <a:lumMod val="20000"/>
                    <a:lumOff val="80000"/>
                  </a:schemeClr>
                </a:solidFill>
                <a:latin typeface="微软雅黑"/>
                <a:ea typeface="微软雅黑"/>
                <a:cs typeface="微软雅黑"/>
              </a:rPr>
              <a:t>谢谢，欢迎交流</a:t>
            </a:r>
            <a:endParaRPr sz="2700" b="1">
              <a:solidFill>
                <a:schemeClr val="accent1">
                  <a:lumMod val="20000"/>
                  <a:lumOff val="80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4667885" y="3411855"/>
            <a:ext cx="5429250" cy="28575"/>
          </a:xfrm>
          <a:prstGeom prst="rect">
            <a:avLst/>
          </a:prstGeom>
          <a:solidFill>
            <a:srgbClr val="01857C"/>
          </a:solidFill>
          <a:ln w="0">
            <a:noFill/>
            <a:prstDash val="solid"/>
          </a:ln>
        </p:spPr>
      </p:sp>
      <p:sp>
        <p:nvSpPr>
          <p:cNvPr id="13" name="矩形 12"/>
          <p:cNvSpPr>
            <a:spLocks noGrp="1"/>
          </p:cNvSpPr>
          <p:nvPr/>
        </p:nvSpPr>
        <p:spPr>
          <a:xfrm>
            <a:off x="3905885" y="3735705"/>
            <a:ext cx="6953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defRPr sz="1650" b="0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650" b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/>
                <a:ea typeface="微软雅黑"/>
                <a:cs typeface="微软雅黑"/>
              </a:rPr>
              <a:t>从 batch_interval_ms 到 FlushSignal：一次 Engine 抽象演进</a:t>
            </a:r>
            <a:endParaRPr sz="1650" b="0">
              <a:solidFill>
                <a:schemeClr val="accent1">
                  <a:lumMod val="20000"/>
                  <a:lumOff val="80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66604" y="410346"/>
            <a:ext cx="3663315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defRPr sz="3000" b="1">
                <a:solidFill>
                  <a:srgbClr val="01C8C1"/>
                </a:solidFill>
                <a:latin typeface="微软雅黑"/>
                <a:ea typeface="微软雅黑"/>
                <a:cs typeface="微软雅黑"/>
              </a:defRPr>
            </a:pPr>
            <a:r>
              <a:rPr sz="3200">
                <a:solidFill>
                  <a:srgbClr val="01C8C1"/>
                </a:solidFill>
                <a:sym typeface="+mn-ea"/>
              </a:rPr>
              <a:t>低吞吐下的数据延迟</a:t>
            </a:r>
            <a:endParaRPr lang="zh-CN" altLang="en-US" sz="3200" b="1" dirty="0">
              <a:solidFill>
                <a:srgbClr val="01C8C1"/>
              </a:solidFill>
              <a:latin typeface="微软雅黑"/>
              <a:ea typeface="微软雅黑"/>
              <a:cs typeface="微软雅黑"/>
              <a:sym typeface="+mn-ea"/>
            </a:endParaRPr>
          </a:p>
        </p:txBody>
      </p:sp>
      <p:sp>
        <p:nvSpPr>
          <p:cNvPr id="2" name="圆角矩形 1"/>
          <p:cNvSpPr>
            <a:spLocks noGrp="1"/>
          </p:cNvSpPr>
          <p:nvPr/>
        </p:nvSpPr>
        <p:spPr>
          <a:xfrm>
            <a:off x="461010" y="2101850"/>
            <a:ext cx="3143250" cy="2000250"/>
          </a:xfrm>
          <a:prstGeom prst="roundRect">
            <a:avLst>
              <a:gd name="adj" fmla="val 4255"/>
            </a:avLst>
          </a:prstGeom>
          <a:solidFill>
            <a:srgbClr val="FFFFFF">
              <a:alpha val="48000"/>
            </a:srgbClr>
          </a:solidFill>
          <a:ln w="11430">
            <a:solidFill>
              <a:srgbClr val="01857C"/>
            </a:solidFill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746760" y="23495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1200" b="1">
                <a:solidFill>
                  <a:srgbClr val="01857C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01857C"/>
                </a:solidFill>
                <a:latin typeface="微软雅黑"/>
                <a:ea typeface="微软雅黑"/>
                <a:cs typeface="微软雅黑"/>
              </a:rPr>
              <a:t>真实反馈</a:t>
            </a:r>
            <a:endParaRPr sz="1200" b="1">
              <a:solidFill>
                <a:srgbClr val="01857C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746760" y="2692400"/>
            <a:ext cx="2476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20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StarRocks 同步延迟</a:t>
            </a:r>
            <a:endParaRPr sz="2025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746760" y="3159125"/>
            <a:ext cx="2333625" cy="28575"/>
          </a:xfrm>
          <a:prstGeom prst="rect">
            <a:avLst/>
          </a:prstGeom>
          <a:solidFill>
            <a:srgbClr val="01857C"/>
          </a:solidFill>
          <a:ln w="0">
            <a:noFill/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746760" y="3359150"/>
            <a:ext cx="242887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1350" b="0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MySQL CDC 有变更，但 StarRocks 目标端不及时可见</a:t>
            </a:r>
            <a:endParaRPr sz="1350" b="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8" name="圆角矩形 7"/>
          <p:cNvSpPr>
            <a:spLocks noGrp="1"/>
          </p:cNvSpPr>
          <p:nvPr/>
        </p:nvSpPr>
        <p:spPr>
          <a:xfrm>
            <a:off x="4194810" y="2101850"/>
            <a:ext cx="3143250" cy="2000250"/>
          </a:xfrm>
          <a:prstGeom prst="roundRect">
            <a:avLst>
              <a:gd name="adj" fmla="val 4255"/>
            </a:avLst>
          </a:prstGeom>
          <a:solidFill>
            <a:srgbClr val="FFFFFF">
              <a:alpha val="48000"/>
            </a:srgbClr>
          </a:solidFill>
          <a:ln w="11430">
            <a:solidFill>
              <a:srgbClr val="F4A000"/>
            </a:solidFill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4480560" y="23495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1200" b="1">
                <a:solidFill>
                  <a:srgbClr val="F4A000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F4A000"/>
                </a:solidFill>
                <a:latin typeface="微软雅黑"/>
                <a:ea typeface="微软雅黑"/>
                <a:cs typeface="微软雅黑"/>
              </a:rPr>
              <a:t>机制原因</a:t>
            </a:r>
            <a:endParaRPr sz="1200" b="1">
              <a:solidFill>
                <a:srgbClr val="F4A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4480560" y="2692400"/>
            <a:ext cx="2476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20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batch 不满就等</a:t>
            </a:r>
            <a:endParaRPr sz="2025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4480560" y="3159125"/>
            <a:ext cx="2333625" cy="28575"/>
          </a:xfrm>
          <a:prstGeom prst="rect">
            <a:avLst/>
          </a:prstGeom>
          <a:solidFill>
            <a:srgbClr val="F4A000"/>
          </a:solidFill>
          <a:ln w="0">
            <a:noFill/>
            <a:prstDash val="solid"/>
          </a:ln>
        </p:spPr>
      </p:sp>
      <p:sp>
        <p:nvSpPr>
          <p:cNvPr id="12" name="矩形 11"/>
          <p:cNvSpPr>
            <a:spLocks noGrp="1"/>
          </p:cNvSpPr>
          <p:nvPr/>
        </p:nvSpPr>
        <p:spPr>
          <a:xfrm>
            <a:off x="4480560" y="3359150"/>
            <a:ext cx="242887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1350" b="0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低吞吐时 batch 攒不满，record 会长期停在 buffer</a:t>
            </a:r>
            <a:endParaRPr sz="1350" b="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3" name="圆角矩形 12"/>
          <p:cNvSpPr>
            <a:spLocks noGrp="1"/>
          </p:cNvSpPr>
          <p:nvPr/>
        </p:nvSpPr>
        <p:spPr>
          <a:xfrm>
            <a:off x="7928610" y="2101850"/>
            <a:ext cx="3143250" cy="2000250"/>
          </a:xfrm>
          <a:prstGeom prst="roundRect">
            <a:avLst>
              <a:gd name="adj" fmla="val 4255"/>
            </a:avLst>
          </a:prstGeom>
          <a:solidFill>
            <a:srgbClr val="FFFFFF">
              <a:alpha val="48000"/>
            </a:srgbClr>
          </a:solidFill>
          <a:ln w="11430">
            <a:solidFill>
              <a:srgbClr val="E45959"/>
            </a:solidFill>
            <a:prstDash val="solid"/>
          </a:ln>
        </p:spPr>
      </p:sp>
      <p:sp>
        <p:nvSpPr>
          <p:cNvPr id="14" name="矩形 13"/>
          <p:cNvSpPr>
            <a:spLocks noGrp="1"/>
          </p:cNvSpPr>
          <p:nvPr/>
        </p:nvSpPr>
        <p:spPr>
          <a:xfrm>
            <a:off x="8214360" y="2349500"/>
            <a:ext cx="114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1200" b="1">
                <a:solidFill>
                  <a:srgbClr val="E45959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E45959"/>
                </a:solidFill>
                <a:latin typeface="微软雅黑"/>
                <a:ea typeface="微软雅黑"/>
                <a:cs typeface="微软雅黑"/>
              </a:rPr>
              <a:t>抽象矛盾</a:t>
            </a:r>
            <a:endParaRPr sz="1200" b="1">
              <a:solidFill>
                <a:srgbClr val="E45959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8214360" y="2692400"/>
            <a:ext cx="2476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20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不是单点优化</a:t>
            </a:r>
            <a:endParaRPr sz="2025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1" name="矩形 30"/>
          <p:cNvSpPr>
            <a:spLocks noGrp="1"/>
          </p:cNvSpPr>
          <p:nvPr/>
        </p:nvSpPr>
        <p:spPr>
          <a:xfrm>
            <a:off x="8214360" y="3159125"/>
            <a:ext cx="2333625" cy="28575"/>
          </a:xfrm>
          <a:prstGeom prst="rect">
            <a:avLst/>
          </a:prstGeom>
          <a:solidFill>
            <a:srgbClr val="E45959"/>
          </a:solidFill>
          <a:ln w="0">
            <a:noFill/>
            <a:prstDash val="solid"/>
          </a:ln>
        </p:spPr>
      </p:sp>
      <p:sp>
        <p:nvSpPr>
          <p:cNvPr id="32" name="矩形 31"/>
          <p:cNvSpPr>
            <a:spLocks noGrp="1"/>
          </p:cNvSpPr>
          <p:nvPr/>
        </p:nvSpPr>
        <p:spPr>
          <a:xfrm>
            <a:off x="8214360" y="3359150"/>
            <a:ext cx="242887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1350" b="0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350" b="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自建 timer 会碰到线程、异常和生命周期问题</a:t>
            </a:r>
            <a:endParaRPr sz="1350" b="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4" name="圆角矩形 33"/>
          <p:cNvSpPr>
            <a:spLocks noGrp="1"/>
          </p:cNvSpPr>
          <p:nvPr/>
        </p:nvSpPr>
        <p:spPr>
          <a:xfrm>
            <a:off x="480695" y="4920615"/>
            <a:ext cx="3124200" cy="704850"/>
          </a:xfrm>
          <a:prstGeom prst="roundRect">
            <a:avLst>
              <a:gd name="adj" fmla="val 10811"/>
            </a:avLst>
          </a:prstGeom>
          <a:solidFill>
            <a:srgbClr val="FFFFFF">
              <a:alpha val="45000"/>
            </a:srgbClr>
          </a:solidFill>
          <a:ln w="11430">
            <a:solidFill>
              <a:srgbClr val="E45959"/>
            </a:solidFill>
            <a:prstDash val="solid"/>
          </a:ln>
        </p:spPr>
      </p:sp>
      <p:sp>
        <p:nvSpPr>
          <p:cNvPr id="35" name="矩形 34"/>
          <p:cNvSpPr>
            <a:spLocks noGrp="1"/>
          </p:cNvSpPr>
          <p:nvPr/>
        </p:nvSpPr>
        <p:spPr>
          <a:xfrm>
            <a:off x="671195" y="5111115"/>
            <a:ext cx="7239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1650" b="1">
                <a:solidFill>
                  <a:srgbClr val="E45959"/>
                </a:solidFill>
                <a:latin typeface="微软雅黑"/>
                <a:ea typeface="微软雅黑"/>
                <a:cs typeface="微软雅黑"/>
              </a:defRPr>
            </a:pPr>
            <a:r>
              <a:rPr sz="1400" b="1">
                <a:solidFill>
                  <a:srgbClr val="E45959"/>
                </a:solidFill>
                <a:latin typeface="微软雅黑"/>
                <a:ea typeface="微软雅黑"/>
                <a:cs typeface="微软雅黑"/>
              </a:rPr>
              <a:t>#5165</a:t>
            </a:r>
            <a:endParaRPr sz="1400" b="1">
              <a:solidFill>
                <a:srgbClr val="E45959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6" name="矩形 35"/>
          <p:cNvSpPr>
            <a:spLocks noGrp="1"/>
          </p:cNvSpPr>
          <p:nvPr/>
        </p:nvSpPr>
        <p:spPr>
          <a:xfrm>
            <a:off x="1452245" y="5034915"/>
            <a:ext cx="18859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3203"/>
          </a:bodyPr>
          <a:lstStyle/>
          <a:p>
            <a:pPr algn="l">
              <a:buNone/>
              <a:defRPr sz="11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MySQL CDC 到 StarRocks 同步延迟；问题指向 Sink 侧可见性</a:t>
            </a:r>
            <a:endParaRPr sz="1125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7" name="圆角矩形 36"/>
          <p:cNvSpPr>
            <a:spLocks noGrp="1"/>
          </p:cNvSpPr>
          <p:nvPr/>
        </p:nvSpPr>
        <p:spPr>
          <a:xfrm>
            <a:off x="4196715" y="4920615"/>
            <a:ext cx="3124200" cy="704850"/>
          </a:xfrm>
          <a:prstGeom prst="roundRect">
            <a:avLst>
              <a:gd name="adj" fmla="val 10811"/>
            </a:avLst>
          </a:prstGeom>
          <a:solidFill>
            <a:srgbClr val="FFFFFF">
              <a:alpha val="45000"/>
            </a:srgbClr>
          </a:solidFill>
          <a:ln w="11430">
            <a:solidFill>
              <a:srgbClr val="F4A000"/>
            </a:solidFill>
            <a:prstDash val="solid"/>
          </a:ln>
        </p:spPr>
      </p:sp>
      <p:sp>
        <p:nvSpPr>
          <p:cNvPr id="38" name="矩形 37"/>
          <p:cNvSpPr>
            <a:spLocks noGrp="1"/>
          </p:cNvSpPr>
          <p:nvPr/>
        </p:nvSpPr>
        <p:spPr>
          <a:xfrm>
            <a:off x="4387215" y="5111115"/>
            <a:ext cx="7239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1650" b="1">
                <a:solidFill>
                  <a:srgbClr val="F4A000"/>
                </a:solidFill>
                <a:latin typeface="微软雅黑"/>
                <a:ea typeface="微软雅黑"/>
                <a:cs typeface="微软雅黑"/>
              </a:defRPr>
            </a:pPr>
            <a:r>
              <a:rPr sz="1400" b="1">
                <a:solidFill>
                  <a:srgbClr val="F4A000"/>
                </a:solidFill>
                <a:latin typeface="微软雅黑"/>
                <a:ea typeface="微软雅黑"/>
                <a:cs typeface="微软雅黑"/>
              </a:rPr>
              <a:t>#10607</a:t>
            </a:r>
            <a:endParaRPr sz="1400" b="1">
              <a:solidFill>
                <a:srgbClr val="F4A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9" name="矩形 38"/>
          <p:cNvSpPr>
            <a:spLocks noGrp="1"/>
          </p:cNvSpPr>
          <p:nvPr/>
        </p:nvSpPr>
        <p:spPr>
          <a:xfrm>
            <a:off x="5168265" y="5034915"/>
            <a:ext cx="18859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11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10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JDBC 低吞吐 / sparse updates：batch 不满导致 high data latency</a:t>
            </a:r>
            <a:endParaRPr sz="1000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40" name="圆角矩形 39"/>
          <p:cNvSpPr>
            <a:spLocks noGrp="1"/>
          </p:cNvSpPr>
          <p:nvPr/>
        </p:nvSpPr>
        <p:spPr>
          <a:xfrm>
            <a:off x="7928610" y="4920615"/>
            <a:ext cx="3124200" cy="704850"/>
          </a:xfrm>
          <a:prstGeom prst="roundRect">
            <a:avLst>
              <a:gd name="adj" fmla="val 10811"/>
            </a:avLst>
          </a:prstGeom>
          <a:solidFill>
            <a:srgbClr val="FFFFFF">
              <a:alpha val="45000"/>
            </a:srgbClr>
          </a:solidFill>
          <a:ln w="11430">
            <a:solidFill>
              <a:srgbClr val="01857C"/>
            </a:solidFill>
            <a:prstDash val="solid"/>
          </a:ln>
        </p:spPr>
      </p:sp>
      <p:sp>
        <p:nvSpPr>
          <p:cNvPr id="41" name="矩形 40"/>
          <p:cNvSpPr>
            <a:spLocks noGrp="1"/>
          </p:cNvSpPr>
          <p:nvPr/>
        </p:nvSpPr>
        <p:spPr>
          <a:xfrm>
            <a:off x="8119110" y="5111115"/>
            <a:ext cx="7239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1650" b="1">
                <a:solidFill>
                  <a:srgbClr val="01857C"/>
                </a:solidFill>
                <a:latin typeface="微软雅黑"/>
                <a:ea typeface="微软雅黑"/>
                <a:cs typeface="微软雅黑"/>
              </a:defRPr>
            </a:pPr>
            <a:r>
              <a:rPr sz="1400" b="1">
                <a:solidFill>
                  <a:srgbClr val="01857C"/>
                </a:solidFill>
                <a:latin typeface="微软雅黑"/>
                <a:ea typeface="微软雅黑"/>
                <a:cs typeface="微软雅黑"/>
              </a:rPr>
              <a:t>#10717</a:t>
            </a:r>
            <a:endParaRPr sz="1400" b="1">
              <a:solidFill>
                <a:srgbClr val="01857C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42" name="矩形 41"/>
          <p:cNvSpPr>
            <a:spLocks noGrp="1"/>
          </p:cNvSpPr>
          <p:nvPr/>
        </p:nvSpPr>
        <p:spPr>
          <a:xfrm>
            <a:off x="8900160" y="5034915"/>
            <a:ext cx="18859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buNone/>
              <a:defRPr sz="11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Connector 侧难以同时保证 wall-clock flush 与 fail-fast</a:t>
            </a:r>
            <a:endParaRPr sz="1125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43" name="矩形 42"/>
          <p:cNvSpPr>
            <a:spLocks noGrp="1"/>
          </p:cNvSpPr>
          <p:nvPr/>
        </p:nvSpPr>
        <p:spPr>
          <a:xfrm>
            <a:off x="476885" y="1420495"/>
            <a:ext cx="9334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1800" b="0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800" b="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低吞吐链路里，问题常常不是读不到数据，而是数据在 Sink 侧迟迟不可见。</a:t>
            </a:r>
            <a:endParaRPr sz="1800" b="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44" name="圆角矩形 43"/>
          <p:cNvSpPr>
            <a:spLocks noGrp="1"/>
          </p:cNvSpPr>
          <p:nvPr/>
        </p:nvSpPr>
        <p:spPr>
          <a:xfrm>
            <a:off x="1809750" y="6084570"/>
            <a:ext cx="8572500" cy="495300"/>
          </a:xfrm>
          <a:prstGeom prst="roundRect">
            <a:avLst>
              <a:gd name="adj" fmla="val 11538"/>
            </a:avLst>
          </a:prstGeom>
          <a:solidFill>
            <a:srgbClr val="161C2A"/>
          </a:solidFill>
          <a:ln w="0">
            <a:noFill/>
            <a:prstDash val="solid"/>
          </a:ln>
        </p:spPr>
      </p:sp>
      <p:sp>
        <p:nvSpPr>
          <p:cNvPr id="45" name="矩形 44"/>
          <p:cNvSpPr>
            <a:spLocks noGrp="1"/>
          </p:cNvSpPr>
          <p:nvPr/>
        </p:nvSpPr>
        <p:spPr>
          <a:xfrm>
            <a:off x="2095500" y="6208395"/>
            <a:ext cx="8001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  <a:defRPr sz="1575" b="1">
                <a:solidFill>
                  <a:srgbClr val="01C8C1"/>
                </a:solidFill>
                <a:latin typeface="微软雅黑"/>
                <a:ea typeface="微软雅黑"/>
                <a:cs typeface="微软雅黑"/>
              </a:defRPr>
            </a:pPr>
            <a:r>
              <a:rPr sz="1575" b="1">
                <a:solidFill>
                  <a:srgbClr val="01C8C1"/>
                </a:solidFill>
                <a:latin typeface="微软雅黑"/>
                <a:ea typeface="微软雅黑"/>
                <a:cs typeface="微软雅黑"/>
              </a:rPr>
              <a:t>问题不是某个 Connector 慢，而是低吞吐时缺少稳定的“到点就刷”触发点。</a:t>
            </a:r>
            <a:endParaRPr sz="1575" b="1">
              <a:solidFill>
                <a:srgbClr val="01C8C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48" name="矩形 47"/>
          <p:cNvSpPr>
            <a:spLocks noGrp="1"/>
          </p:cNvSpPr>
          <p:nvPr/>
        </p:nvSpPr>
        <p:spPr>
          <a:xfrm>
            <a:off x="563245" y="4463415"/>
            <a:ext cx="1333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buNone/>
              <a:defRPr sz="1650" b="1">
                <a:solidFill>
                  <a:srgbClr val="01857C"/>
                </a:solidFill>
                <a:latin typeface="微软雅黑"/>
                <a:ea typeface="微软雅黑"/>
                <a:cs typeface="微软雅黑"/>
              </a:defRPr>
            </a:pPr>
            <a:r>
              <a:rPr sz="1650" b="1">
                <a:solidFill>
                  <a:srgbClr val="01857C"/>
                </a:solidFill>
                <a:latin typeface="微软雅黑"/>
                <a:ea typeface="微软雅黑"/>
                <a:cs typeface="微软雅黑"/>
              </a:rPr>
              <a:t>证据链</a:t>
            </a:r>
            <a:endParaRPr sz="1650" b="1">
              <a:solidFill>
                <a:srgbClr val="01857C"/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35" grpId="0"/>
      <p:bldP spid="36" grpId="0"/>
      <p:bldP spid="48" grpId="0"/>
      <p:bldP spid="9" grpId="0"/>
      <p:bldP spid="10" grpId="0"/>
      <p:bldP spid="12" grpId="0"/>
      <p:bldP spid="38" grpId="0"/>
      <p:bldP spid="39" grpId="0"/>
      <p:bldP spid="14" grpId="0"/>
      <p:bldP spid="15" grpId="0"/>
      <p:bldP spid="32" grpId="0"/>
      <p:bldP spid="41" grpId="0"/>
      <p:bldP spid="42" grpId="0"/>
      <p:bldP spid="4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66604" y="410346"/>
            <a:ext cx="4994275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altLang="zh-CN" sz="3200" b="1" dirty="0">
                <a:solidFill>
                  <a:srgbClr val="01C8C1"/>
                </a:solidFill>
              </a:rPr>
              <a:t>Connector </a:t>
            </a:r>
            <a:r>
              <a:rPr lang="zh-CN" altLang="en-US" sz="3200" b="1" dirty="0">
                <a:solidFill>
                  <a:srgbClr val="01C8C1"/>
                </a:solidFill>
              </a:rPr>
              <a:t>内部方案的两难</a:t>
            </a:r>
            <a:endParaRPr lang="zh-CN" altLang="en-US" sz="3200" b="1" dirty="0">
              <a:solidFill>
                <a:srgbClr val="01C8C1"/>
              </a:solidFill>
            </a:endParaRPr>
          </a:p>
        </p:txBody>
      </p:sp>
      <p:sp>
        <p:nvSpPr>
          <p:cNvPr id="14" name="圆角矩形 13"/>
          <p:cNvSpPr>
            <a:spLocks noGrp="1"/>
          </p:cNvSpPr>
          <p:nvPr/>
        </p:nvSpPr>
        <p:spPr>
          <a:xfrm>
            <a:off x="438150" y="2012950"/>
            <a:ext cx="5048250" cy="4396740"/>
          </a:xfrm>
          <a:prstGeom prst="roundRect">
            <a:avLst>
              <a:gd name="adj" fmla="val 2424"/>
            </a:avLst>
          </a:prstGeom>
          <a:solidFill>
            <a:srgbClr val="FFFFFF">
              <a:alpha val="45000"/>
            </a:srgbClr>
          </a:solidFill>
          <a:ln w="11430">
            <a:solidFill>
              <a:srgbClr val="01857C"/>
            </a:solidFill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742950" y="2298700"/>
            <a:ext cx="1333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350" b="1">
                <a:solidFill>
                  <a:srgbClr val="01857C"/>
                </a:solidFill>
                <a:latin typeface="微软雅黑"/>
                <a:ea typeface="微软雅黑"/>
                <a:cs typeface="微软雅黑"/>
              </a:defRPr>
            </a:pPr>
            <a:r>
              <a:rPr lang="en-US" sz="1350" b="1">
                <a:solidFill>
                  <a:srgbClr val="01857C"/>
                </a:solidFill>
                <a:latin typeface="微软雅黑"/>
                <a:ea typeface="微软雅黑"/>
                <a:cs typeface="微软雅黑"/>
              </a:rPr>
              <a:t>Plan</a:t>
            </a:r>
            <a:r>
              <a:rPr sz="1350" b="1">
                <a:solidFill>
                  <a:srgbClr val="01857C"/>
                </a:solidFill>
                <a:latin typeface="微软雅黑"/>
                <a:ea typeface="微软雅黑"/>
                <a:cs typeface="微软雅黑"/>
              </a:rPr>
              <a:t> A</a:t>
            </a:r>
            <a:endParaRPr sz="1350" b="1">
              <a:solidFill>
                <a:srgbClr val="01857C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742950" y="2670175"/>
            <a:ext cx="4000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4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24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Connector 内部起线程</a:t>
            </a:r>
            <a:endParaRPr sz="2400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742950" y="3213100"/>
            <a:ext cx="4095750" cy="38100"/>
          </a:xfrm>
          <a:prstGeom prst="rect">
            <a:avLst/>
          </a:prstGeom>
          <a:solidFill>
            <a:srgbClr val="01857C"/>
          </a:solidFill>
          <a:ln w="0">
            <a:noFill/>
            <a:prstDash val="solid"/>
          </a:ln>
        </p:spPr>
      </p:sp>
      <p:sp>
        <p:nvSpPr>
          <p:cNvPr id="18" name="椭圆 17"/>
          <p:cNvSpPr>
            <a:spLocks noGrp="1"/>
          </p:cNvSpPr>
          <p:nvPr/>
        </p:nvSpPr>
        <p:spPr>
          <a:xfrm>
            <a:off x="742950" y="3546475"/>
            <a:ext cx="104775" cy="104775"/>
          </a:xfrm>
          <a:prstGeom prst="ellipse">
            <a:avLst/>
          </a:prstGeom>
          <a:solidFill>
            <a:srgbClr val="1B8A72"/>
          </a:solidFill>
          <a:ln w="0">
            <a:noFill/>
            <a:prstDash val="solid"/>
          </a:ln>
        </p:spPr>
      </p:sp>
      <p:sp>
        <p:nvSpPr>
          <p:cNvPr id="19" name="矩形 18"/>
          <p:cNvSpPr>
            <a:spLocks noGrp="1"/>
          </p:cNvSpPr>
          <p:nvPr/>
        </p:nvSpPr>
        <p:spPr>
          <a:xfrm>
            <a:off x="952500" y="3479800"/>
            <a:ext cx="3886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650" b="1">
                <a:solidFill>
                  <a:srgbClr val="1B8A72"/>
                </a:solidFill>
                <a:latin typeface="微软雅黑"/>
                <a:ea typeface="微软雅黑"/>
                <a:cs typeface="微软雅黑"/>
              </a:defRPr>
            </a:pPr>
            <a:r>
              <a:rPr sz="1650" b="1">
                <a:solidFill>
                  <a:srgbClr val="1B8A72"/>
                </a:solidFill>
                <a:latin typeface="微软雅黑"/>
                <a:ea typeface="微软雅黑"/>
                <a:cs typeface="微软雅黑"/>
              </a:rPr>
              <a:t>真实时间到点可触发</a:t>
            </a:r>
            <a:endParaRPr sz="1650" b="1">
              <a:solidFill>
                <a:srgbClr val="1B8A72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0" name="椭圆 19"/>
          <p:cNvSpPr>
            <a:spLocks noGrp="1"/>
          </p:cNvSpPr>
          <p:nvPr/>
        </p:nvSpPr>
        <p:spPr>
          <a:xfrm>
            <a:off x="742950" y="4158615"/>
            <a:ext cx="104775" cy="104775"/>
          </a:xfrm>
          <a:prstGeom prst="ellipse">
            <a:avLst/>
          </a:prstGeom>
          <a:solidFill>
            <a:srgbClr val="E45959"/>
          </a:solidFill>
          <a:ln w="0">
            <a:noFill/>
            <a:prstDash val="solid"/>
          </a:ln>
        </p:spPr>
      </p:sp>
      <p:sp>
        <p:nvSpPr>
          <p:cNvPr id="21" name="矩形 20"/>
          <p:cNvSpPr>
            <a:spLocks noGrp="1"/>
          </p:cNvSpPr>
          <p:nvPr/>
        </p:nvSpPr>
        <p:spPr>
          <a:xfrm>
            <a:off x="952500" y="4091940"/>
            <a:ext cx="40767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6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6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write 与 flush 并发访问 buffer</a:t>
            </a:r>
            <a:endParaRPr sz="1650" b="0">
              <a:solidFill>
                <a:srgbClr val="11182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2" name="椭圆 21"/>
          <p:cNvSpPr>
            <a:spLocks noGrp="1"/>
          </p:cNvSpPr>
          <p:nvPr/>
        </p:nvSpPr>
        <p:spPr>
          <a:xfrm>
            <a:off x="742950" y="4770755"/>
            <a:ext cx="104775" cy="104775"/>
          </a:xfrm>
          <a:prstGeom prst="ellipse">
            <a:avLst/>
          </a:prstGeom>
          <a:solidFill>
            <a:srgbClr val="E45959"/>
          </a:solidFill>
          <a:ln w="0">
            <a:noFill/>
            <a:prstDash val="solid"/>
          </a:ln>
        </p:spPr>
      </p:sp>
      <p:sp>
        <p:nvSpPr>
          <p:cNvPr id="23" name="矩形 22"/>
          <p:cNvSpPr>
            <a:spLocks noGrp="1"/>
          </p:cNvSpPr>
          <p:nvPr/>
        </p:nvSpPr>
        <p:spPr>
          <a:xfrm>
            <a:off x="952500" y="4704080"/>
            <a:ext cx="40767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6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6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异常无法自然回到 Task 主路径</a:t>
            </a:r>
            <a:endParaRPr sz="1650" b="0">
              <a:solidFill>
                <a:srgbClr val="11182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4" name="椭圆 23"/>
          <p:cNvSpPr>
            <a:spLocks noGrp="1"/>
          </p:cNvSpPr>
          <p:nvPr/>
        </p:nvSpPr>
        <p:spPr>
          <a:xfrm>
            <a:off x="742950" y="5404485"/>
            <a:ext cx="104775" cy="104775"/>
          </a:xfrm>
          <a:prstGeom prst="ellipse">
            <a:avLst/>
          </a:prstGeom>
          <a:solidFill>
            <a:srgbClr val="E45959"/>
          </a:solidFill>
          <a:ln w="0">
            <a:noFill/>
            <a:prstDash val="solid"/>
          </a:ln>
        </p:spPr>
      </p:sp>
      <p:sp>
        <p:nvSpPr>
          <p:cNvPr id="25" name="矩形 24"/>
          <p:cNvSpPr>
            <a:spLocks noGrp="1"/>
          </p:cNvSpPr>
          <p:nvPr/>
        </p:nvSpPr>
        <p:spPr>
          <a:xfrm>
            <a:off x="952500" y="5337810"/>
            <a:ext cx="41719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6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6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checkpoint / close / cancel 更复杂</a:t>
            </a:r>
            <a:endParaRPr sz="1650" b="0">
              <a:solidFill>
                <a:srgbClr val="11182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6" name="圆角矩形 25"/>
          <p:cNvSpPr>
            <a:spLocks noGrp="1"/>
          </p:cNvSpPr>
          <p:nvPr/>
        </p:nvSpPr>
        <p:spPr>
          <a:xfrm>
            <a:off x="6057900" y="2012950"/>
            <a:ext cx="5048250" cy="4396740"/>
          </a:xfrm>
          <a:prstGeom prst="roundRect">
            <a:avLst>
              <a:gd name="adj" fmla="val 2424"/>
            </a:avLst>
          </a:prstGeom>
          <a:solidFill>
            <a:srgbClr val="FFFFFF">
              <a:alpha val="45000"/>
            </a:srgbClr>
          </a:solidFill>
          <a:ln w="11430">
            <a:solidFill>
              <a:srgbClr val="F4A000"/>
            </a:solidFill>
            <a:prstDash val="solid"/>
          </a:ln>
        </p:spPr>
        <p:txBody>
          <a:bodyPr/>
          <a:p>
            <a:endParaRPr lang="zh-CN" altLang="en-US"/>
          </a:p>
        </p:txBody>
      </p:sp>
      <p:sp>
        <p:nvSpPr>
          <p:cNvPr id="27" name="矩形 26"/>
          <p:cNvSpPr>
            <a:spLocks noGrp="1"/>
          </p:cNvSpPr>
          <p:nvPr/>
        </p:nvSpPr>
        <p:spPr>
          <a:xfrm>
            <a:off x="6362700" y="2298700"/>
            <a:ext cx="1333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350" b="1">
                <a:solidFill>
                  <a:srgbClr val="F4A000"/>
                </a:solidFill>
                <a:latin typeface="微软雅黑"/>
                <a:ea typeface="微软雅黑"/>
                <a:cs typeface="微软雅黑"/>
              </a:defRPr>
            </a:pPr>
            <a:r>
              <a:rPr lang="en-US" sz="1350" b="1">
                <a:solidFill>
                  <a:srgbClr val="F4A000"/>
                </a:solidFill>
                <a:latin typeface="微软雅黑"/>
                <a:ea typeface="微软雅黑"/>
                <a:cs typeface="微软雅黑"/>
              </a:rPr>
              <a:t>Plan</a:t>
            </a:r>
            <a:r>
              <a:rPr sz="1350" b="1">
                <a:solidFill>
                  <a:srgbClr val="F4A000"/>
                </a:solidFill>
                <a:latin typeface="微软雅黑"/>
                <a:ea typeface="微软雅黑"/>
                <a:cs typeface="微软雅黑"/>
              </a:rPr>
              <a:t> B</a:t>
            </a:r>
            <a:endParaRPr sz="1350" b="1">
              <a:solidFill>
                <a:srgbClr val="F4A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8" name="矩形 27"/>
          <p:cNvSpPr>
            <a:spLocks noGrp="1"/>
          </p:cNvSpPr>
          <p:nvPr/>
        </p:nvSpPr>
        <p:spPr>
          <a:xfrm>
            <a:off x="6362700" y="2670175"/>
            <a:ext cx="433387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4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24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writeRecord() 里判断时间</a:t>
            </a:r>
            <a:endParaRPr sz="2400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9" name="矩形 28"/>
          <p:cNvSpPr>
            <a:spLocks noGrp="1"/>
          </p:cNvSpPr>
          <p:nvPr/>
        </p:nvSpPr>
        <p:spPr>
          <a:xfrm>
            <a:off x="6362700" y="3213100"/>
            <a:ext cx="4095750" cy="38100"/>
          </a:xfrm>
          <a:prstGeom prst="rect">
            <a:avLst/>
          </a:prstGeom>
          <a:solidFill>
            <a:srgbClr val="F4A000"/>
          </a:solidFill>
          <a:ln w="0">
            <a:noFill/>
            <a:prstDash val="solid"/>
          </a:ln>
        </p:spPr>
      </p:sp>
      <p:sp>
        <p:nvSpPr>
          <p:cNvPr id="30" name="椭圆 29"/>
          <p:cNvSpPr>
            <a:spLocks noGrp="1"/>
          </p:cNvSpPr>
          <p:nvPr/>
        </p:nvSpPr>
        <p:spPr>
          <a:xfrm>
            <a:off x="6362700" y="3546475"/>
            <a:ext cx="104775" cy="104775"/>
          </a:xfrm>
          <a:prstGeom prst="ellipse">
            <a:avLst/>
          </a:prstGeom>
          <a:solidFill>
            <a:srgbClr val="1B8A72"/>
          </a:solidFill>
          <a:ln w="0">
            <a:noFill/>
            <a:prstDash val="solid"/>
          </a:ln>
        </p:spPr>
      </p:sp>
      <p:sp>
        <p:nvSpPr>
          <p:cNvPr id="31" name="矩形 30"/>
          <p:cNvSpPr>
            <a:spLocks noGrp="1"/>
          </p:cNvSpPr>
          <p:nvPr/>
        </p:nvSpPr>
        <p:spPr>
          <a:xfrm>
            <a:off x="6572250" y="3479800"/>
            <a:ext cx="3886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650" b="1">
                <a:solidFill>
                  <a:srgbClr val="1B8A72"/>
                </a:solidFill>
                <a:latin typeface="微软雅黑"/>
                <a:ea typeface="微软雅黑"/>
                <a:cs typeface="微软雅黑"/>
              </a:defRPr>
            </a:pPr>
            <a:r>
              <a:rPr sz="1650" b="1">
                <a:solidFill>
                  <a:srgbClr val="1B8A72"/>
                </a:solidFill>
                <a:latin typeface="微软雅黑"/>
                <a:ea typeface="微软雅黑"/>
                <a:cs typeface="微软雅黑"/>
              </a:rPr>
              <a:t>单线程执行，生命周期简单</a:t>
            </a:r>
            <a:endParaRPr sz="1650" b="1">
              <a:solidFill>
                <a:srgbClr val="1B8A72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2" name="椭圆 31"/>
          <p:cNvSpPr>
            <a:spLocks noGrp="1"/>
          </p:cNvSpPr>
          <p:nvPr/>
        </p:nvSpPr>
        <p:spPr>
          <a:xfrm>
            <a:off x="6362700" y="4149725"/>
            <a:ext cx="104775" cy="104775"/>
          </a:xfrm>
          <a:prstGeom prst="ellipse">
            <a:avLst/>
          </a:prstGeom>
          <a:solidFill>
            <a:srgbClr val="1B8A72"/>
          </a:solidFill>
          <a:ln w="0">
            <a:noFill/>
            <a:prstDash val="solid"/>
          </a:ln>
        </p:spPr>
        <p:txBody>
          <a:bodyPr/>
          <a:p>
            <a:endParaRPr lang="zh-CN" altLang="en-US"/>
          </a:p>
        </p:txBody>
      </p:sp>
      <p:sp>
        <p:nvSpPr>
          <p:cNvPr id="33" name="矩形 32"/>
          <p:cNvSpPr>
            <a:spLocks noGrp="1"/>
          </p:cNvSpPr>
          <p:nvPr/>
        </p:nvSpPr>
        <p:spPr>
          <a:xfrm>
            <a:off x="6572250" y="4083050"/>
            <a:ext cx="3886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650" b="0">
                <a:solidFill>
                  <a:srgbClr val="1B8A72"/>
                </a:solidFill>
                <a:latin typeface="微软雅黑"/>
                <a:ea typeface="微软雅黑"/>
                <a:cs typeface="微软雅黑"/>
              </a:defRPr>
            </a:pPr>
            <a:r>
              <a:rPr sz="1650" b="0">
                <a:solidFill>
                  <a:srgbClr val="1B8A72"/>
                </a:solidFill>
                <a:latin typeface="微软雅黑"/>
                <a:ea typeface="微软雅黑"/>
                <a:cs typeface="微软雅黑"/>
              </a:rPr>
              <a:t>异常可直接抛给 Task</a:t>
            </a:r>
            <a:endParaRPr sz="1650" b="0">
              <a:solidFill>
                <a:srgbClr val="1B8A72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4" name="椭圆 33"/>
          <p:cNvSpPr>
            <a:spLocks noGrp="1"/>
          </p:cNvSpPr>
          <p:nvPr/>
        </p:nvSpPr>
        <p:spPr>
          <a:xfrm>
            <a:off x="6353175" y="4830445"/>
            <a:ext cx="104775" cy="104775"/>
          </a:xfrm>
          <a:prstGeom prst="ellipse">
            <a:avLst/>
          </a:prstGeom>
          <a:solidFill>
            <a:srgbClr val="E45959"/>
          </a:solidFill>
          <a:ln w="0">
            <a:noFill/>
            <a:prstDash val="solid"/>
          </a:ln>
        </p:spPr>
      </p:sp>
      <p:sp>
        <p:nvSpPr>
          <p:cNvPr id="35" name="矩形 34"/>
          <p:cNvSpPr>
            <a:spLocks noGrp="1"/>
          </p:cNvSpPr>
          <p:nvPr/>
        </p:nvSpPr>
        <p:spPr>
          <a:xfrm>
            <a:off x="6562725" y="4763770"/>
            <a:ext cx="41719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6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650" b="1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没有新数据就不会进入 writeRecord()</a:t>
            </a:r>
            <a:endParaRPr sz="1650" b="1">
              <a:solidFill>
                <a:srgbClr val="11182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6" name="椭圆 35"/>
          <p:cNvSpPr>
            <a:spLocks noGrp="1"/>
          </p:cNvSpPr>
          <p:nvPr/>
        </p:nvSpPr>
        <p:spPr>
          <a:xfrm>
            <a:off x="6365875" y="5471795"/>
            <a:ext cx="104775" cy="104775"/>
          </a:xfrm>
          <a:prstGeom prst="ellipse">
            <a:avLst/>
          </a:prstGeom>
          <a:solidFill>
            <a:srgbClr val="E45959"/>
          </a:solidFill>
          <a:ln w="0">
            <a:noFill/>
            <a:prstDash val="solid"/>
          </a:ln>
        </p:spPr>
      </p:sp>
      <p:sp>
        <p:nvSpPr>
          <p:cNvPr id="37" name="矩形 36"/>
          <p:cNvSpPr>
            <a:spLocks noGrp="1"/>
          </p:cNvSpPr>
          <p:nvPr/>
        </p:nvSpPr>
        <p:spPr>
          <a:xfrm>
            <a:off x="6575425" y="5405120"/>
            <a:ext cx="426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6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defRPr>
            </a:pPr>
            <a:r>
              <a:rPr sz="1650" b="0">
                <a:solidFill>
                  <a:srgbClr val="111827"/>
                </a:solidFill>
                <a:latin typeface="微软雅黑"/>
                <a:ea typeface="微软雅黑"/>
                <a:cs typeface="微软雅黑"/>
              </a:rPr>
              <a:t>实际变成“下一条数据来时顺便 flush”</a:t>
            </a:r>
            <a:endParaRPr sz="1650" b="0">
              <a:solidFill>
                <a:srgbClr val="111827"/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9" grpId="0"/>
      <p:bldP spid="21" grpId="0"/>
      <p:bldP spid="23" grpId="0"/>
      <p:bldP spid="25" grpId="0"/>
      <p:bldP spid="26" grpId="0" bldLvl="0" animBg="1"/>
      <p:bldP spid="27" grpId="0"/>
      <p:bldP spid="28" grpId="0"/>
      <p:bldP spid="31" grpId="0"/>
      <p:bldP spid="33" grpId="0"/>
      <p:bldP spid="35" grpId="0"/>
      <p:bldP spid="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矩形: 圆角 88"/>
          <p:cNvSpPr/>
          <p:nvPr/>
        </p:nvSpPr>
        <p:spPr>
          <a:xfrm>
            <a:off x="0" y="-32946"/>
            <a:ext cx="12192000" cy="6890945"/>
          </a:xfrm>
          <a:prstGeom prst="roundRect">
            <a:avLst>
              <a:gd name="adj" fmla="val 0"/>
            </a:avLst>
          </a:prstGeom>
          <a:solidFill>
            <a:srgbClr val="161C2A"/>
          </a:solidFill>
          <a:ln w="12700" cap="rnd" cmpd="sng" algn="ctr">
            <a:noFill/>
            <a:prstDash val="solid"/>
            <a:round/>
          </a:ln>
          <a:effectLst>
            <a:outerShdw blurRad="254000" dist="127000" algn="ctr" rotWithShape="0">
              <a:srgbClr val="01857C">
                <a:alpha val="20000"/>
              </a:srgbClr>
            </a:outerShdw>
          </a:effectLst>
        </p:spPr>
        <p:txBody>
          <a:bodyPr rot="0" spcFirstLastPara="0" vert="horz" wrap="square" lIns="0" tIns="0" rIns="0" bIns="0" numCol="1" spcCol="0" rtlCol="0" fromWordArt="0" anchor="ctr" anchorCtr="0" forceAA="0" compatLnSpc="1">
            <a:normAutofit/>
          </a:bodyPr>
          <a:lstStyle/>
          <a:p>
            <a:pPr algn="r"/>
            <a:endParaRPr lang="zh-CN" altLang="en-US" b="1" kern="0">
              <a:noFill/>
              <a:latin typeface="Arial" panose="020B0604020202090204" pitchFamily="34" charset="0"/>
              <a:ea typeface="微软雅黑" panose="020B0503020204020204" charset="-122"/>
              <a:cs typeface="Arial" panose="020B0604020202090204" pitchFamily="34" charset="0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4212894" y="2508368"/>
            <a:ext cx="1183083" cy="279136"/>
            <a:chOff x="9906371" y="3180026"/>
            <a:chExt cx="1990145" cy="469554"/>
          </a:xfrm>
          <a:solidFill>
            <a:schemeClr val="bg1"/>
          </a:solidFill>
        </p:grpSpPr>
        <p:sp>
          <p:nvSpPr>
            <p:cNvPr id="37" name="平行四边形 36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平行四边形 37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平行四边形 38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平行四边形 39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平行四边形 40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直角三角形 41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直角三角形 42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2812415" y="2687955"/>
            <a:ext cx="5984240" cy="1486535"/>
            <a:chOff x="2422187" y="2478061"/>
            <a:chExt cx="6968571" cy="1491916"/>
          </a:xfrm>
        </p:grpSpPr>
        <p:sp>
          <p:nvSpPr>
            <p:cNvPr id="63" name="矩形 62"/>
            <p:cNvSpPr/>
            <p:nvPr/>
          </p:nvSpPr>
          <p:spPr>
            <a:xfrm>
              <a:off x="3635946" y="3224018"/>
              <a:ext cx="601266" cy="45719"/>
            </a:xfrm>
            <a:prstGeom prst="rect">
              <a:avLst/>
            </a:prstGeom>
            <a:solidFill>
              <a:srgbClr val="BECDD6">
                <a:alpha val="2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1" name="组合 20"/>
            <p:cNvGrpSpPr/>
            <p:nvPr/>
          </p:nvGrpSpPr>
          <p:grpSpPr>
            <a:xfrm>
              <a:off x="2422187" y="2617139"/>
              <a:ext cx="1213759" cy="1213760"/>
              <a:chOff x="3335150" y="3314633"/>
              <a:chExt cx="1764867" cy="1764868"/>
            </a:xfrm>
          </p:grpSpPr>
          <p:sp>
            <p:nvSpPr>
              <p:cNvPr id="23" name="椭圆 22"/>
              <p:cNvSpPr/>
              <p:nvPr/>
            </p:nvSpPr>
            <p:spPr>
              <a:xfrm>
                <a:off x="3472445" y="3451928"/>
                <a:ext cx="1490277" cy="1490278"/>
              </a:xfrm>
              <a:prstGeom prst="ellipse">
                <a:avLst/>
              </a:prstGeom>
              <a:gradFill>
                <a:gsLst>
                  <a:gs pos="0">
                    <a:srgbClr val="657587"/>
                  </a:gs>
                  <a:gs pos="53000">
                    <a:srgbClr val="6C889D"/>
                  </a:gs>
                  <a:gs pos="100000">
                    <a:srgbClr val="75A3BA"/>
                  </a:gs>
                </a:gsLst>
                <a:lin ang="14400000" scaled="0"/>
              </a:gradFill>
              <a:ln w="12700" cap="rnd" cmpd="sng" algn="ctr">
                <a:noFill/>
                <a:prstDash val="solid"/>
                <a:round/>
              </a:ln>
              <a:effectLst>
                <a:outerShdw blurRad="304800" dist="127000" algn="ctr" rotWithShape="0">
                  <a:schemeClr val="bg1">
                    <a:alpha val="20000"/>
                  </a:schemeClr>
                </a:outerShdw>
              </a:effectLst>
            </p:spPr>
            <p:txBody>
              <a:bodyPr rot="0" spcFirstLastPara="0" vert="horz" wrap="square" lIns="0" tIns="0" rIns="0" bIns="0" numCol="1" spcCol="0" rtlCol="0" fromWordArt="0" anchor="ctr" anchorCtr="0" forceAA="0" compatLnSpc="1">
                <a:normAutofit/>
              </a:bodyPr>
              <a:lstStyle/>
              <a:p>
                <a:pPr algn="ctr"/>
                <a:r>
                  <a:rPr lang="en-US" altLang="zh-CN" sz="3200" b="1" kern="0" dirty="0">
                    <a:solidFill>
                      <a:srgbClr val="D4DBDF"/>
                    </a:solidFill>
                    <a:latin typeface="+mj-ea"/>
                    <a:ea typeface="+mj-ea"/>
                    <a:cs typeface="Arial" panose="020B0604020202090204" pitchFamily="34" charset="0"/>
                  </a:rPr>
                  <a:t>01</a:t>
                </a:r>
                <a:endParaRPr lang="zh-CN" altLang="en-US" sz="3200" b="1" kern="0" dirty="0">
                  <a:solidFill>
                    <a:srgbClr val="D4DBDF"/>
                  </a:solidFill>
                  <a:latin typeface="+mj-ea"/>
                  <a:ea typeface="+mj-ea"/>
                  <a:cs typeface="Arial" panose="020B0604020202090204" pitchFamily="34" charset="0"/>
                </a:endParaRPr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3335150" y="3314633"/>
                <a:ext cx="1764867" cy="1764868"/>
              </a:xfrm>
              <a:prstGeom prst="ellipse">
                <a:avLst/>
              </a:prstGeom>
              <a:noFill/>
              <a:ln w="50800">
                <a:solidFill>
                  <a:srgbClr val="739DB4">
                    <a:alpha val="25000"/>
                  </a:srgbClr>
                </a:solidFill>
              </a:ln>
              <a:effectLst>
                <a:outerShdw blurRad="304800" dist="50800" dir="5400000" algn="ctr" rotWithShape="0">
                  <a:schemeClr val="bg1">
                    <a:alpha val="43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3" name="矩形: 圆角 52"/>
            <p:cNvSpPr/>
            <p:nvPr/>
          </p:nvSpPr>
          <p:spPr>
            <a:xfrm>
              <a:off x="4126877" y="2478061"/>
              <a:ext cx="5263881" cy="1491916"/>
            </a:xfrm>
            <a:prstGeom prst="roundRect">
              <a:avLst/>
            </a:prstGeom>
            <a:solidFill>
              <a:srgbClr val="01C8C1"/>
            </a:solidFill>
            <a:ln w="12700" cap="rnd" cmpd="sng" algn="ctr">
              <a:noFill/>
              <a:prstDash val="solid"/>
              <a:round/>
            </a:ln>
            <a:effectLst>
              <a:outerShdw blurRad="304800" dist="127000" algn="ctr" rotWithShape="0">
                <a:srgbClr val="01C8C1">
                  <a:alpha val="20000"/>
                </a:srgbClr>
              </a:outerShdw>
            </a:effectLst>
          </p:spPr>
          <p:txBody>
            <a:bodyPr rot="0" spcFirstLastPara="0" vert="horz" wrap="square" lIns="0" tIns="0" rIns="0" bIns="0" numCol="1" spcCol="0" rtlCol="0" fromWordArt="0" anchor="ctr" anchorCtr="0" forceAA="0" compatLnSpc="1">
              <a:normAutofit/>
            </a:bodyPr>
            <a:lstStyle/>
            <a:p>
              <a:pPr algn="r"/>
              <a:endParaRPr lang="zh-CN" altLang="en-US" b="1" kern="0">
                <a:noFill/>
                <a:latin typeface="Arial" panose="020B0604020202090204" pitchFamily="34" charset="0"/>
                <a:ea typeface="微软雅黑" panose="020B0503020204020204" charset="-122"/>
                <a:cs typeface="Arial" panose="020B0604020202090204" pitchFamily="34" charset="0"/>
              </a:endParaRPr>
            </a:p>
          </p:txBody>
        </p:sp>
        <p:sp>
          <p:nvSpPr>
            <p:cNvPr id="54" name="文本框 53"/>
            <p:cNvSpPr txBox="1"/>
            <p:nvPr/>
          </p:nvSpPr>
          <p:spPr>
            <a:xfrm>
              <a:off x="4822681" y="2977703"/>
              <a:ext cx="4496683" cy="4939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sz="3200" b="1">
                  <a:solidFill>
                    <a:srgbClr val="161C2A"/>
                  </a:solidFill>
                  <a:latin typeface="微软雅黑"/>
                  <a:ea typeface="微软雅黑"/>
                  <a:cs typeface="微软雅黑"/>
                  <a:sym typeface="+mn-ea"/>
                </a:rPr>
                <a:t>背景：</a:t>
              </a:r>
              <a:r>
                <a:rPr lang="zh-CN" sz="3200" b="1">
                  <a:solidFill>
                    <a:srgbClr val="161C2A"/>
                  </a:solidFill>
                  <a:latin typeface="微软雅黑"/>
                  <a:ea typeface="微软雅黑"/>
                  <a:cs typeface="微软雅黑"/>
                  <a:sym typeface="+mn-ea"/>
                </a:rPr>
                <a:t>数据</a:t>
              </a:r>
              <a:r>
                <a:rPr lang="zh-CN" sz="3200" b="1">
                  <a:solidFill>
                    <a:srgbClr val="161C2A"/>
                  </a:solidFill>
                  <a:latin typeface="微软雅黑"/>
                  <a:ea typeface="微软雅黑"/>
                  <a:cs typeface="微软雅黑"/>
                  <a:sym typeface="+mn-ea"/>
                </a:rPr>
                <a:t>延迟</a:t>
              </a:r>
              <a:endParaRPr lang="zh-CN" sz="3200" b="1">
                <a:solidFill>
                  <a:srgbClr val="161C2A"/>
                </a:solidFill>
                <a:latin typeface="微软雅黑"/>
                <a:ea typeface="微软雅黑"/>
                <a:cs typeface="微软雅黑"/>
                <a:sym typeface="+mn-ea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7228468" y="3941457"/>
            <a:ext cx="2607057" cy="615108"/>
            <a:chOff x="9906371" y="3180026"/>
            <a:chExt cx="1990145" cy="469554"/>
          </a:xfrm>
          <a:solidFill>
            <a:srgbClr val="7096AB">
              <a:alpha val="20000"/>
            </a:srgbClr>
          </a:solidFill>
        </p:grpSpPr>
        <p:sp>
          <p:nvSpPr>
            <p:cNvPr id="56" name="平行四边形 55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" name="平行四边形 56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平行四边形 57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" name="平行四边形 58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" name="平行四边形 59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直角三角形 60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" name="直角三角形 61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5" name="组合 64"/>
          <p:cNvGrpSpPr/>
          <p:nvPr/>
        </p:nvGrpSpPr>
        <p:grpSpPr>
          <a:xfrm>
            <a:off x="-232012" y="147490"/>
            <a:ext cx="2087161" cy="492444"/>
            <a:chOff x="9906371" y="3180026"/>
            <a:chExt cx="1990145" cy="469554"/>
          </a:xfrm>
          <a:solidFill>
            <a:srgbClr val="01C8C1">
              <a:alpha val="20000"/>
            </a:srgbClr>
          </a:solidFill>
        </p:grpSpPr>
        <p:sp>
          <p:nvSpPr>
            <p:cNvPr id="66" name="平行四边形 65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" name="平行四边形 66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8" name="平行四边形 67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9" name="平行四边形 68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0" name="平行四边形 69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" name="直角三角形 70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直角三角形 71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1" name="组合 80"/>
          <p:cNvGrpSpPr/>
          <p:nvPr/>
        </p:nvGrpSpPr>
        <p:grpSpPr>
          <a:xfrm>
            <a:off x="10275576" y="6240463"/>
            <a:ext cx="1836454" cy="433292"/>
            <a:chOff x="9906371" y="3180026"/>
            <a:chExt cx="1990145" cy="469554"/>
          </a:xfrm>
          <a:solidFill>
            <a:schemeClr val="bg1">
              <a:alpha val="12000"/>
            </a:schemeClr>
          </a:solidFill>
        </p:grpSpPr>
        <p:sp>
          <p:nvSpPr>
            <p:cNvPr id="82" name="平行四边形 81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3" name="平行四边形 82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4" name="平行四边形 83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5" name="平行四边形 84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6" name="平行四边形 85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7" name="直角三角形 86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8" name="直角三角形 87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: 圆角 88"/>
          <p:cNvSpPr/>
          <p:nvPr/>
        </p:nvSpPr>
        <p:spPr>
          <a:xfrm>
            <a:off x="127000" y="115644"/>
            <a:ext cx="12192000" cy="6890945"/>
          </a:xfrm>
          <a:prstGeom prst="roundRect">
            <a:avLst>
              <a:gd name="adj" fmla="val 0"/>
            </a:avLst>
          </a:prstGeom>
          <a:solidFill>
            <a:srgbClr val="161C2A"/>
          </a:solidFill>
          <a:ln w="12700" cap="rnd" cmpd="sng" algn="ctr">
            <a:noFill/>
            <a:prstDash val="solid"/>
            <a:round/>
          </a:ln>
          <a:effectLst>
            <a:outerShdw blurRad="254000" dist="127000" algn="ctr" rotWithShape="0">
              <a:srgbClr val="01857C">
                <a:alpha val="20000"/>
              </a:srgbClr>
            </a:outerShdw>
          </a:effectLst>
        </p:spPr>
        <p:txBody>
          <a:bodyPr rot="0" spcFirstLastPara="0" vert="horz" wrap="square" lIns="0" tIns="0" rIns="0" bIns="0" numCol="1" spcCol="0" rtlCol="0" fromWordArt="0" anchor="ctr" anchorCtr="0" forceAA="0" compatLnSpc="1">
            <a:normAutofit/>
          </a:bodyPr>
          <a:lstStyle/>
          <a:p>
            <a:pPr algn="r"/>
            <a:endParaRPr lang="zh-CN" altLang="en-US" b="1" kern="0">
              <a:noFill/>
              <a:latin typeface="Arial" panose="020B0604020202090204" pitchFamily="34" charset="0"/>
              <a:ea typeface="微软雅黑" panose="020B0503020204020204" charset="-122"/>
              <a:cs typeface="Arial" panose="020B0604020202090204" pitchFamily="34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4339894" y="2635368"/>
            <a:ext cx="1183083" cy="279136"/>
            <a:chOff x="9906371" y="3180026"/>
            <a:chExt cx="1990145" cy="469554"/>
          </a:xfrm>
          <a:solidFill>
            <a:schemeClr val="bg1"/>
          </a:solidFill>
        </p:grpSpPr>
        <p:sp>
          <p:nvSpPr>
            <p:cNvPr id="4" name="平行四边形 3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平行四边形 4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平行四边形 5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平行四边形 6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平行四边形 7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直角三角形 8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直角三角形 9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2812539" y="2683042"/>
            <a:ext cx="6157595" cy="1491916"/>
            <a:chOff x="2422187" y="2478061"/>
            <a:chExt cx="6157595" cy="1491916"/>
          </a:xfrm>
        </p:grpSpPr>
        <p:sp>
          <p:nvSpPr>
            <p:cNvPr id="12" name="矩形 11"/>
            <p:cNvSpPr/>
            <p:nvPr/>
          </p:nvSpPr>
          <p:spPr>
            <a:xfrm>
              <a:off x="3635946" y="3224018"/>
              <a:ext cx="601266" cy="45719"/>
            </a:xfrm>
            <a:prstGeom prst="rect">
              <a:avLst/>
            </a:prstGeom>
            <a:solidFill>
              <a:srgbClr val="BECDD6">
                <a:alpha val="2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2422187" y="2617139"/>
              <a:ext cx="1213759" cy="1213760"/>
              <a:chOff x="3335150" y="3314633"/>
              <a:chExt cx="1764867" cy="1764868"/>
            </a:xfrm>
          </p:grpSpPr>
          <p:sp>
            <p:nvSpPr>
              <p:cNvPr id="14" name="椭圆 13"/>
              <p:cNvSpPr/>
              <p:nvPr/>
            </p:nvSpPr>
            <p:spPr>
              <a:xfrm>
                <a:off x="3472445" y="3451928"/>
                <a:ext cx="1490277" cy="1490278"/>
              </a:xfrm>
              <a:prstGeom prst="ellipse">
                <a:avLst/>
              </a:prstGeom>
              <a:gradFill>
                <a:gsLst>
                  <a:gs pos="0">
                    <a:srgbClr val="657587"/>
                  </a:gs>
                  <a:gs pos="53000">
                    <a:srgbClr val="6C889D"/>
                  </a:gs>
                  <a:gs pos="100000">
                    <a:srgbClr val="75A3BA"/>
                  </a:gs>
                </a:gsLst>
                <a:lin ang="14400000" scaled="0"/>
              </a:gradFill>
              <a:ln w="12700" cap="rnd" cmpd="sng" algn="ctr">
                <a:noFill/>
                <a:prstDash val="solid"/>
                <a:round/>
              </a:ln>
              <a:effectLst>
                <a:outerShdw blurRad="304800" dist="127000" algn="ctr" rotWithShape="0">
                  <a:schemeClr val="bg1">
                    <a:alpha val="20000"/>
                  </a:schemeClr>
                </a:outerShdw>
              </a:effectLst>
            </p:spPr>
            <p:txBody>
              <a:bodyPr rot="0" spcFirstLastPara="0" vert="horz" wrap="square" lIns="0" tIns="0" rIns="0" bIns="0" numCol="1" spcCol="0" rtlCol="0" fromWordArt="0" anchor="ctr" anchorCtr="0" forceAA="0" compatLnSpc="1">
                <a:normAutofit/>
              </a:bodyPr>
              <a:lstStyle/>
              <a:p>
                <a:pPr algn="ctr"/>
                <a:r>
                  <a:rPr lang="en-US" altLang="zh-CN" sz="3200" b="1" kern="0" dirty="0">
                    <a:solidFill>
                      <a:srgbClr val="D4DBDF"/>
                    </a:solidFill>
                    <a:latin typeface="+mj-ea"/>
                    <a:ea typeface="+mj-ea"/>
                    <a:cs typeface="Arial" panose="020B0604020202090204" pitchFamily="34" charset="0"/>
                  </a:rPr>
                  <a:t>02</a:t>
                </a:r>
                <a:endParaRPr lang="zh-CN" altLang="en-US" sz="3200" b="1" kern="0" dirty="0">
                  <a:solidFill>
                    <a:srgbClr val="D4DBDF"/>
                  </a:solidFill>
                  <a:latin typeface="+mj-ea"/>
                  <a:ea typeface="+mj-ea"/>
                  <a:cs typeface="Arial" panose="020B0604020202090204" pitchFamily="34" charset="0"/>
                </a:endParaRPr>
              </a:p>
            </p:txBody>
          </p:sp>
          <p:sp>
            <p:nvSpPr>
              <p:cNvPr id="15" name="椭圆 14"/>
              <p:cNvSpPr/>
              <p:nvPr/>
            </p:nvSpPr>
            <p:spPr>
              <a:xfrm>
                <a:off x="3335150" y="3314633"/>
                <a:ext cx="1764867" cy="1764868"/>
              </a:xfrm>
              <a:prstGeom prst="ellipse">
                <a:avLst/>
              </a:prstGeom>
              <a:noFill/>
              <a:ln w="50800">
                <a:solidFill>
                  <a:srgbClr val="739DB4">
                    <a:alpha val="25000"/>
                  </a:srgbClr>
                </a:solidFill>
              </a:ln>
              <a:effectLst>
                <a:outerShdw blurRad="304800" dist="50800" dir="5400000" algn="ctr" rotWithShape="0">
                  <a:schemeClr val="bg1">
                    <a:alpha val="43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6" name="矩形: 圆角 52"/>
            <p:cNvSpPr/>
            <p:nvPr/>
          </p:nvSpPr>
          <p:spPr>
            <a:xfrm>
              <a:off x="4126832" y="2478061"/>
              <a:ext cx="4452837" cy="1491916"/>
            </a:xfrm>
            <a:prstGeom prst="roundRect">
              <a:avLst/>
            </a:prstGeom>
            <a:solidFill>
              <a:srgbClr val="01C8C1"/>
            </a:solidFill>
            <a:ln w="12700" cap="rnd" cmpd="sng" algn="ctr">
              <a:noFill/>
              <a:prstDash val="solid"/>
              <a:round/>
            </a:ln>
            <a:effectLst>
              <a:outerShdw blurRad="304800" dist="127000" algn="ctr" rotWithShape="0">
                <a:srgbClr val="01C8C1">
                  <a:alpha val="20000"/>
                </a:srgbClr>
              </a:outerShdw>
            </a:effectLst>
          </p:spPr>
          <p:txBody>
            <a:bodyPr rot="0" spcFirstLastPara="0" vert="horz" wrap="square" lIns="0" tIns="0" rIns="0" bIns="0" numCol="1" spcCol="0" rtlCol="0" fromWordArt="0" anchor="ctr" anchorCtr="0" forceAA="0" compatLnSpc="1">
              <a:normAutofit/>
            </a:bodyPr>
            <a:lstStyle/>
            <a:p>
              <a:pPr algn="r"/>
              <a:endParaRPr lang="zh-CN" altLang="en-US" b="1" kern="0">
                <a:noFill/>
                <a:latin typeface="Arial" panose="020B0604020202090204" pitchFamily="34" charset="0"/>
                <a:ea typeface="微软雅黑" panose="020B0503020204020204" charset="-122"/>
                <a:cs typeface="Arial" panose="020B0604020202090204" pitchFamily="34" charset="0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4126527" y="2977806"/>
              <a:ext cx="4453255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zh-CN" altLang="en-US" sz="3200" b="1" dirty="0" err="1">
                  <a:solidFill>
                    <a:srgbClr val="161C2A"/>
                  </a:solidFill>
                </a:rPr>
                <a:t>从一个参数</a:t>
              </a:r>
              <a:r>
                <a:rPr lang="zh-CN" altLang="en-US" sz="3200" b="1" dirty="0" err="1">
                  <a:solidFill>
                    <a:srgbClr val="161C2A"/>
                  </a:solidFill>
                </a:rPr>
                <a:t>开始</a:t>
              </a:r>
              <a:endParaRPr lang="zh-CN" altLang="en-US" sz="3200" b="1" dirty="0" err="1">
                <a:solidFill>
                  <a:srgbClr val="161C2A"/>
                </a:solidFill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7355468" y="4068457"/>
            <a:ext cx="2607057" cy="615108"/>
            <a:chOff x="9906371" y="3180026"/>
            <a:chExt cx="1990145" cy="469554"/>
          </a:xfrm>
          <a:solidFill>
            <a:srgbClr val="7096AB">
              <a:alpha val="20000"/>
            </a:srgbClr>
          </a:solidFill>
        </p:grpSpPr>
        <p:sp>
          <p:nvSpPr>
            <p:cNvPr id="19" name="平行四边形 18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平行四边形 19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平行四边形 21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平行四边形 25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直角三角形 26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直角三角形 27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-105012" y="274490"/>
            <a:ext cx="2087161" cy="492444"/>
            <a:chOff x="9906371" y="3180026"/>
            <a:chExt cx="1990145" cy="469554"/>
          </a:xfrm>
          <a:solidFill>
            <a:srgbClr val="01C8C1">
              <a:alpha val="20000"/>
            </a:srgbClr>
          </a:solidFill>
        </p:grpSpPr>
        <p:sp>
          <p:nvSpPr>
            <p:cNvPr id="30" name="平行四边形 29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平行四边形 30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平行四边形 31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平行四边形 32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平行四边形 33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直角三角形 34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直角三角形 43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10402576" y="6367463"/>
            <a:ext cx="1836454" cy="433292"/>
            <a:chOff x="9906371" y="3180026"/>
            <a:chExt cx="1990145" cy="469554"/>
          </a:xfrm>
          <a:solidFill>
            <a:schemeClr val="bg1">
              <a:alpha val="12000"/>
            </a:schemeClr>
          </a:solidFill>
        </p:grpSpPr>
        <p:sp>
          <p:nvSpPr>
            <p:cNvPr id="46" name="平行四边形 45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平行四边形 46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平行四边形 47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平行四边形 48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平行四边形 49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" name="直角三角形 50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直角三角形 51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66604" y="410346"/>
            <a:ext cx="6536055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defRPr sz="225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3200" b="1">
                <a:solidFill>
                  <a:srgbClr val="01C8C1"/>
                </a:solidFill>
                <a:latin typeface="微软雅黑"/>
                <a:ea typeface="微软雅黑"/>
                <a:cs typeface="微软雅黑"/>
                <a:sym typeface="+mn-ea"/>
              </a:rPr>
              <a:t>batch_interval_ms 真正想解决什么</a:t>
            </a:r>
            <a:endParaRPr lang="zh-CN" altLang="en-US" sz="3200" b="1" dirty="0">
              <a:solidFill>
                <a:srgbClr val="01C8C1"/>
              </a:solidFill>
              <a:latin typeface="微软雅黑"/>
              <a:ea typeface="微软雅黑"/>
              <a:cs typeface="微软雅黑"/>
              <a:sym typeface="+mn-ea"/>
            </a:endParaRPr>
          </a:p>
        </p:txBody>
      </p:sp>
      <p:sp>
        <p:nvSpPr>
          <p:cNvPr id="61" name="圆角矩形 60"/>
          <p:cNvSpPr>
            <a:spLocks noGrp="1"/>
          </p:cNvSpPr>
          <p:nvPr/>
        </p:nvSpPr>
        <p:spPr>
          <a:xfrm>
            <a:off x="457200" y="1739900"/>
            <a:ext cx="4095750" cy="3476625"/>
          </a:xfrm>
          <a:prstGeom prst="roundRect">
            <a:avLst>
              <a:gd name="adj" fmla="val 2192"/>
            </a:avLst>
          </a:prstGeom>
          <a:solidFill>
            <a:srgbClr val="161C2A"/>
          </a:solidFill>
          <a:ln w="11430">
            <a:noFill/>
            <a:prstDash val="solid"/>
          </a:ln>
        </p:spPr>
      </p:sp>
      <p:sp>
        <p:nvSpPr>
          <p:cNvPr id="62" name="矩形 61"/>
          <p:cNvSpPr>
            <a:spLocks noGrp="1"/>
          </p:cNvSpPr>
          <p:nvPr/>
        </p:nvSpPr>
        <p:spPr>
          <a:xfrm>
            <a:off x="790575" y="2035175"/>
            <a:ext cx="2952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575" b="1">
                <a:solidFill>
                  <a:srgbClr val="A9B5C4"/>
                </a:solidFill>
                <a:latin typeface="微软雅黑"/>
                <a:ea typeface="微软雅黑"/>
                <a:cs typeface="微软雅黑"/>
              </a:defRPr>
            </a:pPr>
            <a:r>
              <a:rPr sz="1575" b="1">
                <a:solidFill>
                  <a:srgbClr val="A9B5C4"/>
                </a:solidFill>
                <a:latin typeface="微软雅黑"/>
                <a:ea typeface="微软雅黑"/>
                <a:cs typeface="微软雅黑"/>
              </a:rPr>
              <a:t>JDBC Sink 配置里的一行</a:t>
            </a:r>
            <a:endParaRPr sz="1575" b="1">
              <a:solidFill>
                <a:srgbClr val="A9B5C4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63" name="矩形 62"/>
          <p:cNvSpPr>
            <a:spLocks noGrp="1"/>
          </p:cNvSpPr>
          <p:nvPr/>
        </p:nvSpPr>
        <p:spPr>
          <a:xfrm>
            <a:off x="790575" y="2654300"/>
            <a:ext cx="3190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00" b="1">
                <a:solidFill>
                  <a:srgbClr val="01C8C1"/>
                </a:solidFill>
                <a:latin typeface="Menlo" panose="020B0609030804020204"/>
                <a:ea typeface="Menlo" panose="020B0609030804020204"/>
                <a:cs typeface="Menlo" panose="020B0609030804020204"/>
              </a:defRPr>
            </a:pPr>
            <a:r>
              <a:rPr sz="1600" b="1">
                <a:solidFill>
                  <a:srgbClr val="01C8C1"/>
                </a:solidFill>
                <a:latin typeface="Menlo" panose="020B0609030804020204"/>
                <a:ea typeface="Menlo" panose="020B0609030804020204"/>
                <a:cs typeface="Menlo" panose="020B0609030804020204"/>
              </a:rPr>
              <a:t>batch_interval_ms = 5000</a:t>
            </a:r>
            <a:endParaRPr sz="1600" b="1">
              <a:solidFill>
                <a:srgbClr val="01C8C1"/>
              </a:solidFill>
              <a:latin typeface="Menlo" panose="020B0609030804020204"/>
              <a:ea typeface="Menlo" panose="020B0609030804020204"/>
              <a:cs typeface="Menlo" panose="020B0609030804020204"/>
            </a:endParaRPr>
          </a:p>
        </p:txBody>
      </p:sp>
      <p:sp>
        <p:nvSpPr>
          <p:cNvPr id="64" name="矩形 63"/>
          <p:cNvSpPr>
            <a:spLocks noGrp="1"/>
          </p:cNvSpPr>
          <p:nvPr/>
        </p:nvSpPr>
        <p:spPr>
          <a:xfrm>
            <a:off x="790575" y="3225800"/>
            <a:ext cx="3048000" cy="9525"/>
          </a:xfrm>
          <a:prstGeom prst="rect">
            <a:avLst/>
          </a:prstGeom>
          <a:solidFill>
            <a:srgbClr val="39475B"/>
          </a:solidFill>
          <a:ln w="0">
            <a:noFill/>
            <a:prstDash val="solid"/>
          </a:ln>
        </p:spPr>
      </p:sp>
      <p:sp>
        <p:nvSpPr>
          <p:cNvPr id="65" name="矩形 64"/>
          <p:cNvSpPr>
            <a:spLocks noGrp="1"/>
          </p:cNvSpPr>
          <p:nvPr/>
        </p:nvSpPr>
        <p:spPr>
          <a:xfrm>
            <a:off x="790575" y="3559175"/>
            <a:ext cx="304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425" b="0">
                <a:solidFill>
                  <a:srgbClr val="A9B5C4"/>
                </a:solidFill>
                <a:latin typeface="微软雅黑"/>
                <a:ea typeface="微软雅黑"/>
                <a:cs typeface="微软雅黑"/>
              </a:defRPr>
            </a:pPr>
            <a:r>
              <a:rPr sz="1425" b="0">
                <a:solidFill>
                  <a:srgbClr val="A9B5C4"/>
                </a:solidFill>
                <a:latin typeface="微软雅黑"/>
                <a:ea typeface="微软雅黑"/>
                <a:cs typeface="微软雅黑"/>
              </a:rPr>
              <a:t>它真正表达的不是：</a:t>
            </a:r>
            <a:endParaRPr sz="1425" b="0">
              <a:solidFill>
                <a:srgbClr val="A9B5C4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66" name="矩形 65"/>
          <p:cNvSpPr>
            <a:spLocks noGrp="1"/>
          </p:cNvSpPr>
          <p:nvPr/>
        </p:nvSpPr>
        <p:spPr>
          <a:xfrm>
            <a:off x="790575" y="3892550"/>
            <a:ext cx="3143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7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7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“</a:t>
            </a:r>
            <a:r>
              <a:rPr sz="14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下一条数据来时，顺手 flush 一下</a:t>
            </a:r>
            <a:r>
              <a:rPr sz="17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”</a:t>
            </a:r>
            <a:endParaRPr sz="1725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67" name="矩形 66"/>
          <p:cNvSpPr>
            <a:spLocks noGrp="1"/>
          </p:cNvSpPr>
          <p:nvPr/>
        </p:nvSpPr>
        <p:spPr>
          <a:xfrm>
            <a:off x="790575" y="4425950"/>
            <a:ext cx="1143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425" b="0">
                <a:solidFill>
                  <a:srgbClr val="A9B5C4"/>
                </a:solidFill>
                <a:latin typeface="微软雅黑"/>
                <a:ea typeface="微软雅黑"/>
                <a:cs typeface="微软雅黑"/>
              </a:defRPr>
            </a:pPr>
            <a:r>
              <a:rPr sz="1425" b="0">
                <a:solidFill>
                  <a:srgbClr val="A9B5C4"/>
                </a:solidFill>
                <a:latin typeface="微软雅黑"/>
                <a:ea typeface="微软雅黑"/>
                <a:cs typeface="微软雅黑"/>
              </a:rPr>
              <a:t>而是：</a:t>
            </a:r>
            <a:endParaRPr sz="1425" b="0">
              <a:solidFill>
                <a:srgbClr val="A9B5C4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68" name="矩形 67"/>
          <p:cNvSpPr>
            <a:spLocks noGrp="1"/>
          </p:cNvSpPr>
          <p:nvPr/>
        </p:nvSpPr>
        <p:spPr>
          <a:xfrm>
            <a:off x="790575" y="4749800"/>
            <a:ext cx="3143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725" b="1">
                <a:solidFill>
                  <a:srgbClr val="01C8C1"/>
                </a:solidFill>
                <a:latin typeface="微软雅黑"/>
                <a:ea typeface="微软雅黑"/>
                <a:cs typeface="微软雅黑"/>
              </a:defRPr>
            </a:pPr>
            <a:r>
              <a:rPr sz="1600" b="1">
                <a:solidFill>
                  <a:srgbClr val="01C8C1"/>
                </a:solidFill>
                <a:latin typeface="微软雅黑"/>
                <a:ea typeface="微软雅黑"/>
                <a:cs typeface="微软雅黑"/>
              </a:rPr>
              <a:t>“5 秒到了，就应该有机会 flush”</a:t>
            </a:r>
            <a:endParaRPr sz="1600" b="1">
              <a:solidFill>
                <a:srgbClr val="01C8C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69" name="矩形 68"/>
          <p:cNvSpPr>
            <a:spLocks noGrp="1"/>
          </p:cNvSpPr>
          <p:nvPr/>
        </p:nvSpPr>
        <p:spPr>
          <a:xfrm>
            <a:off x="5124450" y="1682750"/>
            <a:ext cx="62801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7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endParaRPr sz="1875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70" name="椭圆 69"/>
          <p:cNvSpPr>
            <a:spLocks noGrp="1"/>
          </p:cNvSpPr>
          <p:nvPr/>
        </p:nvSpPr>
        <p:spPr>
          <a:xfrm>
            <a:off x="5124450" y="1813560"/>
            <a:ext cx="552450" cy="552450"/>
          </a:xfrm>
          <a:prstGeom prst="ellipse">
            <a:avLst/>
          </a:prstGeom>
          <a:solidFill>
            <a:srgbClr val="F4A000"/>
          </a:solidFill>
          <a:ln w="0">
            <a:noFill/>
            <a:prstDash val="solid"/>
          </a:ln>
        </p:spPr>
      </p:sp>
      <p:sp>
        <p:nvSpPr>
          <p:cNvPr id="71" name="矩形 70"/>
          <p:cNvSpPr>
            <a:spLocks noGrp="1"/>
          </p:cNvSpPr>
          <p:nvPr/>
        </p:nvSpPr>
        <p:spPr>
          <a:xfrm>
            <a:off x="5124450" y="1937385"/>
            <a:ext cx="5524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defRPr sz="1350" b="1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350" b="1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01</a:t>
            </a:r>
            <a:endParaRPr sz="1350" b="1">
              <a:solidFill>
                <a:srgbClr val="FFFF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72" name="矩形 71"/>
          <p:cNvSpPr>
            <a:spLocks noGrp="1"/>
          </p:cNvSpPr>
          <p:nvPr/>
        </p:nvSpPr>
        <p:spPr>
          <a:xfrm>
            <a:off x="5934075" y="1794510"/>
            <a:ext cx="4000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0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真实时间触发</a:t>
            </a:r>
            <a:endParaRPr sz="2025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73" name="矩形 72"/>
          <p:cNvSpPr>
            <a:spLocks noGrp="1"/>
          </p:cNvSpPr>
          <p:nvPr/>
        </p:nvSpPr>
        <p:spPr>
          <a:xfrm>
            <a:off x="5934075" y="2213610"/>
            <a:ext cx="4762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425" b="0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425" b="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Source 空闲、没有新 record 时，也不能一直等</a:t>
            </a:r>
            <a:endParaRPr sz="1425" b="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74" name="椭圆 73"/>
          <p:cNvSpPr>
            <a:spLocks noGrp="1"/>
          </p:cNvSpPr>
          <p:nvPr/>
        </p:nvSpPr>
        <p:spPr>
          <a:xfrm>
            <a:off x="5124450" y="3213100"/>
            <a:ext cx="552450" cy="552450"/>
          </a:xfrm>
          <a:prstGeom prst="ellipse">
            <a:avLst/>
          </a:prstGeom>
          <a:solidFill>
            <a:srgbClr val="01C8C1"/>
          </a:solidFill>
          <a:ln w="0">
            <a:noFill/>
            <a:prstDash val="solid"/>
          </a:ln>
        </p:spPr>
      </p:sp>
      <p:sp>
        <p:nvSpPr>
          <p:cNvPr id="75" name="矩形 74"/>
          <p:cNvSpPr>
            <a:spLocks noGrp="1"/>
          </p:cNvSpPr>
          <p:nvPr/>
        </p:nvSpPr>
        <p:spPr>
          <a:xfrm>
            <a:off x="5124450" y="3336925"/>
            <a:ext cx="5524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defRPr sz="1350" b="1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350" b="1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02</a:t>
            </a:r>
            <a:endParaRPr sz="1350" b="1">
              <a:solidFill>
                <a:srgbClr val="FFFF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76" name="矩形 75"/>
          <p:cNvSpPr>
            <a:spLocks noGrp="1"/>
          </p:cNvSpPr>
          <p:nvPr/>
        </p:nvSpPr>
        <p:spPr>
          <a:xfrm>
            <a:off x="5934075" y="3194050"/>
            <a:ext cx="4000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0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回到任务主路径</a:t>
            </a:r>
            <a:endParaRPr sz="2025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77" name="矩形 76"/>
          <p:cNvSpPr>
            <a:spLocks noGrp="1"/>
          </p:cNvSpPr>
          <p:nvPr/>
        </p:nvSpPr>
        <p:spPr>
          <a:xfrm>
            <a:off x="5934075" y="3613150"/>
            <a:ext cx="4762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425" b="0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425" b="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flush 要和 write、异常传播、fail-fast 在同一套执行模型里</a:t>
            </a:r>
            <a:endParaRPr sz="1425" b="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78" name="椭圆 77"/>
          <p:cNvSpPr>
            <a:spLocks noGrp="1"/>
          </p:cNvSpPr>
          <p:nvPr/>
        </p:nvSpPr>
        <p:spPr>
          <a:xfrm>
            <a:off x="5124450" y="4580255"/>
            <a:ext cx="552450" cy="552450"/>
          </a:xfrm>
          <a:prstGeom prst="ellipse">
            <a:avLst/>
          </a:prstGeom>
          <a:solidFill>
            <a:srgbClr val="01C8C1"/>
          </a:solidFill>
          <a:ln w="0">
            <a:noFill/>
            <a:prstDash val="solid"/>
          </a:ln>
        </p:spPr>
      </p:sp>
      <p:sp>
        <p:nvSpPr>
          <p:cNvPr id="79" name="矩形 78"/>
          <p:cNvSpPr>
            <a:spLocks noGrp="1"/>
          </p:cNvSpPr>
          <p:nvPr/>
        </p:nvSpPr>
        <p:spPr>
          <a:xfrm>
            <a:off x="5124450" y="4704080"/>
            <a:ext cx="5524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defRPr sz="1350" b="1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350" b="1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03</a:t>
            </a:r>
            <a:endParaRPr sz="1350" b="1">
              <a:solidFill>
                <a:srgbClr val="FFFF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80" name="矩形 79"/>
          <p:cNvSpPr>
            <a:spLocks noGrp="1"/>
          </p:cNvSpPr>
          <p:nvPr/>
        </p:nvSpPr>
        <p:spPr>
          <a:xfrm>
            <a:off x="5934075" y="4561205"/>
            <a:ext cx="4000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0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20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和生命周期对齐</a:t>
            </a:r>
            <a:endParaRPr sz="2025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81" name="矩形 80"/>
          <p:cNvSpPr>
            <a:spLocks noGrp="1"/>
          </p:cNvSpPr>
          <p:nvPr/>
        </p:nvSpPr>
        <p:spPr>
          <a:xfrm>
            <a:off x="5934075" y="4980305"/>
            <a:ext cx="4762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425" b="0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425" b="0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checkpoint、close、cancel 不能被后台线程绕开</a:t>
            </a:r>
            <a:endParaRPr sz="1425" b="0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82" name="圆角矩形 81"/>
          <p:cNvSpPr>
            <a:spLocks noGrp="1"/>
          </p:cNvSpPr>
          <p:nvPr/>
        </p:nvSpPr>
        <p:spPr>
          <a:xfrm>
            <a:off x="1952625" y="5721350"/>
            <a:ext cx="8001000" cy="590550"/>
          </a:xfrm>
          <a:prstGeom prst="roundRect">
            <a:avLst>
              <a:gd name="adj" fmla="val 9677"/>
            </a:avLst>
          </a:prstGeom>
          <a:solidFill>
            <a:srgbClr val="161C2A"/>
          </a:solidFill>
          <a:ln w="0">
            <a:noFill/>
            <a:prstDash val="solid"/>
          </a:ln>
        </p:spPr>
      </p:sp>
      <p:sp>
        <p:nvSpPr>
          <p:cNvPr id="83" name="矩形 82"/>
          <p:cNvSpPr>
            <a:spLocks noGrp="1"/>
          </p:cNvSpPr>
          <p:nvPr/>
        </p:nvSpPr>
        <p:spPr>
          <a:xfrm>
            <a:off x="2266950" y="5883275"/>
            <a:ext cx="73818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defRPr sz="1875" b="1">
                <a:solidFill>
                  <a:srgbClr val="01C8C1"/>
                </a:solidFill>
                <a:latin typeface="微软雅黑"/>
                <a:ea typeface="微软雅黑"/>
                <a:cs typeface="微软雅黑"/>
              </a:defRPr>
            </a:pPr>
            <a:r>
              <a:rPr sz="1875" b="1">
                <a:solidFill>
                  <a:srgbClr val="01C8C1"/>
                </a:solidFill>
                <a:latin typeface="微软雅黑"/>
                <a:ea typeface="微软雅黑"/>
                <a:cs typeface="微软雅黑"/>
              </a:rPr>
              <a:t>所以问题不是 </a:t>
            </a:r>
            <a:r>
              <a:rPr lang="en-US" sz="1875" b="1">
                <a:solidFill>
                  <a:srgbClr val="01C8C1"/>
                </a:solidFill>
                <a:latin typeface="微软雅黑"/>
                <a:ea typeface="微软雅黑"/>
                <a:cs typeface="微软雅黑"/>
              </a:rPr>
              <a:t>Sink </a:t>
            </a:r>
            <a:r>
              <a:rPr sz="1875" b="1">
                <a:solidFill>
                  <a:srgbClr val="01C8C1"/>
                </a:solidFill>
                <a:latin typeface="微软雅黑"/>
                <a:ea typeface="微软雅黑"/>
                <a:cs typeface="微软雅黑"/>
              </a:rPr>
              <a:t>怎么写，而是 Engine</a:t>
            </a:r>
            <a:r>
              <a:rPr lang="zh-CN" sz="1875" b="1">
                <a:solidFill>
                  <a:srgbClr val="01C8C1"/>
                </a:solidFill>
                <a:latin typeface="微软雅黑"/>
                <a:ea typeface="微软雅黑"/>
                <a:cs typeface="微软雅黑"/>
              </a:rPr>
              <a:t>要提供一个标准处理</a:t>
            </a:r>
            <a:r>
              <a:rPr lang="zh-CN" sz="1875" b="1">
                <a:solidFill>
                  <a:srgbClr val="01C8C1"/>
                </a:solidFill>
                <a:latin typeface="微软雅黑"/>
                <a:ea typeface="微软雅黑"/>
                <a:cs typeface="微软雅黑"/>
              </a:rPr>
              <a:t>方式</a:t>
            </a:r>
            <a:endParaRPr lang="zh-CN" sz="1875" b="1">
              <a:solidFill>
                <a:srgbClr val="01C8C1"/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72" grpId="0"/>
      <p:bldP spid="73" grpId="0"/>
      <p:bldP spid="75" grpId="0"/>
      <p:bldP spid="76" grpId="0"/>
      <p:bldP spid="77" grpId="0"/>
      <p:bldP spid="79" grpId="0"/>
      <p:bldP spid="80" grpId="0"/>
      <p:bldP spid="81" grpId="0"/>
      <p:bldP spid="8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矩形: 圆角 88"/>
          <p:cNvSpPr/>
          <p:nvPr/>
        </p:nvSpPr>
        <p:spPr>
          <a:xfrm>
            <a:off x="0" y="-32946"/>
            <a:ext cx="12192000" cy="6890945"/>
          </a:xfrm>
          <a:prstGeom prst="roundRect">
            <a:avLst>
              <a:gd name="adj" fmla="val 0"/>
            </a:avLst>
          </a:prstGeom>
          <a:solidFill>
            <a:srgbClr val="161C2A"/>
          </a:solidFill>
          <a:ln w="12700" cap="rnd" cmpd="sng" algn="ctr">
            <a:noFill/>
            <a:prstDash val="solid"/>
            <a:round/>
          </a:ln>
          <a:effectLst>
            <a:outerShdw blurRad="254000" dist="127000" algn="ctr" rotWithShape="0">
              <a:srgbClr val="01857C">
                <a:alpha val="20000"/>
              </a:srgbClr>
            </a:outerShdw>
          </a:effectLst>
        </p:spPr>
        <p:txBody>
          <a:bodyPr rot="0" spcFirstLastPara="0" vert="horz" wrap="square" lIns="0" tIns="0" rIns="0" bIns="0" numCol="1" spcCol="0" rtlCol="0" fromWordArt="0" anchor="ctr" anchorCtr="0" forceAA="0" compatLnSpc="1">
            <a:normAutofit/>
          </a:bodyPr>
          <a:lstStyle/>
          <a:p>
            <a:pPr algn="r"/>
            <a:endParaRPr lang="zh-CN" altLang="en-US" b="1" kern="0">
              <a:noFill/>
              <a:latin typeface="Arial" panose="020B0604020202090204" pitchFamily="34" charset="0"/>
              <a:ea typeface="微软雅黑" panose="020B0503020204020204" charset="-122"/>
              <a:cs typeface="Arial" panose="020B0604020202090204" pitchFamily="34" charset="0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4212894" y="2508368"/>
            <a:ext cx="1183083" cy="279136"/>
            <a:chOff x="9906371" y="3180026"/>
            <a:chExt cx="1990145" cy="469554"/>
          </a:xfrm>
          <a:solidFill>
            <a:schemeClr val="bg1"/>
          </a:solidFill>
        </p:grpSpPr>
        <p:sp>
          <p:nvSpPr>
            <p:cNvPr id="37" name="平行四边形 36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平行四边形 37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平行四边形 38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平行四边形 39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平行四边形 40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直角三角形 41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直角三角形 42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2812415" y="2687955"/>
            <a:ext cx="5984240" cy="1486535"/>
            <a:chOff x="2422187" y="2478061"/>
            <a:chExt cx="6968571" cy="1491916"/>
          </a:xfrm>
        </p:grpSpPr>
        <p:sp>
          <p:nvSpPr>
            <p:cNvPr id="63" name="矩形 62"/>
            <p:cNvSpPr/>
            <p:nvPr/>
          </p:nvSpPr>
          <p:spPr>
            <a:xfrm>
              <a:off x="3635946" y="3224018"/>
              <a:ext cx="601266" cy="45719"/>
            </a:xfrm>
            <a:prstGeom prst="rect">
              <a:avLst/>
            </a:prstGeom>
            <a:solidFill>
              <a:srgbClr val="BECDD6">
                <a:alpha val="2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1" name="组合 20"/>
            <p:cNvGrpSpPr/>
            <p:nvPr/>
          </p:nvGrpSpPr>
          <p:grpSpPr>
            <a:xfrm>
              <a:off x="2422187" y="2617139"/>
              <a:ext cx="1213759" cy="1213760"/>
              <a:chOff x="3335150" y="3314633"/>
              <a:chExt cx="1764867" cy="1764868"/>
            </a:xfrm>
          </p:grpSpPr>
          <p:sp>
            <p:nvSpPr>
              <p:cNvPr id="23" name="椭圆 22"/>
              <p:cNvSpPr/>
              <p:nvPr/>
            </p:nvSpPr>
            <p:spPr>
              <a:xfrm>
                <a:off x="3472445" y="3451928"/>
                <a:ext cx="1490277" cy="1490278"/>
              </a:xfrm>
              <a:prstGeom prst="ellipse">
                <a:avLst/>
              </a:prstGeom>
              <a:gradFill>
                <a:gsLst>
                  <a:gs pos="0">
                    <a:srgbClr val="657587"/>
                  </a:gs>
                  <a:gs pos="53000">
                    <a:srgbClr val="6C889D"/>
                  </a:gs>
                  <a:gs pos="100000">
                    <a:srgbClr val="75A3BA"/>
                  </a:gs>
                </a:gsLst>
                <a:lin ang="14400000" scaled="0"/>
              </a:gradFill>
              <a:ln w="12700" cap="rnd" cmpd="sng" algn="ctr">
                <a:noFill/>
                <a:prstDash val="solid"/>
                <a:round/>
              </a:ln>
              <a:effectLst>
                <a:outerShdw blurRad="304800" dist="127000" algn="ctr" rotWithShape="0">
                  <a:schemeClr val="bg1">
                    <a:alpha val="20000"/>
                  </a:schemeClr>
                </a:outerShdw>
              </a:effectLst>
            </p:spPr>
            <p:txBody>
              <a:bodyPr rot="0" spcFirstLastPara="0" vert="horz" wrap="square" lIns="0" tIns="0" rIns="0" bIns="0" numCol="1" spcCol="0" rtlCol="0" fromWordArt="0" anchor="ctr" anchorCtr="0" forceAA="0" compatLnSpc="1">
                <a:normAutofit/>
              </a:bodyPr>
              <a:lstStyle/>
              <a:p>
                <a:pPr algn="ctr"/>
                <a:r>
                  <a:rPr lang="en-US" altLang="zh-CN" sz="3200" b="1" kern="0" dirty="0">
                    <a:solidFill>
                      <a:srgbClr val="D4DBDF"/>
                    </a:solidFill>
                    <a:latin typeface="+mj-ea"/>
                    <a:ea typeface="+mj-ea"/>
                    <a:cs typeface="Arial" panose="020B0604020202090204" pitchFamily="34" charset="0"/>
                  </a:rPr>
                  <a:t>01</a:t>
                </a:r>
                <a:endParaRPr lang="zh-CN" altLang="en-US" sz="3200" b="1" kern="0" dirty="0">
                  <a:solidFill>
                    <a:srgbClr val="D4DBDF"/>
                  </a:solidFill>
                  <a:latin typeface="+mj-ea"/>
                  <a:ea typeface="+mj-ea"/>
                  <a:cs typeface="Arial" panose="020B0604020202090204" pitchFamily="34" charset="0"/>
                </a:endParaRPr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3335150" y="3314633"/>
                <a:ext cx="1764867" cy="1764868"/>
              </a:xfrm>
              <a:prstGeom prst="ellipse">
                <a:avLst/>
              </a:prstGeom>
              <a:noFill/>
              <a:ln w="50800">
                <a:solidFill>
                  <a:srgbClr val="739DB4">
                    <a:alpha val="25000"/>
                  </a:srgbClr>
                </a:solidFill>
              </a:ln>
              <a:effectLst>
                <a:outerShdw blurRad="304800" dist="50800" dir="5400000" algn="ctr" rotWithShape="0">
                  <a:schemeClr val="bg1">
                    <a:alpha val="43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3" name="矩形: 圆角 52"/>
            <p:cNvSpPr/>
            <p:nvPr/>
          </p:nvSpPr>
          <p:spPr>
            <a:xfrm>
              <a:off x="4126877" y="2478061"/>
              <a:ext cx="5263881" cy="1491916"/>
            </a:xfrm>
            <a:prstGeom prst="roundRect">
              <a:avLst/>
            </a:prstGeom>
            <a:solidFill>
              <a:srgbClr val="01C8C1"/>
            </a:solidFill>
            <a:ln w="12700" cap="rnd" cmpd="sng" algn="ctr">
              <a:noFill/>
              <a:prstDash val="solid"/>
              <a:round/>
            </a:ln>
            <a:effectLst>
              <a:outerShdw blurRad="304800" dist="127000" algn="ctr" rotWithShape="0">
                <a:srgbClr val="01C8C1">
                  <a:alpha val="20000"/>
                </a:srgbClr>
              </a:outerShdw>
            </a:effectLst>
          </p:spPr>
          <p:txBody>
            <a:bodyPr rot="0" spcFirstLastPara="0" vert="horz" wrap="square" lIns="0" tIns="0" rIns="0" bIns="0" numCol="1" spcCol="0" rtlCol="0" fromWordArt="0" anchor="ctr" anchorCtr="0" forceAA="0" compatLnSpc="1">
              <a:normAutofit/>
            </a:bodyPr>
            <a:lstStyle/>
            <a:p>
              <a:pPr algn="r"/>
              <a:endParaRPr lang="zh-CN" altLang="en-US" b="1" kern="0">
                <a:noFill/>
                <a:latin typeface="Arial" panose="020B0604020202090204" pitchFamily="34" charset="0"/>
                <a:ea typeface="微软雅黑" panose="020B0503020204020204" charset="-122"/>
                <a:cs typeface="Arial" panose="020B0604020202090204" pitchFamily="34" charset="0"/>
              </a:endParaRPr>
            </a:p>
          </p:txBody>
        </p:sp>
        <p:sp>
          <p:nvSpPr>
            <p:cNvPr id="54" name="文本框 53"/>
            <p:cNvSpPr txBox="1"/>
            <p:nvPr/>
          </p:nvSpPr>
          <p:spPr>
            <a:xfrm>
              <a:off x="4822681" y="2977703"/>
              <a:ext cx="4496683" cy="4939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sz="3200" b="1">
                  <a:solidFill>
                    <a:srgbClr val="161C2A"/>
                  </a:solidFill>
                  <a:latin typeface="微软雅黑"/>
                  <a:ea typeface="微软雅黑"/>
                  <a:cs typeface="微软雅黑"/>
                  <a:sym typeface="+mn-ea"/>
                </a:rPr>
                <a:t>背景：</a:t>
              </a:r>
              <a:r>
                <a:rPr lang="zh-CN" sz="3200" b="1">
                  <a:solidFill>
                    <a:srgbClr val="161C2A"/>
                  </a:solidFill>
                  <a:latin typeface="微软雅黑"/>
                  <a:ea typeface="微软雅黑"/>
                  <a:cs typeface="微软雅黑"/>
                  <a:sym typeface="+mn-ea"/>
                </a:rPr>
                <a:t>数据</a:t>
              </a:r>
              <a:r>
                <a:rPr lang="zh-CN" sz="3200" b="1">
                  <a:solidFill>
                    <a:srgbClr val="161C2A"/>
                  </a:solidFill>
                  <a:latin typeface="微软雅黑"/>
                  <a:ea typeface="微软雅黑"/>
                  <a:cs typeface="微软雅黑"/>
                  <a:sym typeface="+mn-ea"/>
                </a:rPr>
                <a:t>延迟</a:t>
              </a:r>
              <a:endParaRPr lang="zh-CN" sz="3200" b="1">
                <a:solidFill>
                  <a:srgbClr val="161C2A"/>
                </a:solidFill>
                <a:latin typeface="微软雅黑"/>
                <a:ea typeface="微软雅黑"/>
                <a:cs typeface="微软雅黑"/>
                <a:sym typeface="+mn-ea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7228468" y="3941457"/>
            <a:ext cx="2607057" cy="615108"/>
            <a:chOff x="9906371" y="3180026"/>
            <a:chExt cx="1990145" cy="469554"/>
          </a:xfrm>
          <a:solidFill>
            <a:srgbClr val="7096AB">
              <a:alpha val="20000"/>
            </a:srgbClr>
          </a:solidFill>
        </p:grpSpPr>
        <p:sp>
          <p:nvSpPr>
            <p:cNvPr id="56" name="平行四边形 55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" name="平行四边形 56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平行四边形 57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" name="平行四边形 58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" name="平行四边形 59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直角三角形 60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" name="直角三角形 61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5" name="组合 64"/>
          <p:cNvGrpSpPr/>
          <p:nvPr/>
        </p:nvGrpSpPr>
        <p:grpSpPr>
          <a:xfrm>
            <a:off x="-232012" y="147490"/>
            <a:ext cx="2087161" cy="492444"/>
            <a:chOff x="9906371" y="3180026"/>
            <a:chExt cx="1990145" cy="469554"/>
          </a:xfrm>
          <a:solidFill>
            <a:srgbClr val="01C8C1">
              <a:alpha val="20000"/>
            </a:srgbClr>
          </a:solidFill>
        </p:grpSpPr>
        <p:sp>
          <p:nvSpPr>
            <p:cNvPr id="66" name="平行四边形 65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" name="平行四边形 66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8" name="平行四边形 67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9" name="平行四边形 68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0" name="平行四边形 69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" name="直角三角形 70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直角三角形 71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1" name="组合 80"/>
          <p:cNvGrpSpPr/>
          <p:nvPr/>
        </p:nvGrpSpPr>
        <p:grpSpPr>
          <a:xfrm>
            <a:off x="10275576" y="6240463"/>
            <a:ext cx="1836454" cy="433292"/>
            <a:chOff x="9906371" y="3180026"/>
            <a:chExt cx="1990145" cy="469554"/>
          </a:xfrm>
          <a:solidFill>
            <a:schemeClr val="bg1">
              <a:alpha val="12000"/>
            </a:schemeClr>
          </a:solidFill>
        </p:grpSpPr>
        <p:sp>
          <p:nvSpPr>
            <p:cNvPr id="82" name="平行四边形 81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3" name="平行四边形 82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4" name="平行四边形 83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5" name="平行四边形 84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6" name="平行四边形 85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7" name="直角三角形 86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8" name="直角三角形 87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: 圆角 88"/>
          <p:cNvSpPr/>
          <p:nvPr/>
        </p:nvSpPr>
        <p:spPr>
          <a:xfrm>
            <a:off x="127000" y="104849"/>
            <a:ext cx="12192000" cy="6890945"/>
          </a:xfrm>
          <a:prstGeom prst="roundRect">
            <a:avLst>
              <a:gd name="adj" fmla="val 0"/>
            </a:avLst>
          </a:prstGeom>
          <a:solidFill>
            <a:srgbClr val="161C2A"/>
          </a:solidFill>
          <a:ln w="12700" cap="rnd" cmpd="sng" algn="ctr">
            <a:noFill/>
            <a:prstDash val="solid"/>
            <a:round/>
          </a:ln>
          <a:effectLst>
            <a:outerShdw blurRad="254000" dist="127000" algn="ctr" rotWithShape="0">
              <a:srgbClr val="01857C">
                <a:alpha val="20000"/>
              </a:srgbClr>
            </a:outerShdw>
          </a:effectLst>
        </p:spPr>
        <p:txBody>
          <a:bodyPr rot="0" spcFirstLastPara="0" vert="horz" wrap="square" lIns="0" tIns="0" rIns="0" bIns="0" numCol="1" spcCol="0" rtlCol="0" fromWordArt="0" anchor="ctr" anchorCtr="0" forceAA="0" compatLnSpc="1">
            <a:normAutofit/>
          </a:bodyPr>
          <a:lstStyle/>
          <a:p>
            <a:pPr algn="r"/>
            <a:endParaRPr lang="zh-CN" altLang="en-US" b="1" kern="0">
              <a:noFill/>
              <a:latin typeface="Arial" panose="020B0604020202090204" pitchFamily="34" charset="0"/>
              <a:ea typeface="微软雅黑" panose="020B0503020204020204" charset="-122"/>
              <a:cs typeface="Arial" panose="020B0604020202090204" pitchFamily="34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4339894" y="2635368"/>
            <a:ext cx="1183083" cy="279136"/>
            <a:chOff x="9906371" y="3180026"/>
            <a:chExt cx="1990145" cy="469554"/>
          </a:xfrm>
          <a:solidFill>
            <a:schemeClr val="bg1"/>
          </a:solidFill>
        </p:grpSpPr>
        <p:sp>
          <p:nvSpPr>
            <p:cNvPr id="4" name="平行四边形 3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平行四边形 4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平行四边形 5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平行四边形 6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平行四边形 7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直角三角形 8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直角三角形 9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2812539" y="2683042"/>
            <a:ext cx="6157482" cy="1491916"/>
            <a:chOff x="2422187" y="2478061"/>
            <a:chExt cx="6157482" cy="1491916"/>
          </a:xfrm>
        </p:grpSpPr>
        <p:sp>
          <p:nvSpPr>
            <p:cNvPr id="12" name="矩形 11"/>
            <p:cNvSpPr/>
            <p:nvPr/>
          </p:nvSpPr>
          <p:spPr>
            <a:xfrm>
              <a:off x="3635946" y="3224018"/>
              <a:ext cx="601266" cy="45719"/>
            </a:xfrm>
            <a:prstGeom prst="rect">
              <a:avLst/>
            </a:prstGeom>
            <a:solidFill>
              <a:srgbClr val="BECDD6">
                <a:alpha val="2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2422187" y="2617139"/>
              <a:ext cx="1213759" cy="1213760"/>
              <a:chOff x="3335150" y="3314633"/>
              <a:chExt cx="1764867" cy="1764868"/>
            </a:xfrm>
          </p:grpSpPr>
          <p:sp>
            <p:nvSpPr>
              <p:cNvPr id="14" name="椭圆 13"/>
              <p:cNvSpPr/>
              <p:nvPr/>
            </p:nvSpPr>
            <p:spPr>
              <a:xfrm>
                <a:off x="3472445" y="3451928"/>
                <a:ext cx="1490277" cy="1490278"/>
              </a:xfrm>
              <a:prstGeom prst="ellipse">
                <a:avLst/>
              </a:prstGeom>
              <a:gradFill>
                <a:gsLst>
                  <a:gs pos="0">
                    <a:srgbClr val="657587"/>
                  </a:gs>
                  <a:gs pos="53000">
                    <a:srgbClr val="6C889D"/>
                  </a:gs>
                  <a:gs pos="100000">
                    <a:srgbClr val="75A3BA"/>
                  </a:gs>
                </a:gsLst>
                <a:lin ang="14400000" scaled="0"/>
              </a:gradFill>
              <a:ln w="12700" cap="rnd" cmpd="sng" algn="ctr">
                <a:noFill/>
                <a:prstDash val="solid"/>
                <a:round/>
              </a:ln>
              <a:effectLst>
                <a:outerShdw blurRad="304800" dist="127000" algn="ctr" rotWithShape="0">
                  <a:schemeClr val="bg1">
                    <a:alpha val="20000"/>
                  </a:schemeClr>
                </a:outerShdw>
              </a:effectLst>
            </p:spPr>
            <p:txBody>
              <a:bodyPr rot="0" spcFirstLastPara="0" vert="horz" wrap="square" lIns="0" tIns="0" rIns="0" bIns="0" numCol="1" spcCol="0" rtlCol="0" fromWordArt="0" anchor="ctr" anchorCtr="0" forceAA="0" compatLnSpc="1">
                <a:normAutofit/>
              </a:bodyPr>
              <a:lstStyle/>
              <a:p>
                <a:pPr algn="ctr"/>
                <a:r>
                  <a:rPr lang="en-US" altLang="zh-CN" sz="3200" b="1" kern="0" dirty="0">
                    <a:solidFill>
                      <a:srgbClr val="D4DBDF"/>
                    </a:solidFill>
                    <a:latin typeface="+mj-ea"/>
                    <a:ea typeface="+mj-ea"/>
                    <a:cs typeface="Arial" panose="020B0604020202090204" pitchFamily="34" charset="0"/>
                  </a:rPr>
                  <a:t>03</a:t>
                </a:r>
                <a:endParaRPr lang="zh-CN" altLang="en-US" sz="3200" b="1" kern="0" dirty="0">
                  <a:solidFill>
                    <a:srgbClr val="D4DBDF"/>
                  </a:solidFill>
                  <a:latin typeface="+mj-ea"/>
                  <a:ea typeface="+mj-ea"/>
                  <a:cs typeface="Arial" panose="020B0604020202090204" pitchFamily="34" charset="0"/>
                </a:endParaRPr>
              </a:p>
            </p:txBody>
          </p:sp>
          <p:sp>
            <p:nvSpPr>
              <p:cNvPr id="15" name="椭圆 14"/>
              <p:cNvSpPr/>
              <p:nvPr/>
            </p:nvSpPr>
            <p:spPr>
              <a:xfrm>
                <a:off x="3335150" y="3314633"/>
                <a:ext cx="1764867" cy="1764868"/>
              </a:xfrm>
              <a:prstGeom prst="ellipse">
                <a:avLst/>
              </a:prstGeom>
              <a:noFill/>
              <a:ln w="50800">
                <a:solidFill>
                  <a:srgbClr val="739DB4">
                    <a:alpha val="25000"/>
                  </a:srgbClr>
                </a:solidFill>
              </a:ln>
              <a:effectLst>
                <a:outerShdw blurRad="304800" dist="50800" dir="5400000" algn="ctr" rotWithShape="0">
                  <a:schemeClr val="bg1">
                    <a:alpha val="43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6" name="矩形: 圆角 52"/>
            <p:cNvSpPr/>
            <p:nvPr/>
          </p:nvSpPr>
          <p:spPr>
            <a:xfrm>
              <a:off x="4126832" y="2478061"/>
              <a:ext cx="4452837" cy="1491916"/>
            </a:xfrm>
            <a:prstGeom prst="roundRect">
              <a:avLst/>
            </a:prstGeom>
            <a:solidFill>
              <a:srgbClr val="01C8C1"/>
            </a:solidFill>
            <a:ln w="12700" cap="rnd" cmpd="sng" algn="ctr">
              <a:noFill/>
              <a:prstDash val="solid"/>
              <a:round/>
            </a:ln>
            <a:effectLst>
              <a:outerShdw blurRad="304800" dist="127000" algn="ctr" rotWithShape="0">
                <a:srgbClr val="01C8C1">
                  <a:alpha val="20000"/>
                </a:srgbClr>
              </a:outerShdw>
            </a:effectLst>
          </p:spPr>
          <p:txBody>
            <a:bodyPr rot="0" spcFirstLastPara="0" vert="horz" wrap="square" lIns="0" tIns="0" rIns="0" bIns="0" numCol="1" spcCol="0" rtlCol="0" fromWordArt="0" anchor="ctr" anchorCtr="0" forceAA="0" compatLnSpc="1">
              <a:normAutofit/>
            </a:bodyPr>
            <a:lstStyle/>
            <a:p>
              <a:pPr algn="r"/>
              <a:endParaRPr lang="zh-CN" altLang="en-US" b="1" kern="0">
                <a:noFill/>
                <a:latin typeface="Arial" panose="020B0604020202090204" pitchFamily="34" charset="0"/>
                <a:ea typeface="微软雅黑" panose="020B0503020204020204" charset="-122"/>
                <a:cs typeface="Arial" panose="020B0604020202090204" pitchFamily="34" charset="0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4150657" y="2980981"/>
              <a:ext cx="4407535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zh-CN" sz="3200" b="1" dirty="0" err="1">
                  <a:solidFill>
                    <a:srgbClr val="161C2A"/>
                  </a:solidFill>
                </a:rPr>
                <a:t>Zeta </a:t>
              </a:r>
              <a:r>
                <a:rPr lang="zh-CN" altLang="en-US" sz="3200" b="1" dirty="0" err="1">
                  <a:solidFill>
                    <a:srgbClr val="161C2A"/>
                  </a:solidFill>
                </a:rPr>
                <a:t>的 </a:t>
              </a:r>
              <a:r>
                <a:rPr lang="en-US" altLang="zh-CN" sz="3200" b="1" dirty="0" err="1">
                  <a:solidFill>
                    <a:srgbClr val="161C2A"/>
                  </a:solidFill>
                </a:rPr>
                <a:t>Task </a:t>
              </a:r>
              <a:r>
                <a:rPr lang="zh-CN" altLang="en-US" sz="3200" b="1" dirty="0" err="1">
                  <a:solidFill>
                    <a:srgbClr val="161C2A"/>
                  </a:solidFill>
                </a:rPr>
                <a:t>执行模型</a:t>
              </a:r>
              <a:endParaRPr lang="zh-CN" altLang="en-US" sz="3200" b="1" dirty="0" err="1">
                <a:solidFill>
                  <a:srgbClr val="161C2A"/>
                </a:solidFill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7355468" y="4068457"/>
            <a:ext cx="2607057" cy="615108"/>
            <a:chOff x="9906371" y="3180026"/>
            <a:chExt cx="1990145" cy="469554"/>
          </a:xfrm>
          <a:solidFill>
            <a:srgbClr val="7096AB">
              <a:alpha val="20000"/>
            </a:srgbClr>
          </a:solidFill>
        </p:grpSpPr>
        <p:sp>
          <p:nvSpPr>
            <p:cNvPr id="19" name="平行四边形 18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平行四边形 19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平行四边形 21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平行四边形 25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直角三角形 26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直角三角形 27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-105012" y="274490"/>
            <a:ext cx="2087161" cy="492444"/>
            <a:chOff x="9906371" y="3180026"/>
            <a:chExt cx="1990145" cy="469554"/>
          </a:xfrm>
          <a:solidFill>
            <a:srgbClr val="01C8C1">
              <a:alpha val="20000"/>
            </a:srgbClr>
          </a:solidFill>
        </p:grpSpPr>
        <p:sp>
          <p:nvSpPr>
            <p:cNvPr id="30" name="平行四边形 29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平行四边形 30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平行四边形 31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平行四边形 32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平行四边形 33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直角三角形 34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直角三角形 43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10402576" y="6367463"/>
            <a:ext cx="1836454" cy="433292"/>
            <a:chOff x="9906371" y="3180026"/>
            <a:chExt cx="1990145" cy="469554"/>
          </a:xfrm>
          <a:solidFill>
            <a:schemeClr val="bg1">
              <a:alpha val="12000"/>
            </a:schemeClr>
          </a:solidFill>
        </p:grpSpPr>
        <p:sp>
          <p:nvSpPr>
            <p:cNvPr id="46" name="平行四边形 45"/>
            <p:cNvSpPr/>
            <p:nvPr/>
          </p:nvSpPr>
          <p:spPr>
            <a:xfrm flipH="1">
              <a:off x="990637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平行四边形 46"/>
            <p:cNvSpPr/>
            <p:nvPr/>
          </p:nvSpPr>
          <p:spPr>
            <a:xfrm flipH="1">
              <a:off x="1024490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平行四边形 47"/>
            <p:cNvSpPr/>
            <p:nvPr/>
          </p:nvSpPr>
          <p:spPr>
            <a:xfrm flipH="1">
              <a:off x="10583441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平行四边形 48"/>
            <p:cNvSpPr/>
            <p:nvPr/>
          </p:nvSpPr>
          <p:spPr>
            <a:xfrm flipH="1">
              <a:off x="10921976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平行四边形 49"/>
            <p:cNvSpPr/>
            <p:nvPr/>
          </p:nvSpPr>
          <p:spPr>
            <a:xfrm flipH="1">
              <a:off x="11260509" y="3180026"/>
              <a:ext cx="636007" cy="469554"/>
            </a:xfrm>
            <a:prstGeom prst="parallelogram">
              <a:avLst>
                <a:gd name="adj" fmla="val 875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" name="直角三角形 50"/>
            <p:cNvSpPr/>
            <p:nvPr/>
          </p:nvSpPr>
          <p:spPr>
            <a:xfrm>
              <a:off x="9929223" y="334735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直角三角形 51"/>
            <p:cNvSpPr/>
            <p:nvPr/>
          </p:nvSpPr>
          <p:spPr>
            <a:xfrm rot="10800000">
              <a:off x="11635544" y="3180026"/>
              <a:ext cx="260972" cy="30222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66604" y="410346"/>
            <a:ext cx="5109845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buNone/>
              <a:defRPr sz="2550" b="1">
                <a:solidFill>
                  <a:srgbClr val="01C8C1"/>
                </a:solidFill>
                <a:latin typeface="微软雅黑"/>
                <a:ea typeface="微软雅黑"/>
                <a:cs typeface="微软雅黑"/>
              </a:defRPr>
            </a:pPr>
            <a:r>
              <a:rPr sz="3200">
                <a:sym typeface="+mn-ea"/>
              </a:rPr>
              <a:t>Task 执行模型：调度与分发</a:t>
            </a:r>
            <a:endParaRPr lang="en-US" altLang="zh-CN" sz="3200" b="1" dirty="0">
              <a:solidFill>
                <a:schemeClr val="accent2"/>
              </a:solidFill>
              <a:latin typeface="微软雅黑"/>
              <a:ea typeface="微软雅黑"/>
              <a:cs typeface="微软雅黑"/>
              <a:sym typeface="+mn-ea"/>
            </a:endParaRPr>
          </a:p>
        </p:txBody>
      </p:sp>
      <p:sp>
        <p:nvSpPr>
          <p:cNvPr id="140" name="矩形 139"/>
          <p:cNvSpPr>
            <a:spLocks noGrp="1"/>
          </p:cNvSpPr>
          <p:nvPr/>
        </p:nvSpPr>
        <p:spPr>
          <a:xfrm>
            <a:off x="461010" y="1409700"/>
            <a:ext cx="9810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Autofit/>
          </a:bodyPr>
          <a:lstStyle/>
          <a:p>
            <a:pPr>
              <a:buNone/>
              <a:defRPr sz="1650" b="1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500" b="1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先拆开两个问题：Task 谁来驱动，进入 FlowLifeCycle 后消息如何被分支处理</a:t>
            </a:r>
            <a:endParaRPr sz="1500" b="1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41" name="圆角矩形 140"/>
          <p:cNvSpPr>
            <a:spLocks noGrp="1"/>
          </p:cNvSpPr>
          <p:nvPr/>
        </p:nvSpPr>
        <p:spPr>
          <a:xfrm>
            <a:off x="461010" y="2162175"/>
            <a:ext cx="10363200" cy="1459865"/>
          </a:xfrm>
          <a:prstGeom prst="roundRect">
            <a:avLst>
              <a:gd name="adj" fmla="val 16071"/>
            </a:avLst>
          </a:prstGeom>
          <a:solidFill>
            <a:srgbClr val="EDF9F8"/>
          </a:solidFill>
          <a:ln w="13335">
            <a:solidFill>
              <a:srgbClr val="008E85"/>
            </a:solidFill>
            <a:prstDash val="solid"/>
          </a:ln>
        </p:spPr>
      </p:sp>
      <p:sp>
        <p:nvSpPr>
          <p:cNvPr id="144" name="矩形 143"/>
          <p:cNvSpPr>
            <a:spLocks noGrp="1"/>
          </p:cNvSpPr>
          <p:nvPr/>
        </p:nvSpPr>
        <p:spPr>
          <a:xfrm>
            <a:off x="2025650" y="2389505"/>
            <a:ext cx="7239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80392"/>
          </a:bodyPr>
          <a:lstStyle/>
          <a:p>
            <a:pPr>
              <a:buNone/>
              <a:defRPr sz="1275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275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Engine 侧按 ThreadShareMode 选择执行承载，并管理线程、状态、异常和生命周期。</a:t>
            </a:r>
            <a:endParaRPr sz="1275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45" name="圆角矩形 144"/>
          <p:cNvSpPr>
            <a:spLocks noGrp="1"/>
          </p:cNvSpPr>
          <p:nvPr/>
        </p:nvSpPr>
        <p:spPr>
          <a:xfrm>
            <a:off x="689610" y="2968625"/>
            <a:ext cx="1962150" cy="400050"/>
          </a:xfrm>
          <a:prstGeom prst="roundRect">
            <a:avLst>
              <a:gd name="adj" fmla="val 33333"/>
            </a:avLst>
          </a:prstGeom>
          <a:solidFill>
            <a:srgbClr val="E6F9F7"/>
          </a:solidFill>
          <a:ln w="13335">
            <a:solidFill>
              <a:srgbClr val="008E85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46" name="矩形 145"/>
          <p:cNvSpPr>
            <a:spLocks noGrp="1"/>
          </p:cNvSpPr>
          <p:nvPr/>
        </p:nvSpPr>
        <p:spPr>
          <a:xfrm>
            <a:off x="784860" y="3063875"/>
            <a:ext cx="17716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70000"/>
          </a:bodyPr>
          <a:lstStyle/>
          <a:p>
            <a:pPr algn="ctr">
              <a:buNone/>
              <a:defRPr sz="1125" b="1">
                <a:solidFill>
                  <a:srgbClr val="008E85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1">
                <a:solidFill>
                  <a:srgbClr val="008E85"/>
                </a:solidFill>
                <a:latin typeface="微软雅黑"/>
                <a:ea typeface="微软雅黑"/>
                <a:cs typeface="微软雅黑"/>
              </a:rPr>
              <a:t>TaskExecutionService</a:t>
            </a:r>
            <a:endParaRPr sz="1125" b="1">
              <a:solidFill>
                <a:srgbClr val="008E85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47" name="右箭头 146"/>
          <p:cNvSpPr>
            <a:spLocks noGrp="1"/>
          </p:cNvSpPr>
          <p:nvPr/>
        </p:nvSpPr>
        <p:spPr>
          <a:xfrm>
            <a:off x="2804160" y="3082925"/>
            <a:ext cx="400050" cy="171450"/>
          </a:xfrm>
          <a:prstGeom prst="rightArrow">
            <a:avLst/>
          </a:prstGeom>
          <a:solidFill>
            <a:srgbClr val="008E85"/>
          </a:solidFill>
          <a:ln w="0">
            <a:solidFill>
              <a:srgbClr val="008E85"/>
            </a:solidFill>
            <a:prstDash val="solid"/>
          </a:ln>
        </p:spPr>
      </p:sp>
      <p:sp>
        <p:nvSpPr>
          <p:cNvPr id="148" name="圆角矩形 147"/>
          <p:cNvSpPr>
            <a:spLocks noGrp="1"/>
          </p:cNvSpPr>
          <p:nvPr/>
        </p:nvSpPr>
        <p:spPr>
          <a:xfrm>
            <a:off x="3356610" y="2968625"/>
            <a:ext cx="1524000" cy="400050"/>
          </a:xfrm>
          <a:prstGeom prst="roundRect">
            <a:avLst>
              <a:gd name="adj" fmla="val 33333"/>
            </a:avLst>
          </a:prstGeom>
          <a:solidFill>
            <a:srgbClr val="F7FBFC"/>
          </a:solidFill>
          <a:ln w="13335">
            <a:solidFill>
              <a:srgbClr val="5D7F96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49" name="矩形 148"/>
          <p:cNvSpPr>
            <a:spLocks noGrp="1"/>
          </p:cNvSpPr>
          <p:nvPr/>
        </p:nvSpPr>
        <p:spPr>
          <a:xfrm>
            <a:off x="3451860" y="3063875"/>
            <a:ext cx="1333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70000"/>
          </a:bodyPr>
          <a:lstStyle/>
          <a:p>
            <a:pPr algn="ctr">
              <a:buNone/>
              <a:defRPr sz="11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ThreadShareMode</a:t>
            </a:r>
            <a:endParaRPr sz="1125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50" name="右箭头 149"/>
          <p:cNvSpPr>
            <a:spLocks noGrp="1"/>
          </p:cNvSpPr>
          <p:nvPr/>
        </p:nvSpPr>
        <p:spPr>
          <a:xfrm>
            <a:off x="5013960" y="3082925"/>
            <a:ext cx="400050" cy="171450"/>
          </a:xfrm>
          <a:prstGeom prst="rightArrow">
            <a:avLst/>
          </a:prstGeom>
          <a:solidFill>
            <a:srgbClr val="008E85"/>
          </a:solidFill>
          <a:ln w="0">
            <a:solidFill>
              <a:srgbClr val="008E85"/>
            </a:solidFill>
            <a:prstDash val="solid"/>
          </a:ln>
        </p:spPr>
      </p:sp>
      <p:sp>
        <p:nvSpPr>
          <p:cNvPr id="151" name="圆角矩形 150"/>
          <p:cNvSpPr>
            <a:spLocks noGrp="1"/>
          </p:cNvSpPr>
          <p:nvPr/>
        </p:nvSpPr>
        <p:spPr>
          <a:xfrm>
            <a:off x="5566410" y="2968625"/>
            <a:ext cx="1333500" cy="400050"/>
          </a:xfrm>
          <a:prstGeom prst="roundRect">
            <a:avLst>
              <a:gd name="adj" fmla="val 33333"/>
            </a:avLst>
          </a:prstGeom>
          <a:solidFill>
            <a:srgbClr val="F7FBFC"/>
          </a:solidFill>
          <a:ln w="13335">
            <a:solidFill>
              <a:srgbClr val="5D7F96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52" name="矩形 151"/>
          <p:cNvSpPr>
            <a:spLocks noGrp="1"/>
          </p:cNvSpPr>
          <p:nvPr/>
        </p:nvSpPr>
        <p:spPr>
          <a:xfrm>
            <a:off x="5661660" y="3063875"/>
            <a:ext cx="114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70000"/>
          </a:bodyPr>
          <a:lstStyle/>
          <a:p>
            <a:pPr algn="ctr">
              <a:buNone/>
              <a:defRPr sz="11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Cooperative / Blocking</a:t>
            </a:r>
            <a:endParaRPr sz="1125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53" name="右箭头 152"/>
          <p:cNvSpPr>
            <a:spLocks noGrp="1"/>
          </p:cNvSpPr>
          <p:nvPr/>
        </p:nvSpPr>
        <p:spPr>
          <a:xfrm>
            <a:off x="7033260" y="3082925"/>
            <a:ext cx="400050" cy="171450"/>
          </a:xfrm>
          <a:prstGeom prst="rightArrow">
            <a:avLst/>
          </a:prstGeom>
          <a:solidFill>
            <a:srgbClr val="008E85"/>
          </a:solidFill>
          <a:ln w="0">
            <a:solidFill>
              <a:srgbClr val="008E85"/>
            </a:solidFill>
            <a:prstDash val="solid"/>
          </a:ln>
        </p:spPr>
      </p:sp>
      <p:sp>
        <p:nvSpPr>
          <p:cNvPr id="154" name="圆角矩形 153"/>
          <p:cNvSpPr>
            <a:spLocks noGrp="1"/>
          </p:cNvSpPr>
          <p:nvPr/>
        </p:nvSpPr>
        <p:spPr>
          <a:xfrm>
            <a:off x="7585710" y="2968625"/>
            <a:ext cx="1428750" cy="400050"/>
          </a:xfrm>
          <a:prstGeom prst="roundRect">
            <a:avLst>
              <a:gd name="adj" fmla="val 33333"/>
            </a:avLst>
          </a:prstGeom>
          <a:solidFill>
            <a:srgbClr val="FFF7DD"/>
          </a:solidFill>
          <a:ln w="13335">
            <a:solidFill>
              <a:srgbClr val="F4A00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55" name="矩形 154"/>
          <p:cNvSpPr>
            <a:spLocks noGrp="1"/>
          </p:cNvSpPr>
          <p:nvPr/>
        </p:nvSpPr>
        <p:spPr>
          <a:xfrm>
            <a:off x="7680960" y="3063875"/>
            <a:ext cx="1238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70000"/>
          </a:bodyPr>
          <a:lstStyle/>
          <a:p>
            <a:pPr algn="ctr">
              <a:buNone/>
              <a:defRPr sz="1125" b="1">
                <a:solidFill>
                  <a:srgbClr val="F4A000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1">
                <a:solidFill>
                  <a:srgbClr val="F4A000"/>
                </a:solidFill>
                <a:latin typeface="微软雅黑"/>
                <a:ea typeface="微软雅黑"/>
                <a:cs typeface="微软雅黑"/>
              </a:rPr>
              <a:t>task.call()</a:t>
            </a:r>
            <a:endParaRPr sz="1125" b="1">
              <a:solidFill>
                <a:srgbClr val="F4A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56" name="右箭头 155"/>
          <p:cNvSpPr>
            <a:spLocks noGrp="1"/>
          </p:cNvSpPr>
          <p:nvPr/>
        </p:nvSpPr>
        <p:spPr>
          <a:xfrm>
            <a:off x="9147810" y="3082925"/>
            <a:ext cx="400050" cy="171450"/>
          </a:xfrm>
          <a:prstGeom prst="rightArrow">
            <a:avLst/>
          </a:prstGeom>
          <a:solidFill>
            <a:srgbClr val="008E85"/>
          </a:solidFill>
          <a:ln w="0">
            <a:solidFill>
              <a:srgbClr val="008E85"/>
            </a:solidFill>
            <a:prstDash val="solid"/>
          </a:ln>
        </p:spPr>
      </p:sp>
      <p:sp>
        <p:nvSpPr>
          <p:cNvPr id="157" name="圆角矩形 156"/>
          <p:cNvSpPr>
            <a:spLocks noGrp="1"/>
          </p:cNvSpPr>
          <p:nvPr/>
        </p:nvSpPr>
        <p:spPr>
          <a:xfrm>
            <a:off x="9681210" y="2968625"/>
            <a:ext cx="990600" cy="400050"/>
          </a:xfrm>
          <a:prstGeom prst="roundRect">
            <a:avLst>
              <a:gd name="adj" fmla="val 33333"/>
            </a:avLst>
          </a:prstGeom>
          <a:solidFill>
            <a:srgbClr val="E6F9F7"/>
          </a:solidFill>
          <a:ln w="13335">
            <a:solidFill>
              <a:srgbClr val="008E85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58" name="矩形 157"/>
          <p:cNvSpPr>
            <a:spLocks noGrp="1"/>
          </p:cNvSpPr>
          <p:nvPr/>
        </p:nvSpPr>
        <p:spPr>
          <a:xfrm>
            <a:off x="9776460" y="3063875"/>
            <a:ext cx="800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84527"/>
          </a:bodyPr>
          <a:lstStyle/>
          <a:p>
            <a:pPr algn="ctr">
              <a:buNone/>
              <a:defRPr sz="975" b="1">
                <a:solidFill>
                  <a:srgbClr val="008E85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008E85"/>
                </a:solidFill>
                <a:latin typeface="微软雅黑"/>
                <a:ea typeface="微软雅黑"/>
                <a:cs typeface="微软雅黑"/>
              </a:rPr>
              <a:t>FlowLifeCycle</a:t>
            </a:r>
            <a:endParaRPr sz="975" b="1">
              <a:solidFill>
                <a:srgbClr val="008E85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59" name="圆角矩形 158"/>
          <p:cNvSpPr>
            <a:spLocks noGrp="1"/>
          </p:cNvSpPr>
          <p:nvPr/>
        </p:nvSpPr>
        <p:spPr>
          <a:xfrm>
            <a:off x="461010" y="4178935"/>
            <a:ext cx="10363200" cy="2444115"/>
          </a:xfrm>
          <a:prstGeom prst="roundRect">
            <a:avLst>
              <a:gd name="adj" fmla="val 8411"/>
            </a:avLst>
          </a:prstGeom>
          <a:solidFill>
            <a:srgbClr val="F8FCFC"/>
          </a:solidFill>
          <a:ln w="13335">
            <a:solidFill>
              <a:srgbClr val="5D7F96"/>
            </a:solidFill>
            <a:prstDash val="solid"/>
          </a:ln>
        </p:spPr>
      </p:sp>
      <p:sp>
        <p:nvSpPr>
          <p:cNvPr id="160" name="圆角矩形 159"/>
          <p:cNvSpPr>
            <a:spLocks noGrp="1"/>
          </p:cNvSpPr>
          <p:nvPr/>
        </p:nvSpPr>
        <p:spPr>
          <a:xfrm>
            <a:off x="689610" y="4345305"/>
            <a:ext cx="1123950" cy="323850"/>
          </a:xfrm>
          <a:prstGeom prst="roundRect">
            <a:avLst>
              <a:gd name="adj" fmla="val 50000"/>
            </a:avLst>
          </a:prstGeom>
          <a:solidFill>
            <a:srgbClr val="5D7F96"/>
          </a:solidFill>
          <a:ln w="13335">
            <a:solidFill>
              <a:srgbClr val="5D7F96"/>
            </a:solidFill>
            <a:prstDash val="solid"/>
          </a:ln>
        </p:spPr>
      </p:sp>
      <p:sp>
        <p:nvSpPr>
          <p:cNvPr id="161" name="矩形 160"/>
          <p:cNvSpPr>
            <a:spLocks noGrp="1"/>
          </p:cNvSpPr>
          <p:nvPr/>
        </p:nvSpPr>
        <p:spPr>
          <a:xfrm>
            <a:off x="689610" y="4445635"/>
            <a:ext cx="11239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 algn="ctr">
              <a:buNone/>
              <a:defRPr sz="10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消息分发</a:t>
            </a:r>
            <a:endParaRPr sz="1050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62" name="矩形 161"/>
          <p:cNvSpPr>
            <a:spLocks noGrp="1"/>
          </p:cNvSpPr>
          <p:nvPr/>
        </p:nvSpPr>
        <p:spPr>
          <a:xfrm>
            <a:off x="1982470" y="4363085"/>
            <a:ext cx="7905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80392"/>
          </a:bodyPr>
          <a:lstStyle/>
          <a:p>
            <a:pPr>
              <a:buNone/>
              <a:defRPr sz="1275">
                <a:solidFill>
                  <a:srgbClr val="4D5A66"/>
                </a:solidFill>
                <a:latin typeface="微软雅黑"/>
                <a:ea typeface="微软雅黑"/>
                <a:cs typeface="微软雅黑"/>
              </a:defRPr>
            </a:pPr>
            <a:r>
              <a:rPr sz="1275">
                <a:solidFill>
                  <a:srgbClr val="4D5A66"/>
                </a:solidFill>
                <a:latin typeface="微软雅黑"/>
                <a:ea typeface="微软雅黑"/>
                <a:cs typeface="微软雅黑"/>
              </a:rPr>
              <a:t>FlowLifeCycle 接到的是 Record；Data / Barrier / SchemaChange 在这里按类型进入不同分支。</a:t>
            </a:r>
            <a:endParaRPr sz="1275">
              <a:solidFill>
                <a:srgbClr val="4D5A6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63" name="圆角矩形 162"/>
          <p:cNvSpPr>
            <a:spLocks noGrp="1"/>
          </p:cNvSpPr>
          <p:nvPr/>
        </p:nvSpPr>
        <p:spPr>
          <a:xfrm>
            <a:off x="842010" y="4934585"/>
            <a:ext cx="1333500" cy="323850"/>
          </a:xfrm>
          <a:prstGeom prst="roundRect">
            <a:avLst>
              <a:gd name="adj" fmla="val 50000"/>
            </a:avLst>
          </a:prstGeom>
          <a:solidFill>
            <a:srgbClr val="008E85"/>
          </a:solidFill>
          <a:ln w="13335">
            <a:solidFill>
              <a:srgbClr val="008E85"/>
            </a:solidFill>
            <a:prstDash val="solid"/>
          </a:ln>
        </p:spPr>
      </p:sp>
      <p:sp>
        <p:nvSpPr>
          <p:cNvPr id="164" name="矩形 163"/>
          <p:cNvSpPr>
            <a:spLocks noGrp="1"/>
          </p:cNvSpPr>
          <p:nvPr/>
        </p:nvSpPr>
        <p:spPr>
          <a:xfrm>
            <a:off x="842010" y="4991735"/>
            <a:ext cx="1333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 algn="ctr">
              <a:buNone/>
              <a:defRPr sz="10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Data Record</a:t>
            </a:r>
            <a:endParaRPr sz="1050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65" name="圆角矩形 164"/>
          <p:cNvSpPr>
            <a:spLocks noGrp="1"/>
          </p:cNvSpPr>
          <p:nvPr/>
        </p:nvSpPr>
        <p:spPr>
          <a:xfrm>
            <a:off x="842010" y="5483225"/>
            <a:ext cx="1333500" cy="323850"/>
          </a:xfrm>
          <a:prstGeom prst="roundRect">
            <a:avLst>
              <a:gd name="adj" fmla="val 50000"/>
            </a:avLst>
          </a:prstGeom>
          <a:solidFill>
            <a:srgbClr val="5D7F96"/>
          </a:solidFill>
          <a:ln w="13335">
            <a:solidFill>
              <a:srgbClr val="5D7F96"/>
            </a:solidFill>
            <a:prstDash val="solid"/>
          </a:ln>
        </p:spPr>
      </p:sp>
      <p:sp>
        <p:nvSpPr>
          <p:cNvPr id="166" name="矩形 165"/>
          <p:cNvSpPr>
            <a:spLocks noGrp="1"/>
          </p:cNvSpPr>
          <p:nvPr/>
        </p:nvSpPr>
        <p:spPr>
          <a:xfrm>
            <a:off x="842010" y="5540375"/>
            <a:ext cx="1333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 algn="ctr">
              <a:buNone/>
              <a:defRPr sz="10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Barrier</a:t>
            </a:r>
            <a:endParaRPr sz="1050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67" name="圆角矩形 166"/>
          <p:cNvSpPr>
            <a:spLocks noGrp="1"/>
          </p:cNvSpPr>
          <p:nvPr/>
        </p:nvSpPr>
        <p:spPr>
          <a:xfrm>
            <a:off x="842010" y="6096635"/>
            <a:ext cx="1333500" cy="323850"/>
          </a:xfrm>
          <a:prstGeom prst="roundRect">
            <a:avLst>
              <a:gd name="adj" fmla="val 50000"/>
            </a:avLst>
          </a:prstGeom>
          <a:solidFill>
            <a:srgbClr val="F4A000"/>
          </a:solidFill>
          <a:ln w="13335">
            <a:solidFill>
              <a:srgbClr val="F4A000"/>
            </a:solidFill>
            <a:prstDash val="solid"/>
          </a:ln>
        </p:spPr>
      </p:sp>
      <p:sp>
        <p:nvSpPr>
          <p:cNvPr id="168" name="矩形 167"/>
          <p:cNvSpPr>
            <a:spLocks noGrp="1"/>
          </p:cNvSpPr>
          <p:nvPr/>
        </p:nvSpPr>
        <p:spPr>
          <a:xfrm>
            <a:off x="842010" y="6153785"/>
            <a:ext cx="1333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 algn="ctr">
              <a:buNone/>
              <a:defRPr sz="10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SchemaChange</a:t>
            </a:r>
            <a:endParaRPr sz="1050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69" name="双大括号 168"/>
          <p:cNvSpPr>
            <a:spLocks noGrp="1"/>
          </p:cNvSpPr>
          <p:nvPr/>
        </p:nvSpPr>
        <p:spPr>
          <a:xfrm>
            <a:off x="2423160" y="4808220"/>
            <a:ext cx="228600" cy="1612265"/>
          </a:xfrm>
          <a:prstGeom prst="bracePair">
            <a:avLst/>
          </a:prstGeom>
          <a:noFill/>
          <a:ln w="19050">
            <a:solidFill>
              <a:srgbClr val="5D7F96"/>
            </a:solidFill>
            <a:prstDash val="solid"/>
          </a:ln>
        </p:spPr>
      </p:sp>
      <p:sp>
        <p:nvSpPr>
          <p:cNvPr id="170" name="右箭头 169"/>
          <p:cNvSpPr>
            <a:spLocks noGrp="1"/>
          </p:cNvSpPr>
          <p:nvPr/>
        </p:nvSpPr>
        <p:spPr>
          <a:xfrm>
            <a:off x="2766060" y="5688965"/>
            <a:ext cx="514350" cy="171450"/>
          </a:xfrm>
          <a:prstGeom prst="rightArrow">
            <a:avLst/>
          </a:prstGeom>
          <a:solidFill>
            <a:srgbClr val="5D7F96"/>
          </a:solidFill>
          <a:ln w="0">
            <a:solidFill>
              <a:srgbClr val="5D7F96"/>
            </a:solidFill>
            <a:prstDash val="solid"/>
          </a:ln>
        </p:spPr>
      </p:sp>
      <p:sp>
        <p:nvSpPr>
          <p:cNvPr id="171" name="圆角矩形 170"/>
          <p:cNvSpPr>
            <a:spLocks noGrp="1"/>
          </p:cNvSpPr>
          <p:nvPr/>
        </p:nvSpPr>
        <p:spPr>
          <a:xfrm>
            <a:off x="3432810" y="5431155"/>
            <a:ext cx="2743200" cy="514350"/>
          </a:xfrm>
          <a:prstGeom prst="roundRect">
            <a:avLst>
              <a:gd name="adj" fmla="val 25926"/>
            </a:avLst>
          </a:prstGeom>
          <a:solidFill>
            <a:srgbClr val="EEF6F8"/>
          </a:solidFill>
          <a:ln w="13335">
            <a:solidFill>
              <a:srgbClr val="5D7F96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72" name="矩形 171"/>
          <p:cNvSpPr>
            <a:spLocks noGrp="1"/>
          </p:cNvSpPr>
          <p:nvPr/>
        </p:nvSpPr>
        <p:spPr>
          <a:xfrm>
            <a:off x="3528060" y="5583555"/>
            <a:ext cx="25527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65000"/>
          </a:bodyPr>
          <a:lstStyle/>
          <a:p>
            <a:pPr algn="ctr">
              <a:buNone/>
              <a:defRPr sz="12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FlowLifeCycle.received(record)</a:t>
            </a:r>
            <a:endParaRPr sz="1200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73" name="右箭头 172"/>
          <p:cNvSpPr>
            <a:spLocks noGrp="1"/>
          </p:cNvSpPr>
          <p:nvPr/>
        </p:nvSpPr>
        <p:spPr>
          <a:xfrm>
            <a:off x="6347460" y="5570220"/>
            <a:ext cx="514350" cy="171450"/>
          </a:xfrm>
          <a:prstGeom prst="rightArrow">
            <a:avLst/>
          </a:prstGeom>
          <a:solidFill>
            <a:srgbClr val="5D7F96"/>
          </a:solidFill>
          <a:ln w="0">
            <a:solidFill>
              <a:srgbClr val="5D7F96"/>
            </a:solidFill>
            <a:prstDash val="solid"/>
          </a:ln>
        </p:spPr>
      </p:sp>
      <p:sp>
        <p:nvSpPr>
          <p:cNvPr id="174" name="圆角矩形 173"/>
          <p:cNvSpPr>
            <a:spLocks noGrp="1"/>
          </p:cNvSpPr>
          <p:nvPr/>
        </p:nvSpPr>
        <p:spPr>
          <a:xfrm>
            <a:off x="7071360" y="5001260"/>
            <a:ext cx="1905000" cy="361950"/>
          </a:xfrm>
          <a:prstGeom prst="roundRect">
            <a:avLst>
              <a:gd name="adj" fmla="val 36842"/>
            </a:avLst>
          </a:prstGeom>
          <a:solidFill>
            <a:srgbClr val="E6F9F7"/>
          </a:solidFill>
          <a:ln w="13335">
            <a:solidFill>
              <a:srgbClr val="008E85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75" name="矩形 174"/>
          <p:cNvSpPr>
            <a:spLocks noGrp="1"/>
          </p:cNvSpPr>
          <p:nvPr/>
        </p:nvSpPr>
        <p:spPr>
          <a:xfrm>
            <a:off x="7166610" y="5088255"/>
            <a:ext cx="1714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70000"/>
          </a:bodyPr>
          <a:lstStyle/>
          <a:p>
            <a:pPr algn="ctr">
              <a:buNone/>
              <a:defRPr sz="1125" b="1">
                <a:solidFill>
                  <a:srgbClr val="008E85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1">
                <a:solidFill>
                  <a:srgbClr val="008E85"/>
                </a:solidFill>
                <a:latin typeface="微软雅黑"/>
                <a:ea typeface="微软雅黑"/>
                <a:cs typeface="微软雅黑"/>
              </a:rPr>
              <a:t>write / transform</a:t>
            </a:r>
            <a:endParaRPr sz="1125" b="1">
              <a:solidFill>
                <a:srgbClr val="008E85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76" name="圆角矩形 175"/>
          <p:cNvSpPr>
            <a:spLocks noGrp="1"/>
          </p:cNvSpPr>
          <p:nvPr/>
        </p:nvSpPr>
        <p:spPr>
          <a:xfrm>
            <a:off x="7071360" y="5507355"/>
            <a:ext cx="1905000" cy="361950"/>
          </a:xfrm>
          <a:prstGeom prst="roundRect">
            <a:avLst>
              <a:gd name="adj" fmla="val 36842"/>
            </a:avLst>
          </a:prstGeom>
          <a:solidFill>
            <a:srgbClr val="EEF6F8"/>
          </a:solidFill>
          <a:ln w="13335">
            <a:solidFill>
              <a:srgbClr val="5D7F96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77" name="矩形 176"/>
          <p:cNvSpPr>
            <a:spLocks noGrp="1"/>
          </p:cNvSpPr>
          <p:nvPr/>
        </p:nvSpPr>
        <p:spPr>
          <a:xfrm>
            <a:off x="7166610" y="5583555"/>
            <a:ext cx="1714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70000"/>
          </a:bodyPr>
          <a:lstStyle/>
          <a:p>
            <a:pPr algn="ctr">
              <a:buNone/>
              <a:defRPr sz="1125" b="1">
                <a:solidFill>
                  <a:srgbClr val="5D7F96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1">
                <a:solidFill>
                  <a:srgbClr val="5D7F96"/>
                </a:solidFill>
                <a:latin typeface="微软雅黑"/>
                <a:ea typeface="微软雅黑"/>
                <a:cs typeface="微软雅黑"/>
              </a:rPr>
              <a:t>snapshot / ack</a:t>
            </a:r>
            <a:endParaRPr sz="1125" b="1">
              <a:solidFill>
                <a:srgbClr val="5D7F96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78" name="圆角矩形 177"/>
          <p:cNvSpPr>
            <a:spLocks noGrp="1"/>
          </p:cNvSpPr>
          <p:nvPr/>
        </p:nvSpPr>
        <p:spPr>
          <a:xfrm>
            <a:off x="7071360" y="6002655"/>
            <a:ext cx="1905000" cy="361950"/>
          </a:xfrm>
          <a:prstGeom prst="roundRect">
            <a:avLst>
              <a:gd name="adj" fmla="val 36842"/>
            </a:avLst>
          </a:prstGeom>
          <a:solidFill>
            <a:srgbClr val="FFF7DD"/>
          </a:solidFill>
          <a:ln w="13335">
            <a:solidFill>
              <a:srgbClr val="F4A000"/>
            </a:solidFill>
            <a:prstDash val="solid"/>
          </a:ln>
        </p:spPr>
        <p:style>
          <a:lnRef idx="0">
            <a:srgbClr val="FFFFFF"/>
          </a:lnRef>
          <a:fillRef idx="0">
            <a:srgbClr val="FFFFFF"/>
          </a:fillRef>
          <a:effectRef idx="4">
            <a:srgbClr val="FFFFFF"/>
          </a:effectRef>
          <a:fontRef idx="major"/>
        </p:style>
      </p:sp>
      <p:sp>
        <p:nvSpPr>
          <p:cNvPr id="179" name="矩形 178"/>
          <p:cNvSpPr>
            <a:spLocks noGrp="1"/>
          </p:cNvSpPr>
          <p:nvPr/>
        </p:nvSpPr>
        <p:spPr>
          <a:xfrm>
            <a:off x="7166610" y="6078855"/>
            <a:ext cx="1714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>
            <a:normAutofit fontScale="70000"/>
          </a:bodyPr>
          <a:lstStyle/>
          <a:p>
            <a:pPr algn="ctr">
              <a:buNone/>
              <a:defRPr sz="1125" b="1">
                <a:solidFill>
                  <a:srgbClr val="F4A000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1">
                <a:solidFill>
                  <a:srgbClr val="F4A000"/>
                </a:solidFill>
                <a:latin typeface="微软雅黑"/>
                <a:ea typeface="微软雅黑"/>
                <a:cs typeface="微软雅黑"/>
              </a:rPr>
              <a:t>applySchemaChange</a:t>
            </a:r>
            <a:endParaRPr sz="1125" b="1">
              <a:solidFill>
                <a:srgbClr val="F4A000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80" name="矩形 179"/>
          <p:cNvSpPr>
            <a:spLocks noGrp="1"/>
          </p:cNvSpPr>
          <p:nvPr/>
        </p:nvSpPr>
        <p:spPr>
          <a:xfrm>
            <a:off x="9300210" y="5026660"/>
            <a:ext cx="1238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anchor="ctr"/>
          <a:lstStyle/>
          <a:p>
            <a:pPr algn="ctr">
              <a:buNone/>
              <a:defRPr sz="14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defRPr>
            </a:pPr>
            <a:r>
              <a:rPr sz="1425" b="1">
                <a:solidFill>
                  <a:srgbClr val="161C2A"/>
                </a:solidFill>
                <a:latin typeface="微软雅黑"/>
                <a:ea typeface="微软雅黑"/>
                <a:cs typeface="微软雅黑"/>
              </a:rPr>
              <a:t>Connector 执行语义</a:t>
            </a:r>
            <a:endParaRPr sz="1425" b="1">
              <a:solidFill>
                <a:srgbClr val="161C2A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5" name="圆角矩形 4"/>
          <p:cNvSpPr>
            <a:spLocks noGrp="1"/>
          </p:cNvSpPr>
          <p:nvPr/>
        </p:nvSpPr>
        <p:spPr>
          <a:xfrm>
            <a:off x="862330" y="2339340"/>
            <a:ext cx="1123950" cy="323850"/>
          </a:xfrm>
          <a:prstGeom prst="roundRect">
            <a:avLst>
              <a:gd name="adj" fmla="val 50000"/>
            </a:avLst>
          </a:prstGeom>
          <a:solidFill>
            <a:srgbClr val="008E85"/>
          </a:solidFill>
          <a:ln w="13335">
            <a:solidFill>
              <a:srgbClr val="008E85"/>
            </a:solidFill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862330" y="2396490"/>
            <a:ext cx="11239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/>
          <a:lstStyle/>
          <a:p>
            <a:pPr algn="ctr">
              <a:buNone/>
              <a:defRPr sz="10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执行调度</a:t>
            </a:r>
            <a:endParaRPr sz="1050" b="1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" grpId="0"/>
      <p:bldP spid="146" grpId="0"/>
      <p:bldP spid="149" grpId="0"/>
      <p:bldP spid="152" grpId="0"/>
      <p:bldP spid="155" grpId="0"/>
      <p:bldP spid="158" grpId="0"/>
      <p:bldP spid="6" grpId="0"/>
      <p:bldP spid="161" grpId="0"/>
      <p:bldP spid="162" grpId="0"/>
      <p:bldP spid="164" grpId="0"/>
      <p:bldP spid="166" grpId="0"/>
      <p:bldP spid="168" grpId="0"/>
      <p:bldP spid="172" grpId="0"/>
      <p:bldP spid="175" grpId="0"/>
      <p:bldP spid="177" grpId="0"/>
      <p:bldP spid="179" grpId="0"/>
      <p:bldP spid="180" grpId="0"/>
    </p:bldLst>
  </p:timing>
</p:sld>
</file>

<file path=ppt/tags/tag1.xml><?xml version="1.0" encoding="utf-8"?>
<p:tagLst xmlns:p="http://schemas.openxmlformats.org/presentationml/2006/main">
  <p:tag name="KSO_WM_DIAGRAM_VIRTUALLY_FRAME" val="{&quot;height&quot;:393.02622047244097,&quot;left&quot;:437.4048031496063,&quot;top&quot;:81,&quot;width&quot;:494.4404724409448}"/>
</p:tagLst>
</file>

<file path=ppt/tags/tag10.xml><?xml version="1.0" encoding="utf-8"?>
<p:tagLst xmlns:p="http://schemas.openxmlformats.org/presentationml/2006/main">
  <p:tag name="KSO_WM_DIAGRAM_VIRTUALLY_FRAME" val="{&quot;height&quot;:393.02622047244097,&quot;left&quot;:437.4048031496063,&quot;top&quot;:81,&quot;width&quot;:494.4404724409448}"/>
</p:tagLst>
</file>

<file path=ppt/tags/tag11.xml><?xml version="1.0" encoding="utf-8"?>
<p:tagLst xmlns:p="http://schemas.openxmlformats.org/presentationml/2006/main">
  <p:tag name="KSO_WM_DIAGRAM_VIRTUALLY_FRAME" val="{&quot;height&quot;:393.02622047244097,&quot;left&quot;:437.4048031496063,&quot;top&quot;:81,&quot;width&quot;:494.4404724409448}"/>
</p:tagLst>
</file>

<file path=ppt/tags/tag12.xml><?xml version="1.0" encoding="utf-8"?>
<p:tagLst xmlns:p="http://schemas.openxmlformats.org/presentationml/2006/main">
  <p:tag name="KSO_WM_DIAGRAM_VIRTUALLY_FRAME" val="{&quot;height&quot;:393.02622047244097,&quot;left&quot;:437.4048031496063,&quot;top&quot;:81,&quot;width&quot;:494.4404724409448}"/>
</p:tagLst>
</file>

<file path=ppt/tags/tag13.xml><?xml version="1.0" encoding="utf-8"?>
<p:tagLst xmlns:p="http://schemas.openxmlformats.org/presentationml/2006/main">
  <p:tag name="KSO_WM_DIAGRAM_VIRTUALLY_FRAME" val="{&quot;height&quot;:393.02622047244097,&quot;left&quot;:437.4048031496063,&quot;top&quot;:81,&quot;width&quot;:494.4404724409448}"/>
</p:tagLst>
</file>

<file path=ppt/tags/tag14.xml><?xml version="1.0" encoding="utf-8"?>
<p:tagLst xmlns:p="http://schemas.openxmlformats.org/presentationml/2006/main">
  <p:tag name="KSO_WM_DIAGRAM_VIRTUALLY_FRAME" val="{&quot;height&quot;:393.02622047244097,&quot;left&quot;:437.4048031496063,&quot;top&quot;:81,&quot;width&quot;:494.4404724409448}"/>
</p:tagLst>
</file>

<file path=ppt/tags/tag2.xml><?xml version="1.0" encoding="utf-8"?>
<p:tagLst xmlns:p="http://schemas.openxmlformats.org/presentationml/2006/main">
  <p:tag name="KSO_WM_DIAGRAM_VIRTUALLY_FRAME" val="{&quot;height&quot;:393.02622047244097,&quot;left&quot;:437.4048031496063,&quot;top&quot;:81,&quot;width&quot;:494.4404724409448}"/>
</p:tagLst>
</file>

<file path=ppt/tags/tag3.xml><?xml version="1.0" encoding="utf-8"?>
<p:tagLst xmlns:p="http://schemas.openxmlformats.org/presentationml/2006/main">
  <p:tag name="KSO_WM_DIAGRAM_VIRTUALLY_FRAME" val="{&quot;height&quot;:393.02622047244097,&quot;left&quot;:437.4048031496063,&quot;top&quot;:81,&quot;width&quot;:494.4404724409448}"/>
</p:tagLst>
</file>

<file path=ppt/tags/tag4.xml><?xml version="1.0" encoding="utf-8"?>
<p:tagLst xmlns:p="http://schemas.openxmlformats.org/presentationml/2006/main">
  <p:tag name="KSO_WM_DIAGRAM_VIRTUALLY_FRAME" val="{&quot;height&quot;:393.02622047244097,&quot;left&quot;:437.4048031496063,&quot;top&quot;:81,&quot;width&quot;:494.4404724409448}"/>
</p:tagLst>
</file>

<file path=ppt/tags/tag5.xml><?xml version="1.0" encoding="utf-8"?>
<p:tagLst xmlns:p="http://schemas.openxmlformats.org/presentationml/2006/main">
  <p:tag name="KSO_WM_DIAGRAM_VIRTUALLY_FRAME" val="{&quot;height&quot;:393.02622047244097,&quot;left&quot;:437.4048031496063,&quot;top&quot;:81,&quot;width&quot;:494.4404724409448}"/>
</p:tagLst>
</file>

<file path=ppt/tags/tag6.xml><?xml version="1.0" encoding="utf-8"?>
<p:tagLst xmlns:p="http://schemas.openxmlformats.org/presentationml/2006/main">
  <p:tag name="KSO_WM_DIAGRAM_VIRTUALLY_FRAME" val="{&quot;height&quot;:393.02622047244097,&quot;left&quot;:437.4048031496063,&quot;top&quot;:81,&quot;width&quot;:494.4404724409448}"/>
</p:tagLst>
</file>

<file path=ppt/tags/tag7.xml><?xml version="1.0" encoding="utf-8"?>
<p:tagLst xmlns:p="http://schemas.openxmlformats.org/presentationml/2006/main">
  <p:tag name="KSO_WM_DIAGRAM_VIRTUALLY_FRAME" val="{&quot;height&quot;:393.02622047244097,&quot;left&quot;:437.4048031496063,&quot;top&quot;:81,&quot;width&quot;:494.4404724409448}"/>
</p:tagLst>
</file>

<file path=ppt/tags/tag8.xml><?xml version="1.0" encoding="utf-8"?>
<p:tagLst xmlns:p="http://schemas.openxmlformats.org/presentationml/2006/main">
  <p:tag name="KSO_WM_DIAGRAM_VIRTUALLY_FRAME" val="{&quot;height&quot;:393.02622047244097,&quot;left&quot;:437.4048031496063,&quot;top&quot;:81,&quot;width&quot;:494.4404724409448}"/>
</p:tagLst>
</file>

<file path=ppt/tags/tag9.xml><?xml version="1.0" encoding="utf-8"?>
<p:tagLst xmlns:p="http://schemas.openxmlformats.org/presentationml/2006/main">
  <p:tag name="KSO_WM_DIAGRAM_VIRTUALLY_FRAME" val="{&quot;height&quot;:393.02622047244097,&quot;left&quot;:437.4048031496063,&quot;top&quot;:81,&quot;width&quot;:494.4404724409448}"/>
</p:tagLst>
</file>

<file path=ppt/theme/theme1.xml><?xml version="1.0" encoding="utf-8"?>
<a:theme xmlns:a="http://schemas.openxmlformats.org/drawingml/2006/main" name="主题5">
  <a:themeElements>
    <a:clrScheme name="房利美">
      <a:dk1>
        <a:srgbClr val="000000"/>
      </a:dk1>
      <a:lt1>
        <a:srgbClr val="FFFFFF"/>
      </a:lt1>
      <a:dk2>
        <a:srgbClr val="768394"/>
      </a:dk2>
      <a:lt2>
        <a:srgbClr val="F0F0F0"/>
      </a:lt2>
      <a:accent1>
        <a:srgbClr val="3CA798"/>
      </a:accent1>
      <a:accent2>
        <a:srgbClr val="53B4C4"/>
      </a:accent2>
      <a:accent3>
        <a:srgbClr val="28939E"/>
      </a:accent3>
      <a:accent4>
        <a:srgbClr val="2F6D80"/>
      </a:accent4>
      <a:accent5>
        <a:srgbClr val="818D96"/>
      </a:accent5>
      <a:accent6>
        <a:srgbClr val="525252"/>
      </a:accent6>
      <a:hlink>
        <a:srgbClr val="4276AA"/>
      </a:hlink>
      <a:folHlink>
        <a:srgbClr val="BFBFBF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房利美">
    <a:dk1>
      <a:srgbClr val="000000"/>
    </a:dk1>
    <a:lt1>
      <a:srgbClr val="FFFFFF"/>
    </a:lt1>
    <a:dk2>
      <a:srgbClr val="768394"/>
    </a:dk2>
    <a:lt2>
      <a:srgbClr val="F0F0F0"/>
    </a:lt2>
    <a:accent1>
      <a:srgbClr val="3CA798"/>
    </a:accent1>
    <a:accent2>
      <a:srgbClr val="53B4C4"/>
    </a:accent2>
    <a:accent3>
      <a:srgbClr val="28939E"/>
    </a:accent3>
    <a:accent4>
      <a:srgbClr val="2F6D80"/>
    </a:accent4>
    <a:accent5>
      <a:srgbClr val="818D96"/>
    </a:accent5>
    <a:accent6>
      <a:srgbClr val="525252"/>
    </a:accent6>
    <a:hlink>
      <a:srgbClr val="4276AA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iSlide</Template>
  <TotalTime>0</TotalTime>
  <Words>7177</Words>
  <Application>WPS 文字</Application>
  <PresentationFormat>宽屏</PresentationFormat>
  <Paragraphs>850</Paragraphs>
  <Slides>30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46" baseType="lpstr">
      <vt:lpstr>Arial</vt:lpstr>
      <vt:lpstr>宋体</vt:lpstr>
      <vt:lpstr>Wingdings</vt:lpstr>
      <vt:lpstr>微软雅黑</vt:lpstr>
      <vt:lpstr>微软雅黑</vt:lpstr>
      <vt:lpstr>汉仪旗黑</vt:lpstr>
      <vt:lpstr>Menlo</vt:lpstr>
      <vt:lpstr>Arial</vt:lpstr>
      <vt:lpstr>宋体</vt:lpstr>
      <vt:lpstr>Arial Unicode MS</vt:lpstr>
      <vt:lpstr>Calibri</vt:lpstr>
      <vt:lpstr>Helvetica Neue</vt:lpstr>
      <vt:lpstr>汉仪书宋二KW</vt:lpstr>
      <vt:lpstr>Menlo</vt:lpstr>
      <vt:lpstr>微软雅黑</vt:lpstr>
      <vt:lpstr>主题5</vt:lpstr>
      <vt:lpstr>SeaTunnel 引擎进阶之路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iSlide</Company>
  <LinksUpToDate>false</LinksUpToDate>
  <SharedDoc>false</SharedDoc>
  <HyperlinksChanged>false</HyperlinksChanged>
  <AppVersion>14.0000</AppVersion>
  <Manager>iSlide</Manager>
  <HyperlinkBase>https://www.islide.cc</HyperlinkBas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iSlide</dc:creator>
  <cp:lastModifiedBy>陈利鑫</cp:lastModifiedBy>
  <cp:revision>353</cp:revision>
  <cp:lastPrinted>2026-07-24T02:45:18Z</cp:lastPrinted>
  <dcterms:created xsi:type="dcterms:W3CDTF">2026-07-24T02:45:18Z</dcterms:created>
  <dcterms:modified xsi:type="dcterms:W3CDTF">2026-07-24T02:45:18Z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Slide.Theme">
    <vt:lpwstr>48706f29-9ca0-418e-876d-de7b156ca083</vt:lpwstr>
  </property>
  <property fmtid="{D5CDD505-2E9C-101B-9397-08002B2CF9AE}" pid="3" name="KSOProductBuildVer">
    <vt:lpwstr>2052-12.1.24031.24031</vt:lpwstr>
  </property>
  <property fmtid="{D5CDD505-2E9C-101B-9397-08002B2CF9AE}" pid="4" name="ICV">
    <vt:lpwstr>0C355137C4053D73BDD1626AC7259458_43</vt:lpwstr>
  </property>
</Properties>
</file>