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24384000" cy="13716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/>
    <p:restoredTop sz="67123"/>
  </p:normalViewPr>
  <p:slideViewPr>
    <p:cSldViewPr snapToGrid="0">
      <p:cViewPr varScale="1">
        <p:scale>
          <a:sx n="41" d="100"/>
          <a:sy n="41" d="100"/>
        </p:scale>
        <p:origin x="235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06EF-14E9-1CF3-C277-224D00BA8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CC6763-B383-4055-4620-F75558ECCA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A1C5A3-6E7F-E13F-A0A7-9AD4CEE6D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29CF0-36FA-04B8-87B5-86B6AB78D02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5105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2334400" y="0"/>
            <a:ext cx="1815840" cy="1434600"/>
          </a:xfrm>
          <a:prstGeom prst="rect">
            <a:avLst/>
          </a:prstGeom>
          <a:ln w="0">
            <a:noFill/>
          </a:ln>
        </p:spPr>
      </p:pic>
      <p:pic>
        <p:nvPicPr>
          <p:cNvPr id="9" name="Picture 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7769600" y="12684960"/>
            <a:ext cx="6165360" cy="82620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>
            <a:extLst>
              <a:ext uri="{FF2B5EF4-FFF2-40B4-BE49-F238E27FC236}">
                <a16:creationId xmlns:a16="http://schemas.microsoft.com/office/drawing/2014/main" id="{F86E7BF5-14EC-4417-8827-02CED0C83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sz="18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</a:lstStyle>
          <a:p>
            <a:pPr indent="0" algn="l">
              <a:buNone/>
            </a:pPr>
            <a:r>
              <a:rPr sz="18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D9A66BDF-433C-4B27-AD3F-D99BAD37AEC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 sz="32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algn="l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 sz="24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32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4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2334400" y="0"/>
            <a:ext cx="1815840" cy="143460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>
            <a:extLst>
              <a:ext uri="{FF2B5EF4-FFF2-40B4-BE49-F238E27FC236}">
                <a16:creationId xmlns:a16="http://schemas.microsoft.com/office/drawing/2014/main" id="{566125B8-AB8B-48AD-B24A-EA13FF31968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</a:p>
        </p:txBody>
      </p:sp>
      <p:sp>
        <p:nvSpPr>
          <p:cNvPr id="8" name="PlaceHolder 2">
            <a:extLst>
              <a:ext uri="{FF2B5EF4-FFF2-40B4-BE49-F238E27FC236}">
                <a16:creationId xmlns:a16="http://schemas.microsoft.com/office/drawing/2014/main" id="{3FB73093-633E-467B-8372-45D6898522F0}"/>
              </a:ext>
            </a:extLst>
          </p:cNvPr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9" name="PlaceHolder 3">
            <a:extLst>
              <a:ext uri="{FF2B5EF4-FFF2-40B4-BE49-F238E27FC236}">
                <a16:creationId xmlns:a16="http://schemas.microsoft.com/office/drawing/2014/main" id="{766085E2-9375-4183-9200-5B477560214F}"/>
              </a:ext>
            </a:extLst>
          </p:cNvPr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>
              <a:buNone/>
            </a:pPr>
            <a:endParaRPr sz="18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F5A8C7-0EE5-F44E-A555-5E87AB5358D9}"/>
              </a:ext>
            </a:extLst>
          </p:cNvPr>
          <p:cNvSpPr>
            <a:spLocks noGrp="1"/>
          </p:cNvSpPr>
          <p:nvPr/>
        </p:nvSpPr>
        <p:spPr>
          <a:xfrm>
            <a:off x="23507700" y="13530580"/>
            <a:ext cx="833438" cy="12192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buNone/>
            </a:pPr>
            <a:r>
              <a:rPr sz="8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</a:rPr>
              <a:t>Cisco Confidential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19173-024B-578A-8A2B-7FEB9971C124}"/>
              </a:ext>
            </a:extLst>
          </p:cNvPr>
          <p:cNvSpPr>
            <a:spLocks noGrp="1"/>
          </p:cNvSpPr>
          <p:nvPr/>
        </p:nvSpPr>
        <p:spPr>
          <a:xfrm>
            <a:off x="23507700" y="13530580"/>
            <a:ext cx="833438" cy="12192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buNone/>
            </a:pPr>
            <a:r>
              <a:rPr sz="8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</a:rPr>
              <a:t>Cisco Confidential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166D0C-98CF-3D51-A4A9-D4965433FEF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23507700" y="13530580"/>
            <a:ext cx="833438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N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Cisco 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10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19480" y="10936440"/>
            <a:ext cx="9916560" cy="912240"/>
          </a:xfrm>
          <a:prstGeom prst="rect">
            <a:avLst/>
          </a:prstGeom>
          <a:ln w="0">
            <a:noFill/>
          </a:ln>
        </p:spPr>
      </p:pic>
      <p:pic>
        <p:nvPicPr>
          <p:cNvPr id="34" name="image 10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2179160" y="1752480"/>
            <a:ext cx="10185120" cy="10197720"/>
          </a:xfrm>
          <a:prstGeom prst="rect">
            <a:avLst/>
          </a:prstGeom>
          <a:ln w="0">
            <a:noFill/>
          </a:ln>
        </p:spPr>
      </p:pic>
      <p:pic>
        <p:nvPicPr>
          <p:cNvPr id="35" name="image 10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574640" y="9347040"/>
            <a:ext cx="7175160" cy="37800"/>
          </a:xfrm>
          <a:prstGeom prst="rect">
            <a:avLst/>
          </a:prstGeom>
          <a:ln w="0">
            <a:noFill/>
          </a:ln>
        </p:spPr>
      </p:pic>
      <p:sp>
        <p:nvSpPr>
          <p:cNvPr id="13" name="Object 1011">
            <a:extLst>
              <a:ext uri="{FF2B5EF4-FFF2-40B4-BE49-F238E27FC236}">
                <a16:creationId xmlns:a16="http://schemas.microsoft.com/office/drawing/2014/main" id="{7D7ADDB5-5F1E-47D6-8CE3-13D310B1CEF1}"/>
              </a:ext>
            </a:extLst>
          </p:cNvPr>
          <p:cNvSpPr>
            <a:spLocks noGrp="1"/>
          </p:cNvSpPr>
          <p:nvPr/>
        </p:nvSpPr>
        <p:spPr>
          <a:xfrm>
            <a:off x="1574640" y="3088440"/>
            <a:ext cx="11540880" cy="297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</a:pPr>
            <a:endParaRPr sz="1800" b="0" u="none">
              <a:solidFill>
                <a:schemeClr val="dk1"/>
              </a:solidFill>
              <a:latin typeface="龙书势如破竹简"/>
              <a:ea typeface="龙书势如破竹简"/>
              <a:cs typeface="龙书势如破竹简"/>
            </a:endParaRPr>
          </a:p>
        </p:txBody>
      </p:sp>
      <p:sp>
        <p:nvSpPr>
          <p:cNvPr id="14" name="Object 1014">
            <a:extLst>
              <a:ext uri="{FF2B5EF4-FFF2-40B4-BE49-F238E27FC236}">
                <a16:creationId xmlns:a16="http://schemas.microsoft.com/office/drawing/2014/main" id="{051B6DB1-6AB1-43FD-8640-78E17FB814FF}"/>
              </a:ext>
            </a:extLst>
          </p:cNvPr>
          <p:cNvSpPr>
            <a:spLocks noGrp="1"/>
          </p:cNvSpPr>
          <p:nvPr/>
        </p:nvSpPr>
        <p:spPr>
          <a:xfrm>
            <a:off x="1676520" y="11142360"/>
            <a:ext cx="7391160" cy="55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</a:pPr>
            <a:endParaRPr sz="180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8" name="Picture 53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2554640" y="4003560"/>
            <a:ext cx="9415440" cy="5070960"/>
          </a:xfrm>
          <a:prstGeom prst="rect">
            <a:avLst/>
          </a:prstGeom>
          <a:ln w="0">
            <a:noFill/>
          </a:ln>
        </p:spPr>
      </p:pic>
      <p:sp>
        <p:nvSpPr>
          <p:cNvPr id="18" name="Rectangle 54">
            <a:extLst>
              <a:ext uri="{FF2B5EF4-FFF2-40B4-BE49-F238E27FC236}">
                <a16:creationId xmlns:a16="http://schemas.microsoft.com/office/drawing/2014/main" id="{E3B1710B-E182-4ACD-8586-602766766B91}"/>
              </a:ext>
            </a:extLst>
          </p:cNvPr>
          <p:cNvSpPr>
            <a:spLocks noGrp="1"/>
          </p:cNvSpPr>
          <p:nvPr/>
        </p:nvSpPr>
        <p:spPr>
          <a:xfrm>
            <a:off x="13660200" y="4264920"/>
            <a:ext cx="7236720" cy="4035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buNone/>
            </a:pPr>
            <a:endParaRPr sz="1800" b="0" u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0" name="Picture 4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3617000" y="4257720"/>
            <a:ext cx="7387920" cy="4129560"/>
          </a:xfrm>
          <a:prstGeom prst="rect">
            <a:avLst/>
          </a:prstGeom>
          <a:ln w="0">
            <a:noFill/>
          </a:ln>
        </p:spPr>
      </p:pic>
      <p:pic>
        <p:nvPicPr>
          <p:cNvPr id="41" name="图片 9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14957640" y="4885560"/>
            <a:ext cx="5447160" cy="2808000"/>
          </a:xfrm>
          <a:prstGeom prst="rect">
            <a:avLst/>
          </a:prstGeom>
          <a:ln w="0">
            <a:noFill/>
          </a:ln>
        </p:spPr>
      </p:pic>
      <p:pic>
        <p:nvPicPr>
          <p:cNvPr id="42" name="Picture 2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134280" y="81000"/>
            <a:ext cx="2534760" cy="3741840"/>
          </a:xfrm>
          <a:prstGeom prst="rect">
            <a:avLst/>
          </a:prstGeom>
          <a:ln w="0">
            <a:noFill/>
          </a:ln>
        </p:spPr>
      </p:pic>
      <p:sp>
        <p:nvSpPr>
          <p:cNvPr id="22" name="TextBox 3">
            <a:extLst>
              <a:ext uri="{FF2B5EF4-FFF2-40B4-BE49-F238E27FC236}">
                <a16:creationId xmlns:a16="http://schemas.microsoft.com/office/drawing/2014/main" id="{343D101A-7C53-4057-B7FC-2416910F585E}"/>
              </a:ext>
            </a:extLst>
          </p:cNvPr>
          <p:cNvSpPr>
            <a:spLocks noGrp="1"/>
          </p:cNvSpPr>
          <p:nvPr/>
        </p:nvSpPr>
        <p:spPr>
          <a:xfrm>
            <a:off x="1574673" y="4095750"/>
            <a:ext cx="11239500" cy="44767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70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基于 Apache</a:t>
            </a:r>
            <a:endParaRPr sz="8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70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DolphinScheduler 的</a:t>
            </a:r>
            <a:endParaRPr sz="8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705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企业级 Data Agent 实践</a:t>
            </a:r>
            <a:endParaRPr sz="8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Picture 4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2609640" y="738000"/>
            <a:ext cx="9397800" cy="1231560"/>
          </a:xfrm>
          <a:prstGeom prst="rect">
            <a:avLst/>
          </a:prstGeom>
          <a:ln w="0">
            <a:noFill/>
          </a:ln>
        </p:spPr>
      </p:pic>
      <p:sp>
        <p:nvSpPr>
          <p:cNvPr id="24" name="TextBox 1">
            <a:extLst>
              <a:ext uri="{FF2B5EF4-FFF2-40B4-BE49-F238E27FC236}">
                <a16:creationId xmlns:a16="http://schemas.microsoft.com/office/drawing/2014/main" id="{D83CAF12-362E-4AFB-9A09-FECFAB86F92C}"/>
              </a:ext>
            </a:extLst>
          </p:cNvPr>
          <p:cNvSpPr>
            <a:spLocks noGrp="1"/>
          </p:cNvSpPr>
          <p:nvPr/>
        </p:nvSpPr>
        <p:spPr>
          <a:xfrm>
            <a:off x="2297683" y="11144250"/>
            <a:ext cx="6014317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lang="en-CN" sz="2400" b="0" u="none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Cisco</a:t>
            </a:r>
            <a:r>
              <a:rPr lang="zh-CN" altLang="en-US" sz="2400" b="0" u="none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u="none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Webex · </a:t>
            </a:r>
            <a:r>
              <a:rPr sz="2400" b="0" u="none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DolphinScheduler</a:t>
            </a:r>
            <a:r>
              <a:rPr sz="2400" b="0" u="none" dirty="0">
                <a:solidFill>
                  <a:schemeClr val="lt1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u="none" dirty="0" err="1">
                <a:solidFill>
                  <a:schemeClr val="lt1"/>
                </a:solidFill>
                <a:latin typeface="Arial"/>
                <a:ea typeface="Arial"/>
                <a:cs typeface="Arial"/>
              </a:rPr>
              <a:t>社区分享</a:t>
            </a:r>
            <a:endParaRPr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309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总体架构：企业级 AI Harness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0-v-0">
            <a:extLst>
              <a:ext uri="{FF2B5EF4-FFF2-40B4-BE49-F238E27FC236}">
                <a16:creationId xmlns:a16="http://schemas.microsoft.com/office/drawing/2014/main" id="{C39405AA-5B6C-4DA8-9ECE-CBC24AADA348}"/>
              </a:ext>
            </a:extLst>
          </p:cNvPr>
          <p:cNvSpPr>
            <a:spLocks noGrp="1"/>
          </p:cNvSpPr>
          <p:nvPr/>
        </p:nvSpPr>
        <p:spPr>
          <a:xfrm>
            <a:off x="12077700" y="3907449"/>
            <a:ext cx="95250" cy="396000"/>
          </a:xfrm>
          <a:prstGeom prst="rect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6" name="s10-a-0">
            <a:extLst>
              <a:ext uri="{FF2B5EF4-FFF2-40B4-BE49-F238E27FC236}">
                <a16:creationId xmlns:a16="http://schemas.microsoft.com/office/drawing/2014/main" id="{82CEBC79-E76B-48C9-8B76-E28308178ED2}"/>
              </a:ext>
            </a:extLst>
          </p:cNvPr>
          <p:cNvSpPr>
            <a:spLocks noGrp="1"/>
          </p:cNvSpPr>
          <p:nvPr/>
        </p:nvSpPr>
        <p:spPr>
          <a:xfrm>
            <a:off x="11782425" y="4148506"/>
            <a:ext cx="685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▼</a:t>
            </a:r>
          </a:p>
        </p:txBody>
      </p:sp>
      <p:sp>
        <p:nvSpPr>
          <p:cNvPr id="73" name="s10-row-0">
            <a:extLst>
              <a:ext uri="{FF2B5EF4-FFF2-40B4-BE49-F238E27FC236}">
                <a16:creationId xmlns:a16="http://schemas.microsoft.com/office/drawing/2014/main" id="{39FAEFB9-76BA-42C6-B536-502A7A202B91}"/>
              </a:ext>
            </a:extLst>
          </p:cNvPr>
          <p:cNvSpPr>
            <a:spLocks noGrp="1"/>
          </p:cNvSpPr>
          <p:nvPr/>
        </p:nvSpPr>
        <p:spPr>
          <a:xfrm>
            <a:off x="2381250" y="2571750"/>
            <a:ext cx="19621500" cy="1333500"/>
          </a:xfrm>
          <a:prstGeom prst="roundRect">
            <a:avLst>
              <a:gd name="adj" fmla="val 11429"/>
            </a:avLst>
          </a:prstGeom>
          <a:noFill/>
          <a:ln w="19050">
            <a:solidFill>
              <a:srgbClr val="153A8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4" name="s10-accent-0">
            <a:extLst>
              <a:ext uri="{FF2B5EF4-FFF2-40B4-BE49-F238E27FC236}">
                <a16:creationId xmlns:a16="http://schemas.microsoft.com/office/drawing/2014/main" id="{81913222-1C49-427B-8637-CCC1381B767B}"/>
              </a:ext>
            </a:extLst>
          </p:cNvPr>
          <p:cNvSpPr>
            <a:spLocks noGrp="1"/>
          </p:cNvSpPr>
          <p:nvPr/>
        </p:nvSpPr>
        <p:spPr>
          <a:xfrm>
            <a:off x="2381250" y="2571750"/>
            <a:ext cx="190500" cy="1333500"/>
          </a:xfrm>
          <a:prstGeom prst="rect">
            <a:avLst/>
          </a:prstGeom>
          <a:solidFill>
            <a:srgbClr val="153A8A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5" name="s10-h-0">
            <a:extLst>
              <a:ext uri="{FF2B5EF4-FFF2-40B4-BE49-F238E27FC236}">
                <a16:creationId xmlns:a16="http://schemas.microsoft.com/office/drawing/2014/main" id="{D1FB5063-DB62-48B0-90E1-3B6245A2E7D6}"/>
              </a:ext>
            </a:extLst>
          </p:cNvPr>
          <p:cNvSpPr>
            <a:spLocks noGrp="1"/>
          </p:cNvSpPr>
          <p:nvPr/>
        </p:nvSpPr>
        <p:spPr>
          <a:xfrm>
            <a:off x="2857500" y="2914650"/>
            <a:ext cx="342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交互入口</a:t>
            </a:r>
          </a:p>
        </p:txBody>
      </p:sp>
      <p:sp>
        <p:nvSpPr>
          <p:cNvPr id="76" name="s10-t-0">
            <a:extLst>
              <a:ext uri="{FF2B5EF4-FFF2-40B4-BE49-F238E27FC236}">
                <a16:creationId xmlns:a16="http://schemas.microsoft.com/office/drawing/2014/main" id="{08A2E8EF-7DAB-43A2-BF18-F5BB4EAD42CC}"/>
              </a:ext>
            </a:extLst>
          </p:cNvPr>
          <p:cNvSpPr>
            <a:spLocks noGrp="1"/>
          </p:cNvSpPr>
          <p:nvPr/>
        </p:nvSpPr>
        <p:spPr>
          <a:xfrm>
            <a:off x="6381750" y="2809875"/>
            <a:ext cx="15049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用户 · Codex / Claude · Web / CLI · MCP Client</a:t>
            </a:r>
          </a:p>
        </p:txBody>
      </p:sp>
      <p:sp>
        <p:nvSpPr>
          <p:cNvPr id="77" name="s10-row-1">
            <a:extLst>
              <a:ext uri="{FF2B5EF4-FFF2-40B4-BE49-F238E27FC236}">
                <a16:creationId xmlns:a16="http://schemas.microsoft.com/office/drawing/2014/main" id="{B0CAB146-FAB4-4C30-AAE8-3B465BE65E14}"/>
              </a:ext>
            </a:extLst>
          </p:cNvPr>
          <p:cNvSpPr>
            <a:spLocks noGrp="1"/>
          </p:cNvSpPr>
          <p:nvPr/>
        </p:nvSpPr>
        <p:spPr>
          <a:xfrm>
            <a:off x="2381250" y="4429125"/>
            <a:ext cx="19621500" cy="1333500"/>
          </a:xfrm>
          <a:prstGeom prst="roundRect">
            <a:avLst>
              <a:gd name="adj" fmla="val 11429"/>
            </a:avLst>
          </a:prstGeom>
          <a:noFill/>
          <a:ln w="19050">
            <a:solidFill>
              <a:srgbClr val="3155F5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8" name="s10-accent-1">
            <a:extLst>
              <a:ext uri="{FF2B5EF4-FFF2-40B4-BE49-F238E27FC236}">
                <a16:creationId xmlns:a16="http://schemas.microsoft.com/office/drawing/2014/main" id="{3F93D9BF-0519-4E5E-B194-544D39EF0F8F}"/>
              </a:ext>
            </a:extLst>
          </p:cNvPr>
          <p:cNvSpPr>
            <a:spLocks noGrp="1"/>
          </p:cNvSpPr>
          <p:nvPr/>
        </p:nvSpPr>
        <p:spPr>
          <a:xfrm>
            <a:off x="2381250" y="4429125"/>
            <a:ext cx="190500" cy="1333500"/>
          </a:xfrm>
          <a:prstGeom prst="rect">
            <a:avLst/>
          </a:prstGeom>
          <a:solidFill>
            <a:srgbClr val="3155F5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9" name="s10-h-1">
            <a:extLst>
              <a:ext uri="{FF2B5EF4-FFF2-40B4-BE49-F238E27FC236}">
                <a16:creationId xmlns:a16="http://schemas.microsoft.com/office/drawing/2014/main" id="{0C670992-D8C9-4AF7-BD02-FF0E6B768472}"/>
              </a:ext>
            </a:extLst>
          </p:cNvPr>
          <p:cNvSpPr>
            <a:spLocks noGrp="1"/>
          </p:cNvSpPr>
          <p:nvPr/>
        </p:nvSpPr>
        <p:spPr>
          <a:xfrm>
            <a:off x="2857500" y="4772025"/>
            <a:ext cx="342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155F5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155F5"/>
                </a:solidFill>
                <a:latin typeface="微软雅黑"/>
                <a:ea typeface="微软雅黑"/>
                <a:cs typeface="微软雅黑"/>
              </a:rPr>
              <a:t>Agent 编排</a:t>
            </a:r>
          </a:p>
        </p:txBody>
      </p:sp>
      <p:sp>
        <p:nvSpPr>
          <p:cNvPr id="80" name="s10-t-1">
            <a:extLst>
              <a:ext uri="{FF2B5EF4-FFF2-40B4-BE49-F238E27FC236}">
                <a16:creationId xmlns:a16="http://schemas.microsoft.com/office/drawing/2014/main" id="{8FAD3E19-3ADE-4595-BC0D-1F19BCAD2ED3}"/>
              </a:ext>
            </a:extLst>
          </p:cNvPr>
          <p:cNvSpPr>
            <a:spLocks noGrp="1"/>
          </p:cNvSpPr>
          <p:nvPr/>
        </p:nvSpPr>
        <p:spPr>
          <a:xfrm>
            <a:off x="6381750" y="4667250"/>
            <a:ext cx="15049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意图理解 · 任务规划 · 上下文发现 · 工具编排 · 证据总结</a:t>
            </a:r>
          </a:p>
        </p:txBody>
      </p:sp>
      <p:sp>
        <p:nvSpPr>
          <p:cNvPr id="81" name="s10-row-2">
            <a:extLst>
              <a:ext uri="{FF2B5EF4-FFF2-40B4-BE49-F238E27FC236}">
                <a16:creationId xmlns:a16="http://schemas.microsoft.com/office/drawing/2014/main" id="{4273DACB-EE4C-4A14-9400-0362459A6854}"/>
              </a:ext>
            </a:extLst>
          </p:cNvPr>
          <p:cNvSpPr>
            <a:spLocks noGrp="1"/>
          </p:cNvSpPr>
          <p:nvPr/>
        </p:nvSpPr>
        <p:spPr>
          <a:xfrm>
            <a:off x="2381250" y="6286500"/>
            <a:ext cx="19621500" cy="1333500"/>
          </a:xfrm>
          <a:prstGeom prst="roundRect">
            <a:avLst>
              <a:gd name="adj" fmla="val 11429"/>
            </a:avLst>
          </a:prstGeom>
          <a:noFill/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2" name="s10-accent-2">
            <a:extLst>
              <a:ext uri="{FF2B5EF4-FFF2-40B4-BE49-F238E27FC236}">
                <a16:creationId xmlns:a16="http://schemas.microsoft.com/office/drawing/2014/main" id="{D6C8675A-CDAD-4B50-A56A-757B65581BC5}"/>
              </a:ext>
            </a:extLst>
          </p:cNvPr>
          <p:cNvSpPr>
            <a:spLocks noGrp="1"/>
          </p:cNvSpPr>
          <p:nvPr/>
        </p:nvSpPr>
        <p:spPr>
          <a:xfrm>
            <a:off x="2381250" y="6286500"/>
            <a:ext cx="190500" cy="1333500"/>
          </a:xfrm>
          <a:prstGeom prst="rect">
            <a:avLst/>
          </a:prstGeom>
          <a:solidFill>
            <a:srgbClr val="F2994A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3" name="s10-h-2">
            <a:extLst>
              <a:ext uri="{FF2B5EF4-FFF2-40B4-BE49-F238E27FC236}">
                <a16:creationId xmlns:a16="http://schemas.microsoft.com/office/drawing/2014/main" id="{2EF1F22E-52A7-4EB4-901C-CE4F78202E09}"/>
              </a:ext>
            </a:extLst>
          </p:cNvPr>
          <p:cNvSpPr>
            <a:spLocks noGrp="1"/>
          </p:cNvSpPr>
          <p:nvPr/>
        </p:nvSpPr>
        <p:spPr>
          <a:xfrm>
            <a:off x="2857500" y="6629400"/>
            <a:ext cx="342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AI Harness</a:t>
            </a:r>
          </a:p>
        </p:txBody>
      </p:sp>
      <p:sp>
        <p:nvSpPr>
          <p:cNvPr id="84" name="s10-t-2">
            <a:extLst>
              <a:ext uri="{FF2B5EF4-FFF2-40B4-BE49-F238E27FC236}">
                <a16:creationId xmlns:a16="http://schemas.microsoft.com/office/drawing/2014/main" id="{58D34525-6E5D-4341-879A-409FA8FE1B30}"/>
              </a:ext>
            </a:extLst>
          </p:cNvPr>
          <p:cNvSpPr>
            <a:spLocks noGrp="1"/>
          </p:cNvSpPr>
          <p:nvPr/>
        </p:nvSpPr>
        <p:spPr>
          <a:xfrm>
            <a:off x="6381750" y="6524625"/>
            <a:ext cx="15049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2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身份与权限 · 沙箱验证 · 风险策略 · 审批 · 幂等 · 审计 / Trace</a:t>
            </a:r>
          </a:p>
        </p:txBody>
      </p:sp>
      <p:sp>
        <p:nvSpPr>
          <p:cNvPr id="85" name="s10-row-3">
            <a:extLst>
              <a:ext uri="{FF2B5EF4-FFF2-40B4-BE49-F238E27FC236}">
                <a16:creationId xmlns:a16="http://schemas.microsoft.com/office/drawing/2014/main" id="{15215A1F-7AD7-462D-ADD7-248152455B0F}"/>
              </a:ext>
            </a:extLst>
          </p:cNvPr>
          <p:cNvSpPr>
            <a:spLocks noGrp="1"/>
          </p:cNvSpPr>
          <p:nvPr/>
        </p:nvSpPr>
        <p:spPr>
          <a:xfrm>
            <a:off x="2381250" y="8143875"/>
            <a:ext cx="19621500" cy="1333500"/>
          </a:xfrm>
          <a:prstGeom prst="roundRect">
            <a:avLst>
              <a:gd name="adj" fmla="val 11429"/>
            </a:avLst>
          </a:prstGeom>
          <a:noFill/>
          <a:ln w="19050">
            <a:solidFill>
              <a:srgbClr val="32B7E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6" name="s10-accent-3">
            <a:extLst>
              <a:ext uri="{FF2B5EF4-FFF2-40B4-BE49-F238E27FC236}">
                <a16:creationId xmlns:a16="http://schemas.microsoft.com/office/drawing/2014/main" id="{3EEB95AB-6981-4E0D-8C67-C220D4799C9B}"/>
              </a:ext>
            </a:extLst>
          </p:cNvPr>
          <p:cNvSpPr>
            <a:spLocks noGrp="1"/>
          </p:cNvSpPr>
          <p:nvPr/>
        </p:nvSpPr>
        <p:spPr>
          <a:xfrm>
            <a:off x="2381250" y="8143875"/>
            <a:ext cx="190500" cy="1333500"/>
          </a:xfrm>
          <a:prstGeom prst="rect">
            <a:avLst/>
          </a:prstGeom>
          <a:solidFill>
            <a:srgbClr val="32B7E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7" name="s10-h-3">
            <a:extLst>
              <a:ext uri="{FF2B5EF4-FFF2-40B4-BE49-F238E27FC236}">
                <a16:creationId xmlns:a16="http://schemas.microsoft.com/office/drawing/2014/main" id="{D1808C0D-FA43-4FAD-B7C9-F62F1DAECE70}"/>
              </a:ext>
            </a:extLst>
          </p:cNvPr>
          <p:cNvSpPr>
            <a:spLocks noGrp="1"/>
          </p:cNvSpPr>
          <p:nvPr/>
        </p:nvSpPr>
        <p:spPr>
          <a:xfrm>
            <a:off x="2857500" y="8486775"/>
            <a:ext cx="342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治理工具层</a:t>
            </a:r>
          </a:p>
        </p:txBody>
      </p:sp>
      <p:sp>
        <p:nvSpPr>
          <p:cNvPr id="88" name="s10-t-3">
            <a:extLst>
              <a:ext uri="{FF2B5EF4-FFF2-40B4-BE49-F238E27FC236}">
                <a16:creationId xmlns:a16="http://schemas.microsoft.com/office/drawing/2014/main" id="{4654EE19-36E3-4152-9068-278DEF650515}"/>
              </a:ext>
            </a:extLst>
          </p:cNvPr>
          <p:cNvSpPr>
            <a:spLocks noGrp="1"/>
          </p:cNvSpPr>
          <p:nvPr/>
        </p:nvSpPr>
        <p:spPr>
          <a:xfrm>
            <a:off x="6381750" y="8382000"/>
            <a:ext cx="15049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250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Discovery · SQL / Spark / Flink / ETL · DS Workflow · Observability</a:t>
            </a:r>
          </a:p>
        </p:txBody>
      </p:sp>
      <p:sp>
        <p:nvSpPr>
          <p:cNvPr id="89" name="s10-row-4">
            <a:extLst>
              <a:ext uri="{FF2B5EF4-FFF2-40B4-BE49-F238E27FC236}">
                <a16:creationId xmlns:a16="http://schemas.microsoft.com/office/drawing/2014/main" id="{677C601D-D3DE-43CF-9E5C-ED93A6603096}"/>
              </a:ext>
            </a:extLst>
          </p:cNvPr>
          <p:cNvSpPr>
            <a:spLocks noGrp="1"/>
          </p:cNvSpPr>
          <p:nvPr/>
        </p:nvSpPr>
        <p:spPr>
          <a:xfrm>
            <a:off x="2381250" y="10001250"/>
            <a:ext cx="19621500" cy="1333500"/>
          </a:xfrm>
          <a:prstGeom prst="roundRect">
            <a:avLst>
              <a:gd name="adj" fmla="val 11429"/>
            </a:avLst>
          </a:prstGeom>
          <a:noFill/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90" name="s10-accent-4">
            <a:extLst>
              <a:ext uri="{FF2B5EF4-FFF2-40B4-BE49-F238E27FC236}">
                <a16:creationId xmlns:a16="http://schemas.microsoft.com/office/drawing/2014/main" id="{FA4F2FE7-7FB6-446E-BBFA-B935EC81BF3B}"/>
              </a:ext>
            </a:extLst>
          </p:cNvPr>
          <p:cNvSpPr>
            <a:spLocks noGrp="1"/>
          </p:cNvSpPr>
          <p:nvPr/>
        </p:nvSpPr>
        <p:spPr>
          <a:xfrm>
            <a:off x="2381250" y="10001250"/>
            <a:ext cx="190500" cy="1333500"/>
          </a:xfrm>
          <a:prstGeom prst="rect">
            <a:avLst/>
          </a:prstGeom>
          <a:solidFill>
            <a:srgbClr val="27AE60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1" name="s10-h-4">
            <a:extLst>
              <a:ext uri="{FF2B5EF4-FFF2-40B4-BE49-F238E27FC236}">
                <a16:creationId xmlns:a16="http://schemas.microsoft.com/office/drawing/2014/main" id="{1F463AC6-5999-4373-9994-80C3E05217D0}"/>
              </a:ext>
            </a:extLst>
          </p:cNvPr>
          <p:cNvSpPr>
            <a:spLocks noGrp="1"/>
          </p:cNvSpPr>
          <p:nvPr/>
        </p:nvSpPr>
        <p:spPr>
          <a:xfrm>
            <a:off x="2857500" y="10344150"/>
            <a:ext cx="3429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生产系统</a:t>
            </a:r>
          </a:p>
        </p:txBody>
      </p:sp>
      <p:sp>
        <p:nvSpPr>
          <p:cNvPr id="92" name="s10-t-4">
            <a:extLst>
              <a:ext uri="{FF2B5EF4-FFF2-40B4-BE49-F238E27FC236}">
                <a16:creationId xmlns:a16="http://schemas.microsoft.com/office/drawing/2014/main" id="{15F41B4A-32C0-40AC-B264-51F4115B5D87}"/>
              </a:ext>
            </a:extLst>
          </p:cNvPr>
          <p:cNvSpPr>
            <a:spLocks noGrp="1"/>
          </p:cNvSpPr>
          <p:nvPr/>
        </p:nvSpPr>
        <p:spPr>
          <a:xfrm>
            <a:off x="6381750" y="10239375"/>
            <a:ext cx="15049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2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Kafka / Catalog / Lakehouse / OLAP / Compute     |     Apache DolphinScheduler：编排 · 调度 · 运行</a:t>
            </a:r>
          </a:p>
        </p:txBody>
      </p:sp>
      <p:sp>
        <p:nvSpPr>
          <p:cNvPr id="93" name="s10-side">
            <a:extLst>
              <a:ext uri="{FF2B5EF4-FFF2-40B4-BE49-F238E27FC236}">
                <a16:creationId xmlns:a16="http://schemas.microsoft.com/office/drawing/2014/main" id="{191854E5-6F7C-4403-ACB1-FF4E06C131C9}"/>
              </a:ext>
            </a:extLst>
          </p:cNvPr>
          <p:cNvSpPr>
            <a:spLocks noGrp="1"/>
          </p:cNvSpPr>
          <p:nvPr/>
        </p:nvSpPr>
        <p:spPr>
          <a:xfrm>
            <a:off x="2857500" y="11906250"/>
            <a:ext cx="18669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平台状态与审计存储：Session · Approval · Sandbox Result · Artifact · Trace</a:t>
            </a:r>
          </a:p>
        </p:txBody>
      </p:sp>
      <p:sp>
        <p:nvSpPr>
          <p:cNvPr id="2" name="s10-v-0">
            <a:extLst>
              <a:ext uri="{FF2B5EF4-FFF2-40B4-BE49-F238E27FC236}">
                <a16:creationId xmlns:a16="http://schemas.microsoft.com/office/drawing/2014/main" id="{556CDB76-C502-024D-76B7-56321F544972}"/>
              </a:ext>
            </a:extLst>
          </p:cNvPr>
          <p:cNvSpPr>
            <a:spLocks noGrp="1"/>
          </p:cNvSpPr>
          <p:nvPr/>
        </p:nvSpPr>
        <p:spPr>
          <a:xfrm>
            <a:off x="12042532" y="5771418"/>
            <a:ext cx="95250" cy="396000"/>
          </a:xfrm>
          <a:prstGeom prst="rect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10-a-0">
            <a:extLst>
              <a:ext uri="{FF2B5EF4-FFF2-40B4-BE49-F238E27FC236}">
                <a16:creationId xmlns:a16="http://schemas.microsoft.com/office/drawing/2014/main" id="{1B9C7BD8-C3EC-FF52-A328-600618433C79}"/>
              </a:ext>
            </a:extLst>
          </p:cNvPr>
          <p:cNvSpPr>
            <a:spLocks noGrp="1"/>
          </p:cNvSpPr>
          <p:nvPr/>
        </p:nvSpPr>
        <p:spPr>
          <a:xfrm>
            <a:off x="11747257" y="6012475"/>
            <a:ext cx="685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▼</a:t>
            </a:r>
          </a:p>
        </p:txBody>
      </p:sp>
      <p:sp>
        <p:nvSpPr>
          <p:cNvPr id="4" name="s10-v-0">
            <a:extLst>
              <a:ext uri="{FF2B5EF4-FFF2-40B4-BE49-F238E27FC236}">
                <a16:creationId xmlns:a16="http://schemas.microsoft.com/office/drawing/2014/main" id="{57756ED1-EB29-1436-DD27-F4EF180953E5}"/>
              </a:ext>
            </a:extLst>
          </p:cNvPr>
          <p:cNvSpPr>
            <a:spLocks noGrp="1"/>
          </p:cNvSpPr>
          <p:nvPr/>
        </p:nvSpPr>
        <p:spPr>
          <a:xfrm>
            <a:off x="12065978" y="7647105"/>
            <a:ext cx="95250" cy="396000"/>
          </a:xfrm>
          <a:prstGeom prst="rect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10-a-0">
            <a:extLst>
              <a:ext uri="{FF2B5EF4-FFF2-40B4-BE49-F238E27FC236}">
                <a16:creationId xmlns:a16="http://schemas.microsoft.com/office/drawing/2014/main" id="{8FC5CCB0-F20C-0678-7F54-7ED7B55679B6}"/>
              </a:ext>
            </a:extLst>
          </p:cNvPr>
          <p:cNvSpPr>
            <a:spLocks noGrp="1"/>
          </p:cNvSpPr>
          <p:nvPr/>
        </p:nvSpPr>
        <p:spPr>
          <a:xfrm>
            <a:off x="11770703" y="7888162"/>
            <a:ext cx="685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▼</a:t>
            </a:r>
          </a:p>
        </p:txBody>
      </p:sp>
      <p:sp>
        <p:nvSpPr>
          <p:cNvPr id="6" name="s10-v-0">
            <a:extLst>
              <a:ext uri="{FF2B5EF4-FFF2-40B4-BE49-F238E27FC236}">
                <a16:creationId xmlns:a16="http://schemas.microsoft.com/office/drawing/2014/main" id="{02A70881-0470-9081-8804-C598B8EC3635}"/>
              </a:ext>
            </a:extLst>
          </p:cNvPr>
          <p:cNvSpPr>
            <a:spLocks noGrp="1"/>
          </p:cNvSpPr>
          <p:nvPr/>
        </p:nvSpPr>
        <p:spPr>
          <a:xfrm>
            <a:off x="12042532" y="9452463"/>
            <a:ext cx="95250" cy="396000"/>
          </a:xfrm>
          <a:prstGeom prst="rect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10-a-0">
            <a:extLst>
              <a:ext uri="{FF2B5EF4-FFF2-40B4-BE49-F238E27FC236}">
                <a16:creationId xmlns:a16="http://schemas.microsoft.com/office/drawing/2014/main" id="{151282E5-D6F0-9FBB-90FB-701CFDC11986}"/>
              </a:ext>
            </a:extLst>
          </p:cNvPr>
          <p:cNvSpPr>
            <a:spLocks noGrp="1"/>
          </p:cNvSpPr>
          <p:nvPr/>
        </p:nvSpPr>
        <p:spPr>
          <a:xfrm>
            <a:off x="11747257" y="9693520"/>
            <a:ext cx="685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7737"/>
          </a:bodyPr>
          <a:lstStyle/>
          <a:p>
            <a:pPr algn="ctr">
              <a:lnSpc>
                <a:spcPct val="108000"/>
              </a:lnSpc>
              <a:buNone/>
              <a:def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25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▼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Agent Platform：领域 Agent 生态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1-center">
            <a:extLst>
              <a:ext uri="{FF2B5EF4-FFF2-40B4-BE49-F238E27FC236}">
                <a16:creationId xmlns:a16="http://schemas.microsoft.com/office/drawing/2014/main" id="{58F1E115-E90D-4AA7-8546-C0A4BAD4DA91}"/>
              </a:ext>
            </a:extLst>
          </p:cNvPr>
          <p:cNvSpPr>
            <a:spLocks noGrp="1"/>
          </p:cNvSpPr>
          <p:nvPr/>
        </p:nvSpPr>
        <p:spPr>
          <a:xfrm>
            <a:off x="9144000" y="3705230"/>
            <a:ext cx="6096000" cy="6096000"/>
          </a:xfrm>
          <a:prstGeom prst="ellipse">
            <a:avLst/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Agent</a:t>
            </a:r>
          </a:p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Platform</a:t>
            </a:r>
          </a:p>
          <a:p>
            <a:endParaRPr sz="28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理解请求</a:t>
            </a:r>
          </a:p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协调 Agent</a:t>
            </a:r>
          </a:p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汇总证据</a:t>
            </a:r>
          </a:p>
        </p:txBody>
      </p:sp>
      <p:sp>
        <p:nvSpPr>
          <p:cNvPr id="66" name="panel-0">
            <a:extLst>
              <a:ext uri="{FF2B5EF4-FFF2-40B4-BE49-F238E27FC236}">
                <a16:creationId xmlns:a16="http://schemas.microsoft.com/office/drawing/2014/main" id="{448DFBF5-D3A8-42E6-94C5-01426AAAD35B}"/>
              </a:ext>
            </a:extLst>
          </p:cNvPr>
          <p:cNvSpPr>
            <a:spLocks noGrp="1"/>
          </p:cNvSpPr>
          <p:nvPr/>
        </p:nvSpPr>
        <p:spPr>
          <a:xfrm>
            <a:off x="2095500" y="2667000"/>
            <a:ext cx="5810250" cy="1619250"/>
          </a:xfrm>
          <a:prstGeom prst="roundRect">
            <a:avLst>
              <a:gd name="adj" fmla="val 9412"/>
            </a:avLst>
          </a:prstGeom>
          <a:noFill/>
          <a:ln w="19050">
            <a:solidFill>
              <a:srgbClr val="32B7E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67" name="panel-h-0">
            <a:extLst>
              <a:ext uri="{FF2B5EF4-FFF2-40B4-BE49-F238E27FC236}">
                <a16:creationId xmlns:a16="http://schemas.microsoft.com/office/drawing/2014/main" id="{1DD2B131-EBC3-4A3A-ADFA-597110F6931F}"/>
              </a:ext>
            </a:extLst>
          </p:cNvPr>
          <p:cNvSpPr>
            <a:spLocks noGrp="1"/>
          </p:cNvSpPr>
          <p:nvPr/>
        </p:nvSpPr>
        <p:spPr>
          <a:xfrm>
            <a:off x="2381250" y="2895600"/>
            <a:ext cx="523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数据工程 Agent</a:t>
            </a:r>
          </a:p>
        </p:txBody>
      </p:sp>
      <p:sp>
        <p:nvSpPr>
          <p:cNvPr id="68" name="panel-s-0">
            <a:extLst>
              <a:ext uri="{FF2B5EF4-FFF2-40B4-BE49-F238E27FC236}">
                <a16:creationId xmlns:a16="http://schemas.microsoft.com/office/drawing/2014/main" id="{FDE8CB9F-AEA3-42AC-A97E-38ED5077F9D4}"/>
              </a:ext>
            </a:extLst>
          </p:cNvPr>
          <p:cNvSpPr>
            <a:spLocks noGrp="1"/>
          </p:cNvSpPr>
          <p:nvPr/>
        </p:nvSpPr>
        <p:spPr>
          <a:xfrm>
            <a:off x="2381250" y="3505200"/>
            <a:ext cx="523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Flink SQL · Spark · ETL · Workflow</a:t>
            </a:r>
          </a:p>
        </p:txBody>
      </p:sp>
      <p:sp>
        <p:nvSpPr>
          <p:cNvPr id="69" name="panel-1">
            <a:extLst>
              <a:ext uri="{FF2B5EF4-FFF2-40B4-BE49-F238E27FC236}">
                <a16:creationId xmlns:a16="http://schemas.microsoft.com/office/drawing/2014/main" id="{E346D4EF-AB30-4CE1-8623-267AD2F18D61}"/>
              </a:ext>
            </a:extLst>
          </p:cNvPr>
          <p:cNvSpPr>
            <a:spLocks noGrp="1"/>
          </p:cNvSpPr>
          <p:nvPr/>
        </p:nvSpPr>
        <p:spPr>
          <a:xfrm>
            <a:off x="16573500" y="2667000"/>
            <a:ext cx="5810250" cy="1619250"/>
          </a:xfrm>
          <a:prstGeom prst="roundRect">
            <a:avLst>
              <a:gd name="adj" fmla="val 9412"/>
            </a:avLst>
          </a:prstGeom>
          <a:noFill/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0" name="panel-h-1">
            <a:extLst>
              <a:ext uri="{FF2B5EF4-FFF2-40B4-BE49-F238E27FC236}">
                <a16:creationId xmlns:a16="http://schemas.microsoft.com/office/drawing/2014/main" id="{A75B0FE3-A13B-4852-A4EE-6B351EA13AD4}"/>
              </a:ext>
            </a:extLst>
          </p:cNvPr>
          <p:cNvSpPr>
            <a:spLocks noGrp="1"/>
          </p:cNvSpPr>
          <p:nvPr/>
        </p:nvSpPr>
        <p:spPr>
          <a:xfrm>
            <a:off x="16859250" y="2895600"/>
            <a:ext cx="523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审批策略 Agent</a:t>
            </a:r>
          </a:p>
        </p:txBody>
      </p:sp>
      <p:sp>
        <p:nvSpPr>
          <p:cNvPr id="71" name="panel-s-1">
            <a:extLst>
              <a:ext uri="{FF2B5EF4-FFF2-40B4-BE49-F238E27FC236}">
                <a16:creationId xmlns:a16="http://schemas.microsoft.com/office/drawing/2014/main" id="{254ED7BA-C5BB-4878-90C8-BFEC6EE56C5E}"/>
              </a:ext>
            </a:extLst>
          </p:cNvPr>
          <p:cNvSpPr>
            <a:spLocks noGrp="1"/>
          </p:cNvSpPr>
          <p:nvPr/>
        </p:nvSpPr>
        <p:spPr>
          <a:xfrm>
            <a:off x="16859250" y="3505200"/>
            <a:ext cx="523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自动审批 · 人工审批 · 风险阻断</a:t>
            </a:r>
          </a:p>
        </p:txBody>
      </p:sp>
      <p:sp>
        <p:nvSpPr>
          <p:cNvPr id="72" name="panel-2">
            <a:extLst>
              <a:ext uri="{FF2B5EF4-FFF2-40B4-BE49-F238E27FC236}">
                <a16:creationId xmlns:a16="http://schemas.microsoft.com/office/drawing/2014/main" id="{E19840F4-6A7A-44F6-BC34-7B32D9E498B0}"/>
              </a:ext>
            </a:extLst>
          </p:cNvPr>
          <p:cNvSpPr>
            <a:spLocks noGrp="1"/>
          </p:cNvSpPr>
          <p:nvPr/>
        </p:nvSpPr>
        <p:spPr>
          <a:xfrm>
            <a:off x="1714500" y="5996357"/>
            <a:ext cx="5810250" cy="1619250"/>
          </a:xfrm>
          <a:prstGeom prst="roundRect">
            <a:avLst>
              <a:gd name="adj" fmla="val 9412"/>
            </a:avLst>
          </a:prstGeom>
          <a:noFill/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3" name="panel-h-2">
            <a:extLst>
              <a:ext uri="{FF2B5EF4-FFF2-40B4-BE49-F238E27FC236}">
                <a16:creationId xmlns:a16="http://schemas.microsoft.com/office/drawing/2014/main" id="{67CC61DA-4A8F-494B-B554-69BFE97A56E4}"/>
              </a:ext>
            </a:extLst>
          </p:cNvPr>
          <p:cNvSpPr>
            <a:spLocks noGrp="1"/>
          </p:cNvSpPr>
          <p:nvPr/>
        </p:nvSpPr>
        <p:spPr>
          <a:xfrm>
            <a:off x="2000250" y="6224957"/>
            <a:ext cx="523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沙箱验证 Agent</a:t>
            </a:r>
          </a:p>
        </p:txBody>
      </p:sp>
      <p:sp>
        <p:nvSpPr>
          <p:cNvPr id="74" name="panel-s-2">
            <a:extLst>
              <a:ext uri="{FF2B5EF4-FFF2-40B4-BE49-F238E27FC236}">
                <a16:creationId xmlns:a16="http://schemas.microsoft.com/office/drawing/2014/main" id="{B2EA70D7-086A-437E-8A0A-13237C06DDE0}"/>
              </a:ext>
            </a:extLst>
          </p:cNvPr>
          <p:cNvSpPr>
            <a:spLocks noGrp="1"/>
          </p:cNvSpPr>
          <p:nvPr/>
        </p:nvSpPr>
        <p:spPr>
          <a:xfrm>
            <a:off x="2000250" y="6834557"/>
            <a:ext cx="523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本地语法 · Kafka 样例 · 远程沙箱</a:t>
            </a:r>
          </a:p>
        </p:txBody>
      </p:sp>
      <p:sp>
        <p:nvSpPr>
          <p:cNvPr id="75" name="panel-3">
            <a:extLst>
              <a:ext uri="{FF2B5EF4-FFF2-40B4-BE49-F238E27FC236}">
                <a16:creationId xmlns:a16="http://schemas.microsoft.com/office/drawing/2014/main" id="{F9FA54ED-CB2A-4266-90E7-AFD40515FC24}"/>
              </a:ext>
            </a:extLst>
          </p:cNvPr>
          <p:cNvSpPr>
            <a:spLocks noGrp="1"/>
          </p:cNvSpPr>
          <p:nvPr/>
        </p:nvSpPr>
        <p:spPr>
          <a:xfrm>
            <a:off x="16668750" y="6160479"/>
            <a:ext cx="5810250" cy="1619250"/>
          </a:xfrm>
          <a:prstGeom prst="roundRect">
            <a:avLst>
              <a:gd name="adj" fmla="val 9412"/>
            </a:avLst>
          </a:prstGeom>
          <a:noFill/>
          <a:ln w="19050">
            <a:solidFill>
              <a:srgbClr val="E4585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6" name="panel-h-3">
            <a:extLst>
              <a:ext uri="{FF2B5EF4-FFF2-40B4-BE49-F238E27FC236}">
                <a16:creationId xmlns:a16="http://schemas.microsoft.com/office/drawing/2014/main" id="{A2E23C95-DCDC-4C39-9E66-00B36690D887}"/>
              </a:ext>
            </a:extLst>
          </p:cNvPr>
          <p:cNvSpPr>
            <a:spLocks noGrp="1"/>
          </p:cNvSpPr>
          <p:nvPr/>
        </p:nvSpPr>
        <p:spPr>
          <a:xfrm>
            <a:off x="16954500" y="6389079"/>
            <a:ext cx="523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rPr>
              <a:t>工作流可观测 Agent</a:t>
            </a:r>
          </a:p>
        </p:txBody>
      </p:sp>
      <p:sp>
        <p:nvSpPr>
          <p:cNvPr id="77" name="panel-s-3">
            <a:extLst>
              <a:ext uri="{FF2B5EF4-FFF2-40B4-BE49-F238E27FC236}">
                <a16:creationId xmlns:a16="http://schemas.microsoft.com/office/drawing/2014/main" id="{06DB9C34-DD25-47ED-9068-F12F909F8146}"/>
              </a:ext>
            </a:extLst>
          </p:cNvPr>
          <p:cNvSpPr>
            <a:spLocks noGrp="1"/>
          </p:cNvSpPr>
          <p:nvPr/>
        </p:nvSpPr>
        <p:spPr>
          <a:xfrm>
            <a:off x="16954500" y="6998679"/>
            <a:ext cx="523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状态 · 日志 · Checkpoint · 源/目标证据</a:t>
            </a:r>
          </a:p>
        </p:txBody>
      </p:sp>
      <p:sp>
        <p:nvSpPr>
          <p:cNvPr id="78" name="panel-4">
            <a:extLst>
              <a:ext uri="{FF2B5EF4-FFF2-40B4-BE49-F238E27FC236}">
                <a16:creationId xmlns:a16="http://schemas.microsoft.com/office/drawing/2014/main" id="{CE652C64-16ED-4E12-8F03-B5E73A91F17D}"/>
              </a:ext>
            </a:extLst>
          </p:cNvPr>
          <p:cNvSpPr>
            <a:spLocks noGrp="1"/>
          </p:cNvSpPr>
          <p:nvPr/>
        </p:nvSpPr>
        <p:spPr>
          <a:xfrm>
            <a:off x="3810000" y="9437080"/>
            <a:ext cx="5810250" cy="1619250"/>
          </a:xfrm>
          <a:prstGeom prst="roundRect">
            <a:avLst>
              <a:gd name="adj" fmla="val 9412"/>
            </a:avLst>
          </a:prstGeom>
          <a:noFill/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9" name="panel-h-4">
            <a:extLst>
              <a:ext uri="{FF2B5EF4-FFF2-40B4-BE49-F238E27FC236}">
                <a16:creationId xmlns:a16="http://schemas.microsoft.com/office/drawing/2014/main" id="{5E30AC08-7C7E-4D86-916E-C6122E6E4FFA}"/>
              </a:ext>
            </a:extLst>
          </p:cNvPr>
          <p:cNvSpPr>
            <a:spLocks noGrp="1"/>
          </p:cNvSpPr>
          <p:nvPr/>
        </p:nvSpPr>
        <p:spPr>
          <a:xfrm>
            <a:off x="4095750" y="9665680"/>
            <a:ext cx="523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发现与血缘 Agent</a:t>
            </a:r>
          </a:p>
        </p:txBody>
      </p:sp>
      <p:sp>
        <p:nvSpPr>
          <p:cNvPr id="80" name="panel-s-4">
            <a:extLst>
              <a:ext uri="{FF2B5EF4-FFF2-40B4-BE49-F238E27FC236}">
                <a16:creationId xmlns:a16="http://schemas.microsoft.com/office/drawing/2014/main" id="{8230F141-3B88-4AE3-B120-5680D1C1CEF3}"/>
              </a:ext>
            </a:extLst>
          </p:cNvPr>
          <p:cNvSpPr>
            <a:spLocks noGrp="1"/>
          </p:cNvSpPr>
          <p:nvPr/>
        </p:nvSpPr>
        <p:spPr>
          <a:xfrm>
            <a:off x="4095750" y="10275280"/>
            <a:ext cx="523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元数据 · Owner · 资源 · 血缘</a:t>
            </a:r>
          </a:p>
        </p:txBody>
      </p:sp>
      <p:sp>
        <p:nvSpPr>
          <p:cNvPr id="81" name="panel-5">
            <a:extLst>
              <a:ext uri="{FF2B5EF4-FFF2-40B4-BE49-F238E27FC236}">
                <a16:creationId xmlns:a16="http://schemas.microsoft.com/office/drawing/2014/main" id="{97D53C36-4515-4C81-AAFD-0861868A341C}"/>
              </a:ext>
            </a:extLst>
          </p:cNvPr>
          <p:cNvSpPr>
            <a:spLocks noGrp="1"/>
          </p:cNvSpPr>
          <p:nvPr/>
        </p:nvSpPr>
        <p:spPr>
          <a:xfrm>
            <a:off x="15118372" y="9460526"/>
            <a:ext cx="5810250" cy="1619250"/>
          </a:xfrm>
          <a:prstGeom prst="roundRect">
            <a:avLst>
              <a:gd name="adj" fmla="val 9412"/>
            </a:avLst>
          </a:prstGeom>
          <a:noFill/>
          <a:ln w="19050">
            <a:solidFill>
              <a:srgbClr val="3155F5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2" name="panel-h-5">
            <a:extLst>
              <a:ext uri="{FF2B5EF4-FFF2-40B4-BE49-F238E27FC236}">
                <a16:creationId xmlns:a16="http://schemas.microsoft.com/office/drawing/2014/main" id="{B9260011-B7E9-425D-9B05-6F7AB220330A}"/>
              </a:ext>
            </a:extLst>
          </p:cNvPr>
          <p:cNvSpPr>
            <a:spLocks noGrp="1"/>
          </p:cNvSpPr>
          <p:nvPr/>
        </p:nvSpPr>
        <p:spPr>
          <a:xfrm>
            <a:off x="15404122" y="9689126"/>
            <a:ext cx="5238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155F5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155F5"/>
                </a:solidFill>
                <a:latin typeface="微软雅黑"/>
                <a:ea typeface="微软雅黑"/>
                <a:cs typeface="微软雅黑"/>
              </a:rPr>
              <a:t>平台支持 Agent</a:t>
            </a:r>
          </a:p>
        </p:txBody>
      </p:sp>
      <p:sp>
        <p:nvSpPr>
          <p:cNvPr id="83" name="panel-s-5">
            <a:extLst>
              <a:ext uri="{FF2B5EF4-FFF2-40B4-BE49-F238E27FC236}">
                <a16:creationId xmlns:a16="http://schemas.microsoft.com/office/drawing/2014/main" id="{C1456B54-BECF-4565-B174-8DEBF85959CD}"/>
              </a:ext>
            </a:extLst>
          </p:cNvPr>
          <p:cNvSpPr>
            <a:spLocks noGrp="1"/>
          </p:cNvSpPr>
          <p:nvPr/>
        </p:nvSpPr>
        <p:spPr>
          <a:xfrm>
            <a:off x="15404122" y="10298726"/>
            <a:ext cx="5238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Session · Approval · Trace · 失败证据</a:t>
            </a:r>
          </a:p>
        </p:txBody>
      </p:sp>
      <p:sp>
        <p:nvSpPr>
          <p:cNvPr id="84" name="s11-foot">
            <a:extLst>
              <a:ext uri="{FF2B5EF4-FFF2-40B4-BE49-F238E27FC236}">
                <a16:creationId xmlns:a16="http://schemas.microsoft.com/office/drawing/2014/main" id="{658E8E4A-4380-4F71-AE6E-BC5D4D024FD5}"/>
              </a:ext>
            </a:extLst>
          </p:cNvPr>
          <p:cNvSpPr>
            <a:spLocks noGrp="1"/>
          </p:cNvSpPr>
          <p:nvPr/>
        </p:nvSpPr>
        <p:spPr>
          <a:xfrm>
            <a:off x="3429000" y="11572875"/>
            <a:ext cx="17526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ctr">
              <a:lnSpc>
                <a:spcPct val="108000"/>
              </a:lnSpc>
              <a:buNone/>
              <a:defRPr sz="210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共享底座：MCP 入口 · Identity · Sandbox · Policy · Approval · Audit · Trace · Idempotency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240" y="0"/>
            <a:ext cx="22542120" cy="13779000"/>
          </a:xfrm>
          <a:prstGeom prst="rect">
            <a:avLst/>
          </a:prstGeom>
          <a:ln w="0">
            <a:noFill/>
          </a:ln>
        </p:spPr>
      </p:pic>
      <p:pic>
        <p:nvPicPr>
          <p:cNvPr id="69" name="image 40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1894840" y="2476440"/>
            <a:ext cx="1955520" cy="1955520"/>
          </a:xfrm>
          <a:prstGeom prst="rect">
            <a:avLst/>
          </a:prstGeom>
          <a:ln w="0">
            <a:noFill/>
          </a:ln>
        </p:spPr>
      </p:pic>
      <p:pic>
        <p:nvPicPr>
          <p:cNvPr id="70" name="image 40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0880" y="1332000"/>
            <a:ext cx="22542120" cy="11453760"/>
          </a:xfrm>
          <a:prstGeom prst="rect">
            <a:avLst/>
          </a:prstGeom>
          <a:ln w="0">
            <a:noFill/>
          </a:ln>
        </p:spPr>
      </p:pic>
      <p:pic>
        <p:nvPicPr>
          <p:cNvPr id="71" name="image 40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397160" y="10375920"/>
            <a:ext cx="3631680" cy="1904760"/>
          </a:xfrm>
          <a:prstGeom prst="rect">
            <a:avLst/>
          </a:prstGeom>
          <a:ln w="0">
            <a:noFill/>
          </a:ln>
        </p:spPr>
      </p:pic>
      <p:pic>
        <p:nvPicPr>
          <p:cNvPr id="72" name="image 405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686800" y="8737560"/>
            <a:ext cx="1002960" cy="240840"/>
          </a:xfrm>
          <a:prstGeom prst="rect">
            <a:avLst/>
          </a:prstGeom>
          <a:ln w="0">
            <a:noFill/>
          </a:ln>
        </p:spPr>
      </p:pic>
      <p:pic>
        <p:nvPicPr>
          <p:cNvPr id="73" name="image 406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10414080" y="4559400"/>
            <a:ext cx="50400" cy="4597200"/>
          </a:xfrm>
          <a:prstGeom prst="rect">
            <a:avLst/>
          </a:prstGeom>
          <a:ln w="0">
            <a:noFill/>
          </a:ln>
        </p:spPr>
      </p:pic>
      <p:sp>
        <p:nvSpPr>
          <p:cNvPr id="59" name="Object 408">
            <a:extLst>
              <a:ext uri="{FF2B5EF4-FFF2-40B4-BE49-F238E27FC236}">
                <a16:creationId xmlns:a16="http://schemas.microsoft.com/office/drawing/2014/main" id="{670D9CD2-3AF0-4630-BD8E-E2AEF332CF60}"/>
              </a:ext>
            </a:extLst>
          </p:cNvPr>
          <p:cNvSpPr>
            <a:spLocks noGrp="1"/>
          </p:cNvSpPr>
          <p:nvPr/>
        </p:nvSpPr>
        <p:spPr>
          <a:xfrm>
            <a:off x="4147560" y="4103640"/>
            <a:ext cx="570204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333333"/>
                </a:solidFill>
                <a:latin typeface="YouSheBiaoTiHei"/>
                <a:ea typeface="YouSheBiaoTiHei"/>
                <a:cs typeface="YouSheBiaoTiHei"/>
              </a:rPr>
              <a:t>03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Object 409">
            <a:extLst>
              <a:ext uri="{FF2B5EF4-FFF2-40B4-BE49-F238E27FC236}">
                <a16:creationId xmlns:a16="http://schemas.microsoft.com/office/drawing/2014/main" id="{2FECF433-32B2-4D97-A314-FF4381904FF4}"/>
              </a:ext>
            </a:extLst>
          </p:cNvPr>
          <p:cNvSpPr>
            <a:spLocks noGrp="1"/>
          </p:cNvSpPr>
          <p:nvPr/>
        </p:nvSpPr>
        <p:spPr>
          <a:xfrm>
            <a:off x="2173680" y="5664240"/>
            <a:ext cx="7733880" cy="187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23000"/>
              </a:lnSpc>
              <a:buNone/>
            </a:pPr>
            <a:r>
              <a:rPr sz="5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治理执行与
验证闭环
</a:t>
            </a: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r" defTabSz="914400">
              <a:lnSpc>
                <a:spcPct val="123000"/>
              </a:lnSpc>
              <a:buNone/>
            </a:pP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Object 4010">
            <a:extLst>
              <a:ext uri="{FF2B5EF4-FFF2-40B4-BE49-F238E27FC236}">
                <a16:creationId xmlns:a16="http://schemas.microsoft.com/office/drawing/2014/main" id="{0E98E1E5-4106-4B31-9F12-6AD9088E07A9}"/>
              </a:ext>
            </a:extLst>
          </p:cNvPr>
          <p:cNvSpPr>
            <a:spLocks noGrp="1"/>
          </p:cNvSpPr>
          <p:nvPr/>
        </p:nvSpPr>
        <p:spPr>
          <a:xfrm>
            <a:off x="11402640" y="4998960"/>
            <a:ext cx="11473560" cy="381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同一模型，三条执行路径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风险分级审批与前置验证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上线后以运行和数据证据闭环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753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治理执行模型：同一模型，三条路径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2-track">
            <a:extLst>
              <a:ext uri="{FF2B5EF4-FFF2-40B4-BE49-F238E27FC236}">
                <a16:creationId xmlns:a16="http://schemas.microsoft.com/office/drawing/2014/main" id="{DB85E66C-EE54-4967-82C0-74048B7F2536}"/>
              </a:ext>
            </a:extLst>
          </p:cNvPr>
          <p:cNvSpPr>
            <a:spLocks noGrp="1"/>
          </p:cNvSpPr>
          <p:nvPr/>
        </p:nvSpPr>
        <p:spPr>
          <a:xfrm>
            <a:off x="2476500" y="4333875"/>
            <a:ext cx="19431000" cy="66675"/>
          </a:xfrm>
          <a:prstGeom prst="rect">
            <a:avLst/>
          </a:prstGeom>
          <a:solidFill>
            <a:srgbClr val="D9E0E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6" name="s12-c-0">
            <a:extLst>
              <a:ext uri="{FF2B5EF4-FFF2-40B4-BE49-F238E27FC236}">
                <a16:creationId xmlns:a16="http://schemas.microsoft.com/office/drawing/2014/main" id="{425A32D7-A08F-47B2-A723-E0065E55F992}"/>
              </a:ext>
            </a:extLst>
          </p:cNvPr>
          <p:cNvSpPr>
            <a:spLocks noGrp="1"/>
          </p:cNvSpPr>
          <p:nvPr/>
        </p:nvSpPr>
        <p:spPr>
          <a:xfrm>
            <a:off x="2476500" y="3476625"/>
            <a:ext cx="1714500" cy="171450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67" name="s12-h-0">
            <a:extLst>
              <a:ext uri="{FF2B5EF4-FFF2-40B4-BE49-F238E27FC236}">
                <a16:creationId xmlns:a16="http://schemas.microsoft.com/office/drawing/2014/main" id="{20F680B9-2BFF-4735-BECF-77DABE7418DC}"/>
              </a:ext>
            </a:extLst>
          </p:cNvPr>
          <p:cNvSpPr>
            <a:spLocks noGrp="1"/>
          </p:cNvSpPr>
          <p:nvPr/>
        </p:nvSpPr>
        <p:spPr>
          <a:xfrm>
            <a:off x="1714500" y="552450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用户意图</a:t>
            </a:r>
          </a:p>
        </p:txBody>
      </p:sp>
      <p:sp>
        <p:nvSpPr>
          <p:cNvPr id="68" name="s12-t-0">
            <a:extLst>
              <a:ext uri="{FF2B5EF4-FFF2-40B4-BE49-F238E27FC236}">
                <a16:creationId xmlns:a16="http://schemas.microsoft.com/office/drawing/2014/main" id="{0884B814-DC89-46FF-915F-717E5615760E}"/>
              </a:ext>
            </a:extLst>
          </p:cNvPr>
          <p:cNvSpPr>
            <a:spLocks noGrp="1"/>
          </p:cNvSpPr>
          <p:nvPr/>
        </p:nvSpPr>
        <p:spPr>
          <a:xfrm>
            <a:off x="1714500" y="6191250"/>
            <a:ext cx="3238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自然语言业务请求</a:t>
            </a:r>
          </a:p>
        </p:txBody>
      </p:sp>
      <p:sp>
        <p:nvSpPr>
          <p:cNvPr id="69" name="s12-c-1">
            <a:extLst>
              <a:ext uri="{FF2B5EF4-FFF2-40B4-BE49-F238E27FC236}">
                <a16:creationId xmlns:a16="http://schemas.microsoft.com/office/drawing/2014/main" id="{4F0771CC-2AB1-45A7-8D18-5BE3639FE5CB}"/>
              </a:ext>
            </a:extLst>
          </p:cNvPr>
          <p:cNvSpPr>
            <a:spLocks noGrp="1"/>
          </p:cNvSpPr>
          <p:nvPr/>
        </p:nvSpPr>
        <p:spPr>
          <a:xfrm>
            <a:off x="6191250" y="3476625"/>
            <a:ext cx="1714500" cy="171450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70" name="s12-h-1">
            <a:extLst>
              <a:ext uri="{FF2B5EF4-FFF2-40B4-BE49-F238E27FC236}">
                <a16:creationId xmlns:a16="http://schemas.microsoft.com/office/drawing/2014/main" id="{219E4B9F-6711-48A2-B1C3-98EF9D2DC8EC}"/>
              </a:ext>
            </a:extLst>
          </p:cNvPr>
          <p:cNvSpPr>
            <a:spLocks noGrp="1"/>
          </p:cNvSpPr>
          <p:nvPr/>
        </p:nvSpPr>
        <p:spPr>
          <a:xfrm>
            <a:off x="5429250" y="552450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Agent 计划</a:t>
            </a:r>
          </a:p>
        </p:txBody>
      </p:sp>
      <p:sp>
        <p:nvSpPr>
          <p:cNvPr id="71" name="s12-t-1">
            <a:extLst>
              <a:ext uri="{FF2B5EF4-FFF2-40B4-BE49-F238E27FC236}">
                <a16:creationId xmlns:a16="http://schemas.microsoft.com/office/drawing/2014/main" id="{F503CE2A-7155-4171-A273-BBB7A901EA0E}"/>
              </a:ext>
            </a:extLst>
          </p:cNvPr>
          <p:cNvSpPr>
            <a:spLocks noGrp="1"/>
          </p:cNvSpPr>
          <p:nvPr/>
        </p:nvSpPr>
        <p:spPr>
          <a:xfrm>
            <a:off x="5429250" y="6191250"/>
            <a:ext cx="3238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生成步骤 / SQL / 配置</a:t>
            </a:r>
          </a:p>
        </p:txBody>
      </p:sp>
      <p:sp>
        <p:nvSpPr>
          <p:cNvPr id="72" name="s12-c-2">
            <a:extLst>
              <a:ext uri="{FF2B5EF4-FFF2-40B4-BE49-F238E27FC236}">
                <a16:creationId xmlns:a16="http://schemas.microsoft.com/office/drawing/2014/main" id="{75DBD18C-867F-4A49-BA1A-7F49FF1F9704}"/>
              </a:ext>
            </a:extLst>
          </p:cNvPr>
          <p:cNvSpPr>
            <a:spLocks noGrp="1"/>
          </p:cNvSpPr>
          <p:nvPr/>
        </p:nvSpPr>
        <p:spPr>
          <a:xfrm>
            <a:off x="9906000" y="3476625"/>
            <a:ext cx="1714500" cy="171450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73" name="s12-h-2">
            <a:extLst>
              <a:ext uri="{FF2B5EF4-FFF2-40B4-BE49-F238E27FC236}">
                <a16:creationId xmlns:a16="http://schemas.microsoft.com/office/drawing/2014/main" id="{3B88DCD4-300F-4498-9162-AC1A37B33868}"/>
              </a:ext>
            </a:extLst>
          </p:cNvPr>
          <p:cNvSpPr>
            <a:spLocks noGrp="1"/>
          </p:cNvSpPr>
          <p:nvPr/>
        </p:nvSpPr>
        <p:spPr>
          <a:xfrm>
            <a:off x="9144000" y="552450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上下文发现</a:t>
            </a:r>
          </a:p>
        </p:txBody>
      </p:sp>
      <p:sp>
        <p:nvSpPr>
          <p:cNvPr id="74" name="s12-t-2">
            <a:extLst>
              <a:ext uri="{FF2B5EF4-FFF2-40B4-BE49-F238E27FC236}">
                <a16:creationId xmlns:a16="http://schemas.microsoft.com/office/drawing/2014/main" id="{C5C373C6-F95E-42A4-A0E9-1BFC50582A9D}"/>
              </a:ext>
            </a:extLst>
          </p:cNvPr>
          <p:cNvSpPr>
            <a:spLocks noGrp="1"/>
          </p:cNvSpPr>
          <p:nvPr/>
        </p:nvSpPr>
        <p:spPr>
          <a:xfrm>
            <a:off x="9144000" y="6191250"/>
            <a:ext cx="3238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元数据 / Owner / 历史</a:t>
            </a:r>
          </a:p>
        </p:txBody>
      </p:sp>
      <p:sp>
        <p:nvSpPr>
          <p:cNvPr id="75" name="s12-c-3">
            <a:extLst>
              <a:ext uri="{FF2B5EF4-FFF2-40B4-BE49-F238E27FC236}">
                <a16:creationId xmlns:a16="http://schemas.microsoft.com/office/drawing/2014/main" id="{8093C554-E56F-49D1-82D9-5F7ABC52878A}"/>
              </a:ext>
            </a:extLst>
          </p:cNvPr>
          <p:cNvSpPr>
            <a:spLocks noGrp="1"/>
          </p:cNvSpPr>
          <p:nvPr/>
        </p:nvSpPr>
        <p:spPr>
          <a:xfrm>
            <a:off x="13620750" y="3476625"/>
            <a:ext cx="1714500" cy="1714500"/>
          </a:xfrm>
          <a:prstGeom prst="ellipse">
            <a:avLst/>
          </a:prstGeom>
          <a:solidFill>
            <a:srgbClr val="F2994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76" name="s12-h-3">
            <a:extLst>
              <a:ext uri="{FF2B5EF4-FFF2-40B4-BE49-F238E27FC236}">
                <a16:creationId xmlns:a16="http://schemas.microsoft.com/office/drawing/2014/main" id="{6DC79DE9-5931-4F8D-A3CE-6B175DF6214E}"/>
              </a:ext>
            </a:extLst>
          </p:cNvPr>
          <p:cNvSpPr>
            <a:spLocks noGrp="1"/>
          </p:cNvSpPr>
          <p:nvPr/>
        </p:nvSpPr>
        <p:spPr>
          <a:xfrm>
            <a:off x="12858750" y="552450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Harness 检查</a:t>
            </a:r>
          </a:p>
        </p:txBody>
      </p:sp>
      <p:sp>
        <p:nvSpPr>
          <p:cNvPr id="77" name="s12-t-3">
            <a:extLst>
              <a:ext uri="{FF2B5EF4-FFF2-40B4-BE49-F238E27FC236}">
                <a16:creationId xmlns:a16="http://schemas.microsoft.com/office/drawing/2014/main" id="{F62ABBCF-3DD4-4E02-A061-C50E7485A822}"/>
              </a:ext>
            </a:extLst>
          </p:cNvPr>
          <p:cNvSpPr>
            <a:spLocks noGrp="1"/>
          </p:cNvSpPr>
          <p:nvPr/>
        </p:nvSpPr>
        <p:spPr>
          <a:xfrm>
            <a:off x="12858750" y="6191250"/>
            <a:ext cx="3238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身份 / 沙箱 / 风险 / 审批</a:t>
            </a:r>
          </a:p>
        </p:txBody>
      </p:sp>
      <p:sp>
        <p:nvSpPr>
          <p:cNvPr id="78" name="s12-c-4">
            <a:extLst>
              <a:ext uri="{FF2B5EF4-FFF2-40B4-BE49-F238E27FC236}">
                <a16:creationId xmlns:a16="http://schemas.microsoft.com/office/drawing/2014/main" id="{7F5E6F7C-8B74-49C7-9CDB-1C6071B7B6E4}"/>
              </a:ext>
            </a:extLst>
          </p:cNvPr>
          <p:cNvSpPr>
            <a:spLocks noGrp="1"/>
          </p:cNvSpPr>
          <p:nvPr/>
        </p:nvSpPr>
        <p:spPr>
          <a:xfrm>
            <a:off x="17335500" y="3476625"/>
            <a:ext cx="1714500" cy="1714500"/>
          </a:xfrm>
          <a:prstGeom prst="ellipse">
            <a:avLst/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5</a:t>
            </a:r>
          </a:p>
        </p:txBody>
      </p:sp>
      <p:sp>
        <p:nvSpPr>
          <p:cNvPr id="79" name="s12-h-4">
            <a:extLst>
              <a:ext uri="{FF2B5EF4-FFF2-40B4-BE49-F238E27FC236}">
                <a16:creationId xmlns:a16="http://schemas.microsoft.com/office/drawing/2014/main" id="{F46A50B1-BDD3-4559-89B5-FBE1F35BAEF0}"/>
              </a:ext>
            </a:extLst>
          </p:cNvPr>
          <p:cNvSpPr>
            <a:spLocks noGrp="1"/>
          </p:cNvSpPr>
          <p:nvPr/>
        </p:nvSpPr>
        <p:spPr>
          <a:xfrm>
            <a:off x="16573500" y="552450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治理执行</a:t>
            </a:r>
          </a:p>
        </p:txBody>
      </p:sp>
      <p:sp>
        <p:nvSpPr>
          <p:cNvPr id="80" name="s12-t-4">
            <a:extLst>
              <a:ext uri="{FF2B5EF4-FFF2-40B4-BE49-F238E27FC236}">
                <a16:creationId xmlns:a16="http://schemas.microsoft.com/office/drawing/2014/main" id="{E7F5C846-BF2E-440C-B59E-000DF63E3A81}"/>
              </a:ext>
            </a:extLst>
          </p:cNvPr>
          <p:cNvSpPr>
            <a:spLocks noGrp="1"/>
          </p:cNvSpPr>
          <p:nvPr/>
        </p:nvSpPr>
        <p:spPr>
          <a:xfrm>
            <a:off x="16573500" y="6191250"/>
            <a:ext cx="3238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受控 Wrapper 调用 API</a:t>
            </a:r>
          </a:p>
        </p:txBody>
      </p:sp>
      <p:sp>
        <p:nvSpPr>
          <p:cNvPr id="81" name="s12-c-5">
            <a:extLst>
              <a:ext uri="{FF2B5EF4-FFF2-40B4-BE49-F238E27FC236}">
                <a16:creationId xmlns:a16="http://schemas.microsoft.com/office/drawing/2014/main" id="{749B954C-CE92-4BBD-AA69-61F53465D818}"/>
              </a:ext>
            </a:extLst>
          </p:cNvPr>
          <p:cNvSpPr>
            <a:spLocks noGrp="1"/>
          </p:cNvSpPr>
          <p:nvPr/>
        </p:nvSpPr>
        <p:spPr>
          <a:xfrm>
            <a:off x="21050250" y="3476625"/>
            <a:ext cx="1714500" cy="171450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4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6</a:t>
            </a:r>
          </a:p>
        </p:txBody>
      </p:sp>
      <p:sp>
        <p:nvSpPr>
          <p:cNvPr id="82" name="s12-h-5">
            <a:extLst>
              <a:ext uri="{FF2B5EF4-FFF2-40B4-BE49-F238E27FC236}">
                <a16:creationId xmlns:a16="http://schemas.microsoft.com/office/drawing/2014/main" id="{97B1061F-897D-48FD-8F96-A743EE260B1B}"/>
              </a:ext>
            </a:extLst>
          </p:cNvPr>
          <p:cNvSpPr>
            <a:spLocks noGrp="1"/>
          </p:cNvSpPr>
          <p:nvPr/>
        </p:nvSpPr>
        <p:spPr>
          <a:xfrm>
            <a:off x="20288250" y="552450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审计与结果</a:t>
            </a:r>
          </a:p>
        </p:txBody>
      </p:sp>
      <p:sp>
        <p:nvSpPr>
          <p:cNvPr id="83" name="s12-t-5">
            <a:extLst>
              <a:ext uri="{FF2B5EF4-FFF2-40B4-BE49-F238E27FC236}">
                <a16:creationId xmlns:a16="http://schemas.microsoft.com/office/drawing/2014/main" id="{A88FB1F4-9641-4574-9162-DBEE2BEC9AE3}"/>
              </a:ext>
            </a:extLst>
          </p:cNvPr>
          <p:cNvSpPr>
            <a:spLocks noGrp="1"/>
          </p:cNvSpPr>
          <p:nvPr/>
        </p:nvSpPr>
        <p:spPr>
          <a:xfrm>
            <a:off x="20288250" y="6191250"/>
            <a:ext cx="3238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记录证据并返回结论</a:t>
            </a:r>
          </a:p>
        </p:txBody>
      </p:sp>
      <p:sp>
        <p:nvSpPr>
          <p:cNvPr id="84" name="panel-0">
            <a:extLst>
              <a:ext uri="{FF2B5EF4-FFF2-40B4-BE49-F238E27FC236}">
                <a16:creationId xmlns:a16="http://schemas.microsoft.com/office/drawing/2014/main" id="{698B161B-43C1-4537-BA7B-629A98680AA1}"/>
              </a:ext>
            </a:extLst>
          </p:cNvPr>
          <p:cNvSpPr>
            <a:spLocks noGrp="1"/>
          </p:cNvSpPr>
          <p:nvPr/>
        </p:nvSpPr>
        <p:spPr>
          <a:xfrm>
            <a:off x="2000250" y="8096250"/>
            <a:ext cx="6572250" cy="2571750"/>
          </a:xfrm>
          <a:prstGeom prst="roundRect">
            <a:avLst>
              <a:gd name="adj" fmla="val 5926"/>
            </a:avLst>
          </a:prstGeom>
          <a:noFill/>
          <a:ln w="19050">
            <a:solidFill>
              <a:srgbClr val="32B7E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5" name="panel-h-0">
            <a:extLst>
              <a:ext uri="{FF2B5EF4-FFF2-40B4-BE49-F238E27FC236}">
                <a16:creationId xmlns:a16="http://schemas.microsoft.com/office/drawing/2014/main" id="{D8717135-B5A6-493B-B963-C8ECEDC904F6}"/>
              </a:ext>
            </a:extLst>
          </p:cNvPr>
          <p:cNvSpPr>
            <a:spLocks noGrp="1"/>
          </p:cNvSpPr>
          <p:nvPr/>
        </p:nvSpPr>
        <p:spPr>
          <a:xfrm>
            <a:off x="2286000" y="832485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Read Path｜读路径</a:t>
            </a:r>
          </a:p>
        </p:txBody>
      </p:sp>
      <p:sp>
        <p:nvSpPr>
          <p:cNvPr id="86" name="panel-s-0">
            <a:extLst>
              <a:ext uri="{FF2B5EF4-FFF2-40B4-BE49-F238E27FC236}">
                <a16:creationId xmlns:a16="http://schemas.microsoft.com/office/drawing/2014/main" id="{054A118A-0257-4207-BF0C-90147998B8E6}"/>
              </a:ext>
            </a:extLst>
          </p:cNvPr>
          <p:cNvSpPr>
            <a:spLocks noGrp="1"/>
          </p:cNvSpPr>
          <p:nvPr/>
        </p:nvSpPr>
        <p:spPr>
          <a:xfrm>
            <a:off x="2286000" y="8934450"/>
            <a:ext cx="600075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发现、状态、日志、元数据；不修改生产状态，审计后返回。</a:t>
            </a:r>
          </a:p>
        </p:txBody>
      </p:sp>
      <p:sp>
        <p:nvSpPr>
          <p:cNvPr id="87" name="panel-1">
            <a:extLst>
              <a:ext uri="{FF2B5EF4-FFF2-40B4-BE49-F238E27FC236}">
                <a16:creationId xmlns:a16="http://schemas.microsoft.com/office/drawing/2014/main" id="{D2365F9F-0806-4B75-B751-AFC7AFCCA429}"/>
              </a:ext>
            </a:extLst>
          </p:cNvPr>
          <p:cNvSpPr>
            <a:spLocks noGrp="1"/>
          </p:cNvSpPr>
          <p:nvPr/>
        </p:nvSpPr>
        <p:spPr>
          <a:xfrm>
            <a:off x="9334500" y="8096250"/>
            <a:ext cx="6572250" cy="2571750"/>
          </a:xfrm>
          <a:prstGeom prst="roundRect">
            <a:avLst>
              <a:gd name="adj" fmla="val 5926"/>
            </a:avLst>
          </a:prstGeom>
          <a:noFill/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8" name="panel-h-1">
            <a:extLst>
              <a:ext uri="{FF2B5EF4-FFF2-40B4-BE49-F238E27FC236}">
                <a16:creationId xmlns:a16="http://schemas.microsoft.com/office/drawing/2014/main" id="{0A333428-6DC1-4769-8E73-12E264F2A7F1}"/>
              </a:ext>
            </a:extLst>
          </p:cNvPr>
          <p:cNvSpPr>
            <a:spLocks noGrp="1"/>
          </p:cNvSpPr>
          <p:nvPr/>
        </p:nvSpPr>
        <p:spPr>
          <a:xfrm>
            <a:off x="9620250" y="832485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Change Path｜变更路径</a:t>
            </a:r>
          </a:p>
        </p:txBody>
      </p:sp>
      <p:sp>
        <p:nvSpPr>
          <p:cNvPr id="89" name="panel-s-1">
            <a:extLst>
              <a:ext uri="{FF2B5EF4-FFF2-40B4-BE49-F238E27FC236}">
                <a16:creationId xmlns:a16="http://schemas.microsoft.com/office/drawing/2014/main" id="{CF5B2EE5-0F35-4471-89B7-08BFA817F60D}"/>
              </a:ext>
            </a:extLst>
          </p:cNvPr>
          <p:cNvSpPr>
            <a:spLocks noGrp="1"/>
          </p:cNvSpPr>
          <p:nvPr/>
        </p:nvSpPr>
        <p:spPr>
          <a:xfrm>
            <a:off x="9620250" y="8934450"/>
            <a:ext cx="600075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沙箱 → 风险策略 → 自动 / 人工 / 阻断；批准后幂等执行。</a:t>
            </a:r>
          </a:p>
        </p:txBody>
      </p:sp>
      <p:sp>
        <p:nvSpPr>
          <p:cNvPr id="90" name="panel-2">
            <a:extLst>
              <a:ext uri="{FF2B5EF4-FFF2-40B4-BE49-F238E27FC236}">
                <a16:creationId xmlns:a16="http://schemas.microsoft.com/office/drawing/2014/main" id="{AA00BB64-FA41-4517-A425-8E64AF22E51E}"/>
              </a:ext>
            </a:extLst>
          </p:cNvPr>
          <p:cNvSpPr>
            <a:spLocks noGrp="1"/>
          </p:cNvSpPr>
          <p:nvPr/>
        </p:nvSpPr>
        <p:spPr>
          <a:xfrm>
            <a:off x="16668750" y="8096250"/>
            <a:ext cx="6572250" cy="2571750"/>
          </a:xfrm>
          <a:prstGeom prst="roundRect">
            <a:avLst>
              <a:gd name="adj" fmla="val 5926"/>
            </a:avLst>
          </a:prstGeom>
          <a:noFill/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91" name="panel-h-2">
            <a:extLst>
              <a:ext uri="{FF2B5EF4-FFF2-40B4-BE49-F238E27FC236}">
                <a16:creationId xmlns:a16="http://schemas.microsoft.com/office/drawing/2014/main" id="{5CB00ECF-FAE9-4A3B-8BC1-AD455A05F4E2}"/>
              </a:ext>
            </a:extLst>
          </p:cNvPr>
          <p:cNvSpPr>
            <a:spLocks noGrp="1"/>
          </p:cNvSpPr>
          <p:nvPr/>
        </p:nvSpPr>
        <p:spPr>
          <a:xfrm>
            <a:off x="16954500" y="832485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Observe Path｜观测路径</a:t>
            </a:r>
          </a:p>
        </p:txBody>
      </p:sp>
      <p:sp>
        <p:nvSpPr>
          <p:cNvPr id="92" name="panel-s-2">
            <a:extLst>
              <a:ext uri="{FF2B5EF4-FFF2-40B4-BE49-F238E27FC236}">
                <a16:creationId xmlns:a16="http://schemas.microsoft.com/office/drawing/2014/main" id="{FAC2D24E-7A74-43CD-9546-AE9739015356}"/>
              </a:ext>
            </a:extLst>
          </p:cNvPr>
          <p:cNvSpPr>
            <a:spLocks noGrp="1"/>
          </p:cNvSpPr>
          <p:nvPr/>
        </p:nvSpPr>
        <p:spPr>
          <a:xfrm>
            <a:off x="16954500" y="8934450"/>
            <a:ext cx="600075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发布后或用户询问时，收集运行、源端、目标端和日志证据。</a:t>
            </a:r>
          </a:p>
        </p:txBody>
      </p:sp>
      <p:sp>
        <p:nvSpPr>
          <p:cNvPr id="93" name="s12-foot">
            <a:extLst>
              <a:ext uri="{FF2B5EF4-FFF2-40B4-BE49-F238E27FC236}">
                <a16:creationId xmlns:a16="http://schemas.microsoft.com/office/drawing/2014/main" id="{26FD8A47-0C23-4B0F-920F-813636A068B9}"/>
              </a:ext>
            </a:extLst>
          </p:cNvPr>
          <p:cNvSpPr>
            <a:spLocks noGrp="1"/>
          </p:cNvSpPr>
          <p:nvPr/>
        </p:nvSpPr>
        <p:spPr>
          <a:xfrm>
            <a:off x="4095750" y="11239500"/>
            <a:ext cx="16192500" cy="1000125"/>
          </a:xfrm>
          <a:prstGeom prst="roundRect">
            <a:avLst>
              <a:gd name="adj" fmla="val 15238"/>
            </a:avLst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每个请求都有路径，每个高风险动作都有闸门，每个结果都可审计。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风险分级审批：自动、人工与阻断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3-band-0">
            <a:extLst>
              <a:ext uri="{FF2B5EF4-FFF2-40B4-BE49-F238E27FC236}">
                <a16:creationId xmlns:a16="http://schemas.microsoft.com/office/drawing/2014/main" id="{007A7885-9DC5-4A94-B913-F4D340934F0D}"/>
              </a:ext>
            </a:extLst>
          </p:cNvPr>
          <p:cNvSpPr>
            <a:spLocks noGrp="1"/>
          </p:cNvSpPr>
          <p:nvPr/>
        </p:nvSpPr>
        <p:spPr>
          <a:xfrm>
            <a:off x="1809750" y="2667000"/>
            <a:ext cx="6572250" cy="1095375"/>
          </a:xfrm>
          <a:prstGeom prst="roundRect">
            <a:avLst>
              <a:gd name="adj" fmla="val 13913"/>
            </a:avLst>
          </a:prstGeom>
          <a:solidFill>
            <a:srgbClr val="27AE60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自动批准</a:t>
            </a:r>
          </a:p>
        </p:txBody>
      </p:sp>
      <p:sp>
        <p:nvSpPr>
          <p:cNvPr id="66" name="s13-list-0">
            <a:extLst>
              <a:ext uri="{FF2B5EF4-FFF2-40B4-BE49-F238E27FC236}">
                <a16:creationId xmlns:a16="http://schemas.microsoft.com/office/drawing/2014/main" id="{15E7685A-025B-478E-94D9-44264B4038F7}"/>
              </a:ext>
            </a:extLst>
          </p:cNvPr>
          <p:cNvSpPr>
            <a:spLocks noGrp="1"/>
          </p:cNvSpPr>
          <p:nvPr/>
        </p:nvSpPr>
        <p:spPr>
          <a:xfrm>
            <a:off x="2190750" y="4191000"/>
            <a:ext cx="5810250" cy="409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低风险操作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用户拥有目标资源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沙箱验证通过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用户已确认意图</a:t>
            </a:r>
          </a:p>
        </p:txBody>
      </p:sp>
      <p:sp>
        <p:nvSpPr>
          <p:cNvPr id="67" name="s13-result-0">
            <a:extLst>
              <a:ext uri="{FF2B5EF4-FFF2-40B4-BE49-F238E27FC236}">
                <a16:creationId xmlns:a16="http://schemas.microsoft.com/office/drawing/2014/main" id="{A21C9438-8280-4575-8E6A-2F82223937A7}"/>
              </a:ext>
            </a:extLst>
          </p:cNvPr>
          <p:cNvSpPr>
            <a:spLocks noGrp="1"/>
          </p:cNvSpPr>
          <p:nvPr/>
        </p:nvSpPr>
        <p:spPr>
          <a:xfrm>
            <a:off x="2000250" y="8858250"/>
            <a:ext cx="6191250" cy="1143000"/>
          </a:xfrm>
          <a:prstGeom prst="roundRect">
            <a:avLst>
              <a:gd name="adj" fmla="val 13333"/>
            </a:avLst>
          </a:prstGeom>
          <a:solidFill>
            <a:srgbClr val="F7F9FF"/>
          </a:solidFill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3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直接进入治理执行</a:t>
            </a:r>
          </a:p>
        </p:txBody>
      </p:sp>
      <p:sp>
        <p:nvSpPr>
          <p:cNvPr id="68" name="s13-band-1">
            <a:extLst>
              <a:ext uri="{FF2B5EF4-FFF2-40B4-BE49-F238E27FC236}">
                <a16:creationId xmlns:a16="http://schemas.microsoft.com/office/drawing/2014/main" id="{AC2EE725-3455-4B49-A770-5941F2A20A71}"/>
              </a:ext>
            </a:extLst>
          </p:cNvPr>
          <p:cNvSpPr>
            <a:spLocks noGrp="1"/>
          </p:cNvSpPr>
          <p:nvPr/>
        </p:nvSpPr>
        <p:spPr>
          <a:xfrm>
            <a:off x="9144000" y="2667000"/>
            <a:ext cx="6572250" cy="1095375"/>
          </a:xfrm>
          <a:prstGeom prst="roundRect">
            <a:avLst>
              <a:gd name="adj" fmla="val 13913"/>
            </a:avLst>
          </a:prstGeom>
          <a:solidFill>
            <a:srgbClr val="F2994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人工审批</a:t>
            </a:r>
          </a:p>
        </p:txBody>
      </p:sp>
      <p:sp>
        <p:nvSpPr>
          <p:cNvPr id="69" name="s13-list-1">
            <a:extLst>
              <a:ext uri="{FF2B5EF4-FFF2-40B4-BE49-F238E27FC236}">
                <a16:creationId xmlns:a16="http://schemas.microsoft.com/office/drawing/2014/main" id="{8682D869-E8FE-4D8F-AE4B-A8F38BF95903}"/>
              </a:ext>
            </a:extLst>
          </p:cNvPr>
          <p:cNvSpPr>
            <a:spLocks noGrp="1"/>
          </p:cNvSpPr>
          <p:nvPr/>
        </p:nvSpPr>
        <p:spPr>
          <a:xfrm>
            <a:off x="9525000" y="4191000"/>
            <a:ext cx="5810250" cy="409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检测到高影响风险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操作他人或共享资源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共享集群变更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Owner 边界不明确</a:t>
            </a:r>
          </a:p>
        </p:txBody>
      </p:sp>
      <p:sp>
        <p:nvSpPr>
          <p:cNvPr id="70" name="s13-result-1">
            <a:extLst>
              <a:ext uri="{FF2B5EF4-FFF2-40B4-BE49-F238E27FC236}">
                <a16:creationId xmlns:a16="http://schemas.microsoft.com/office/drawing/2014/main" id="{A29EC4CD-8F44-43B6-B602-BCF97516F54E}"/>
              </a:ext>
            </a:extLst>
          </p:cNvPr>
          <p:cNvSpPr>
            <a:spLocks noGrp="1"/>
          </p:cNvSpPr>
          <p:nvPr/>
        </p:nvSpPr>
        <p:spPr>
          <a:xfrm>
            <a:off x="9334500" y="8858250"/>
            <a:ext cx="6191250" cy="1143000"/>
          </a:xfrm>
          <a:prstGeom prst="roundRect">
            <a:avLst>
              <a:gd name="adj" fmla="val 13333"/>
            </a:avLst>
          </a:prstGeom>
          <a:solidFill>
            <a:srgbClr val="F7F9FF"/>
          </a:solidFill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3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暂停并触发人工确认</a:t>
            </a:r>
          </a:p>
        </p:txBody>
      </p:sp>
      <p:sp>
        <p:nvSpPr>
          <p:cNvPr id="71" name="s13-band-2">
            <a:extLst>
              <a:ext uri="{FF2B5EF4-FFF2-40B4-BE49-F238E27FC236}">
                <a16:creationId xmlns:a16="http://schemas.microsoft.com/office/drawing/2014/main" id="{CB6BB03C-CD4E-4890-9EF8-7804FC6A1543}"/>
              </a:ext>
            </a:extLst>
          </p:cNvPr>
          <p:cNvSpPr>
            <a:spLocks noGrp="1"/>
          </p:cNvSpPr>
          <p:nvPr/>
        </p:nvSpPr>
        <p:spPr>
          <a:xfrm>
            <a:off x="16478250" y="2667000"/>
            <a:ext cx="6572250" cy="1095375"/>
          </a:xfrm>
          <a:prstGeom prst="roundRect">
            <a:avLst>
              <a:gd name="adj" fmla="val 13913"/>
            </a:avLst>
          </a:prstGeom>
          <a:solidFill>
            <a:srgbClr val="E4585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阻断</a:t>
            </a:r>
          </a:p>
        </p:txBody>
      </p:sp>
      <p:sp>
        <p:nvSpPr>
          <p:cNvPr id="72" name="s13-list-2">
            <a:extLst>
              <a:ext uri="{FF2B5EF4-FFF2-40B4-BE49-F238E27FC236}">
                <a16:creationId xmlns:a16="http://schemas.microsoft.com/office/drawing/2014/main" id="{9F627CEB-80E8-4192-8932-EC1A6FADAD09}"/>
              </a:ext>
            </a:extLst>
          </p:cNvPr>
          <p:cNvSpPr>
            <a:spLocks noGrp="1"/>
          </p:cNvSpPr>
          <p:nvPr/>
        </p:nvSpPr>
        <p:spPr>
          <a:xfrm>
            <a:off x="16859250" y="4191000"/>
            <a:ext cx="5810250" cy="409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身份无效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语法 / 数据验证失败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未经验证直发生产</a:t>
            </a:r>
          </a:p>
          <a:p>
            <a:pPr algn="l">
              <a:lnSpc>
                <a:spcPct val="130000"/>
              </a:lnSpc>
              <a:buNone/>
              <a:def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危险的大范围影响</a:t>
            </a:r>
          </a:p>
        </p:txBody>
      </p:sp>
      <p:sp>
        <p:nvSpPr>
          <p:cNvPr id="73" name="s13-result-2">
            <a:extLst>
              <a:ext uri="{FF2B5EF4-FFF2-40B4-BE49-F238E27FC236}">
                <a16:creationId xmlns:a16="http://schemas.microsoft.com/office/drawing/2014/main" id="{8C83C4D7-A607-49EF-ABF5-243D1DD8DFB7}"/>
              </a:ext>
            </a:extLst>
          </p:cNvPr>
          <p:cNvSpPr>
            <a:spLocks noGrp="1"/>
          </p:cNvSpPr>
          <p:nvPr/>
        </p:nvSpPr>
        <p:spPr>
          <a:xfrm>
            <a:off x="16668750" y="8858250"/>
            <a:ext cx="6191250" cy="1143000"/>
          </a:xfrm>
          <a:prstGeom prst="roundRect">
            <a:avLst>
              <a:gd name="adj" fmla="val 13333"/>
            </a:avLst>
          </a:prstGeom>
          <a:solidFill>
            <a:srgbClr val="F7F9FF"/>
          </a:solidFill>
          <a:ln w="19050">
            <a:solidFill>
              <a:srgbClr val="E4585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3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rPr>
              <a:t>停止并返回明确解释</a:t>
            </a:r>
          </a:p>
        </p:txBody>
      </p:sp>
      <p:sp>
        <p:nvSpPr>
          <p:cNvPr id="74" name="s13-foot">
            <a:extLst>
              <a:ext uri="{FF2B5EF4-FFF2-40B4-BE49-F238E27FC236}">
                <a16:creationId xmlns:a16="http://schemas.microsoft.com/office/drawing/2014/main" id="{2F3BD189-6248-4987-B49D-D2F8584D878A}"/>
              </a:ext>
            </a:extLst>
          </p:cNvPr>
          <p:cNvSpPr>
            <a:spLocks noGrp="1"/>
          </p:cNvSpPr>
          <p:nvPr/>
        </p:nvSpPr>
        <p:spPr>
          <a:xfrm>
            <a:off x="4191000" y="10906125"/>
            <a:ext cx="16002000" cy="1143000"/>
          </a:xfrm>
          <a:prstGeom prst="roundRect">
            <a:avLst>
              <a:gd name="adj" fmla="val 13333"/>
            </a:avLst>
          </a:prstGeom>
          <a:solidFill>
            <a:srgbClr val="EEF3FF"/>
          </a:solidFill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审批不是统一加一道人工门，而是把不同风险映射到不同速度。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前置验证：把错误挡在发布之前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4-old">
            <a:extLst>
              <a:ext uri="{FF2B5EF4-FFF2-40B4-BE49-F238E27FC236}">
                <a16:creationId xmlns:a16="http://schemas.microsoft.com/office/drawing/2014/main" id="{6ECBE084-63EC-4DB2-932E-AFB79F471D86}"/>
              </a:ext>
            </a:extLst>
          </p:cNvPr>
          <p:cNvSpPr>
            <a:spLocks noGrp="1"/>
          </p:cNvSpPr>
          <p:nvPr/>
        </p:nvSpPr>
        <p:spPr>
          <a:xfrm>
            <a:off x="1531330" y="257175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00" b="1">
                <a:solidFill>
                  <a:srgbClr val="E45858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E45858"/>
                </a:solidFill>
                <a:latin typeface="微软雅黑"/>
                <a:ea typeface="微软雅黑"/>
                <a:cs typeface="微软雅黑"/>
              </a:rPr>
              <a:t>传统路径</a:t>
            </a:r>
          </a:p>
        </p:txBody>
      </p:sp>
      <p:sp>
        <p:nvSpPr>
          <p:cNvPr id="66" name="s14-old-line">
            <a:extLst>
              <a:ext uri="{FF2B5EF4-FFF2-40B4-BE49-F238E27FC236}">
                <a16:creationId xmlns:a16="http://schemas.microsoft.com/office/drawing/2014/main" id="{39BA0CE0-EC61-423F-8B99-0036F02CAA88}"/>
              </a:ext>
            </a:extLst>
          </p:cNvPr>
          <p:cNvSpPr>
            <a:spLocks noGrp="1"/>
          </p:cNvSpPr>
          <p:nvPr/>
        </p:nvSpPr>
        <p:spPr>
          <a:xfrm>
            <a:off x="4953000" y="3143250"/>
            <a:ext cx="14763750" cy="57150"/>
          </a:xfrm>
          <a:prstGeom prst="rect">
            <a:avLst/>
          </a:prstGeom>
          <a:solidFill>
            <a:srgbClr val="E45858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" name="s14-old-0">
            <a:extLst>
              <a:ext uri="{FF2B5EF4-FFF2-40B4-BE49-F238E27FC236}">
                <a16:creationId xmlns:a16="http://schemas.microsoft.com/office/drawing/2014/main" id="{E8429F0A-C7BD-4C01-BF68-3CC8767487A6}"/>
              </a:ext>
            </a:extLst>
          </p:cNvPr>
          <p:cNvSpPr>
            <a:spLocks noGrp="1"/>
          </p:cNvSpPr>
          <p:nvPr/>
        </p:nvSpPr>
        <p:spPr>
          <a:xfrm>
            <a:off x="4953000" y="2524125"/>
            <a:ext cx="1333500" cy="1333500"/>
          </a:xfrm>
          <a:prstGeom prst="ellipse">
            <a:avLst/>
          </a:prstGeom>
          <a:solidFill>
            <a:srgbClr val="66708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68" name="s14-old-t-0">
            <a:extLst>
              <a:ext uri="{FF2B5EF4-FFF2-40B4-BE49-F238E27FC236}">
                <a16:creationId xmlns:a16="http://schemas.microsoft.com/office/drawing/2014/main" id="{7DF54F7A-5840-4353-BB31-B56633D66E4F}"/>
              </a:ext>
            </a:extLst>
          </p:cNvPr>
          <p:cNvSpPr>
            <a:spLocks noGrp="1"/>
          </p:cNvSpPr>
          <p:nvPr/>
        </p:nvSpPr>
        <p:spPr>
          <a:xfrm>
            <a:off x="4476750" y="4095750"/>
            <a:ext cx="228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创建</a:t>
            </a:r>
          </a:p>
        </p:txBody>
      </p:sp>
      <p:sp>
        <p:nvSpPr>
          <p:cNvPr id="69" name="s14-old-1">
            <a:extLst>
              <a:ext uri="{FF2B5EF4-FFF2-40B4-BE49-F238E27FC236}">
                <a16:creationId xmlns:a16="http://schemas.microsoft.com/office/drawing/2014/main" id="{F49C264C-DA03-4195-A595-57869E5A4E64}"/>
              </a:ext>
            </a:extLst>
          </p:cNvPr>
          <p:cNvSpPr>
            <a:spLocks noGrp="1"/>
          </p:cNvSpPr>
          <p:nvPr/>
        </p:nvSpPr>
        <p:spPr>
          <a:xfrm>
            <a:off x="9239250" y="2524125"/>
            <a:ext cx="1333500" cy="1333500"/>
          </a:xfrm>
          <a:prstGeom prst="ellipse">
            <a:avLst/>
          </a:prstGeom>
          <a:solidFill>
            <a:srgbClr val="66708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70" name="s14-old-t-1">
            <a:extLst>
              <a:ext uri="{FF2B5EF4-FFF2-40B4-BE49-F238E27FC236}">
                <a16:creationId xmlns:a16="http://schemas.microsoft.com/office/drawing/2014/main" id="{F5A3B707-A3F5-4990-B78B-E615E244B9F2}"/>
              </a:ext>
            </a:extLst>
          </p:cNvPr>
          <p:cNvSpPr>
            <a:spLocks noGrp="1"/>
          </p:cNvSpPr>
          <p:nvPr/>
        </p:nvSpPr>
        <p:spPr>
          <a:xfrm>
            <a:off x="8763000" y="4095750"/>
            <a:ext cx="228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发布</a:t>
            </a:r>
          </a:p>
        </p:txBody>
      </p:sp>
      <p:sp>
        <p:nvSpPr>
          <p:cNvPr id="71" name="s14-old-2">
            <a:extLst>
              <a:ext uri="{FF2B5EF4-FFF2-40B4-BE49-F238E27FC236}">
                <a16:creationId xmlns:a16="http://schemas.microsoft.com/office/drawing/2014/main" id="{FF074B8D-A460-419F-ADCB-1770386D4DD8}"/>
              </a:ext>
            </a:extLst>
          </p:cNvPr>
          <p:cNvSpPr>
            <a:spLocks noGrp="1"/>
          </p:cNvSpPr>
          <p:nvPr/>
        </p:nvSpPr>
        <p:spPr>
          <a:xfrm>
            <a:off x="13525500" y="2524125"/>
            <a:ext cx="1333500" cy="1333500"/>
          </a:xfrm>
          <a:prstGeom prst="ellipse">
            <a:avLst/>
          </a:prstGeom>
          <a:solidFill>
            <a:srgbClr val="E4585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72" name="s14-old-t-2">
            <a:extLst>
              <a:ext uri="{FF2B5EF4-FFF2-40B4-BE49-F238E27FC236}">
                <a16:creationId xmlns:a16="http://schemas.microsoft.com/office/drawing/2014/main" id="{E4924FD6-2300-4E66-912B-CEA01B69D595}"/>
              </a:ext>
            </a:extLst>
          </p:cNvPr>
          <p:cNvSpPr>
            <a:spLocks noGrp="1"/>
          </p:cNvSpPr>
          <p:nvPr/>
        </p:nvSpPr>
        <p:spPr>
          <a:xfrm>
            <a:off x="13049250" y="4095750"/>
            <a:ext cx="228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发现错误</a:t>
            </a:r>
          </a:p>
        </p:txBody>
      </p:sp>
      <p:sp>
        <p:nvSpPr>
          <p:cNvPr id="73" name="s14-old-3">
            <a:extLst>
              <a:ext uri="{FF2B5EF4-FFF2-40B4-BE49-F238E27FC236}">
                <a16:creationId xmlns:a16="http://schemas.microsoft.com/office/drawing/2014/main" id="{96004DCE-3541-44FE-BD0E-E7C264CA0721}"/>
              </a:ext>
            </a:extLst>
          </p:cNvPr>
          <p:cNvSpPr>
            <a:spLocks noGrp="1"/>
          </p:cNvSpPr>
          <p:nvPr/>
        </p:nvSpPr>
        <p:spPr>
          <a:xfrm>
            <a:off x="17811750" y="2524125"/>
            <a:ext cx="1333500" cy="1333500"/>
          </a:xfrm>
          <a:prstGeom prst="ellipse">
            <a:avLst/>
          </a:prstGeom>
          <a:solidFill>
            <a:srgbClr val="E4585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74" name="s14-old-t-3">
            <a:extLst>
              <a:ext uri="{FF2B5EF4-FFF2-40B4-BE49-F238E27FC236}">
                <a16:creationId xmlns:a16="http://schemas.microsoft.com/office/drawing/2014/main" id="{3B4B519A-101F-4693-A284-924EC883225E}"/>
              </a:ext>
            </a:extLst>
          </p:cNvPr>
          <p:cNvSpPr>
            <a:spLocks noGrp="1"/>
          </p:cNvSpPr>
          <p:nvPr/>
        </p:nvSpPr>
        <p:spPr>
          <a:xfrm>
            <a:off x="17335500" y="4095750"/>
            <a:ext cx="228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生产事故</a:t>
            </a:r>
          </a:p>
        </p:txBody>
      </p:sp>
      <p:sp>
        <p:nvSpPr>
          <p:cNvPr id="75" name="s14-new">
            <a:extLst>
              <a:ext uri="{FF2B5EF4-FFF2-40B4-BE49-F238E27FC236}">
                <a16:creationId xmlns:a16="http://schemas.microsoft.com/office/drawing/2014/main" id="{ED080F2D-56B4-42D4-8E16-A1845C3E16A9}"/>
              </a:ext>
            </a:extLst>
          </p:cNvPr>
          <p:cNvSpPr>
            <a:spLocks noGrp="1"/>
          </p:cNvSpPr>
          <p:nvPr/>
        </p:nvSpPr>
        <p:spPr>
          <a:xfrm>
            <a:off x="1531330" y="5810250"/>
            <a:ext cx="323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0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Agent 路径</a:t>
            </a:r>
          </a:p>
        </p:txBody>
      </p:sp>
      <p:sp>
        <p:nvSpPr>
          <p:cNvPr id="76" name="s14-new-line">
            <a:extLst>
              <a:ext uri="{FF2B5EF4-FFF2-40B4-BE49-F238E27FC236}">
                <a16:creationId xmlns:a16="http://schemas.microsoft.com/office/drawing/2014/main" id="{9524B300-FE8F-4E9D-BD2A-4A56840BF97B}"/>
              </a:ext>
            </a:extLst>
          </p:cNvPr>
          <p:cNvSpPr>
            <a:spLocks noGrp="1"/>
          </p:cNvSpPr>
          <p:nvPr/>
        </p:nvSpPr>
        <p:spPr>
          <a:xfrm>
            <a:off x="4476750" y="6715125"/>
            <a:ext cx="16192500" cy="57150"/>
          </a:xfrm>
          <a:prstGeom prst="rect">
            <a:avLst/>
          </a:prstGeom>
          <a:solidFill>
            <a:srgbClr val="27AE60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7" name="s14-new-0">
            <a:extLst>
              <a:ext uri="{FF2B5EF4-FFF2-40B4-BE49-F238E27FC236}">
                <a16:creationId xmlns:a16="http://schemas.microsoft.com/office/drawing/2014/main" id="{31AB2A51-9C1E-4E35-951F-5372C7C1BB0D}"/>
              </a:ext>
            </a:extLst>
          </p:cNvPr>
          <p:cNvSpPr>
            <a:spLocks noGrp="1"/>
          </p:cNvSpPr>
          <p:nvPr/>
        </p:nvSpPr>
        <p:spPr>
          <a:xfrm>
            <a:off x="3429000" y="5953125"/>
            <a:ext cx="1619250" cy="1619250"/>
          </a:xfrm>
          <a:prstGeom prst="ellipse">
            <a:avLst/>
          </a:prstGeom>
          <a:solidFill>
            <a:srgbClr val="32B7E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78" name="s14-new-h-0">
            <a:extLst>
              <a:ext uri="{FF2B5EF4-FFF2-40B4-BE49-F238E27FC236}">
                <a16:creationId xmlns:a16="http://schemas.microsoft.com/office/drawing/2014/main" id="{11C761CB-5CA6-434D-8E5E-581A9F51A902}"/>
              </a:ext>
            </a:extLst>
          </p:cNvPr>
          <p:cNvSpPr>
            <a:spLocks noGrp="1"/>
          </p:cNvSpPr>
          <p:nvPr/>
        </p:nvSpPr>
        <p:spPr>
          <a:xfrm>
            <a:off x="2714625" y="7905750"/>
            <a:ext cx="3048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Plan</a:t>
            </a:r>
          </a:p>
        </p:txBody>
      </p:sp>
      <p:sp>
        <p:nvSpPr>
          <p:cNvPr id="79" name="s14-new-t-0">
            <a:extLst>
              <a:ext uri="{FF2B5EF4-FFF2-40B4-BE49-F238E27FC236}">
                <a16:creationId xmlns:a16="http://schemas.microsoft.com/office/drawing/2014/main" id="{30504F65-D975-43AE-B5AA-651D26BF944F}"/>
              </a:ext>
            </a:extLst>
          </p:cNvPr>
          <p:cNvSpPr>
            <a:spLocks noGrp="1"/>
          </p:cNvSpPr>
          <p:nvPr/>
        </p:nvSpPr>
        <p:spPr>
          <a:xfrm>
            <a:off x="2619375" y="8572500"/>
            <a:ext cx="3238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生成计划</a:t>
            </a:r>
          </a:p>
        </p:txBody>
      </p:sp>
      <p:sp>
        <p:nvSpPr>
          <p:cNvPr id="80" name="s14-new-1">
            <a:extLst>
              <a:ext uri="{FF2B5EF4-FFF2-40B4-BE49-F238E27FC236}">
                <a16:creationId xmlns:a16="http://schemas.microsoft.com/office/drawing/2014/main" id="{C6B2B0B2-2541-4288-B0A8-8A2D9F55D6CE}"/>
              </a:ext>
            </a:extLst>
          </p:cNvPr>
          <p:cNvSpPr>
            <a:spLocks noGrp="1"/>
          </p:cNvSpPr>
          <p:nvPr/>
        </p:nvSpPr>
        <p:spPr>
          <a:xfrm>
            <a:off x="7429500" y="5953125"/>
            <a:ext cx="1619250" cy="161925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81" name="s14-new-h-1">
            <a:extLst>
              <a:ext uri="{FF2B5EF4-FFF2-40B4-BE49-F238E27FC236}">
                <a16:creationId xmlns:a16="http://schemas.microsoft.com/office/drawing/2014/main" id="{476774D3-6E26-4BEF-8BE2-4E19FE7BE0CB}"/>
              </a:ext>
            </a:extLst>
          </p:cNvPr>
          <p:cNvSpPr>
            <a:spLocks noGrp="1"/>
          </p:cNvSpPr>
          <p:nvPr/>
        </p:nvSpPr>
        <p:spPr>
          <a:xfrm>
            <a:off x="6715125" y="7905750"/>
            <a:ext cx="3048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Local Sandbox</a:t>
            </a:r>
          </a:p>
        </p:txBody>
      </p:sp>
      <p:sp>
        <p:nvSpPr>
          <p:cNvPr id="82" name="s14-new-t-1">
            <a:extLst>
              <a:ext uri="{FF2B5EF4-FFF2-40B4-BE49-F238E27FC236}">
                <a16:creationId xmlns:a16="http://schemas.microsoft.com/office/drawing/2014/main" id="{273960F0-093D-4528-B939-CC55291E2DD7}"/>
              </a:ext>
            </a:extLst>
          </p:cNvPr>
          <p:cNvSpPr>
            <a:spLocks noGrp="1"/>
          </p:cNvSpPr>
          <p:nvPr/>
        </p:nvSpPr>
        <p:spPr>
          <a:xfrm>
            <a:off x="6619875" y="8572500"/>
            <a:ext cx="3238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语法 / 逻辑</a:t>
            </a:r>
          </a:p>
        </p:txBody>
      </p:sp>
      <p:sp>
        <p:nvSpPr>
          <p:cNvPr id="83" name="s14-new-2">
            <a:extLst>
              <a:ext uri="{FF2B5EF4-FFF2-40B4-BE49-F238E27FC236}">
                <a16:creationId xmlns:a16="http://schemas.microsoft.com/office/drawing/2014/main" id="{20B02039-2928-4FEB-942C-A7CD8562F7C7}"/>
              </a:ext>
            </a:extLst>
          </p:cNvPr>
          <p:cNvSpPr>
            <a:spLocks noGrp="1"/>
          </p:cNvSpPr>
          <p:nvPr/>
        </p:nvSpPr>
        <p:spPr>
          <a:xfrm>
            <a:off x="11430000" y="5953125"/>
            <a:ext cx="1619250" cy="1619250"/>
          </a:xfrm>
          <a:prstGeom prst="ellipse">
            <a:avLst/>
          </a:prstGeom>
          <a:solidFill>
            <a:srgbClr val="3155F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84" name="s14-new-h-2">
            <a:extLst>
              <a:ext uri="{FF2B5EF4-FFF2-40B4-BE49-F238E27FC236}">
                <a16:creationId xmlns:a16="http://schemas.microsoft.com/office/drawing/2014/main" id="{47D9412A-23F6-4DB8-98E9-890E26CF24B2}"/>
              </a:ext>
            </a:extLst>
          </p:cNvPr>
          <p:cNvSpPr>
            <a:spLocks noGrp="1"/>
          </p:cNvSpPr>
          <p:nvPr/>
        </p:nvSpPr>
        <p:spPr>
          <a:xfrm>
            <a:off x="10715625" y="7905750"/>
            <a:ext cx="3048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Remote Sample</a:t>
            </a:r>
          </a:p>
        </p:txBody>
      </p:sp>
      <p:sp>
        <p:nvSpPr>
          <p:cNvPr id="85" name="s14-new-t-2">
            <a:extLst>
              <a:ext uri="{FF2B5EF4-FFF2-40B4-BE49-F238E27FC236}">
                <a16:creationId xmlns:a16="http://schemas.microsoft.com/office/drawing/2014/main" id="{3EF04ADA-7AF7-4EC5-9B10-E99B612AE7DC}"/>
              </a:ext>
            </a:extLst>
          </p:cNvPr>
          <p:cNvSpPr>
            <a:spLocks noGrp="1"/>
          </p:cNvSpPr>
          <p:nvPr/>
        </p:nvSpPr>
        <p:spPr>
          <a:xfrm>
            <a:off x="10620375" y="8572500"/>
            <a:ext cx="3238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Kafka 样例 / 集群沙箱</a:t>
            </a:r>
          </a:p>
        </p:txBody>
      </p:sp>
      <p:sp>
        <p:nvSpPr>
          <p:cNvPr id="86" name="s14-new-3">
            <a:extLst>
              <a:ext uri="{FF2B5EF4-FFF2-40B4-BE49-F238E27FC236}">
                <a16:creationId xmlns:a16="http://schemas.microsoft.com/office/drawing/2014/main" id="{299A454A-F2C0-483E-89CF-465772932185}"/>
              </a:ext>
            </a:extLst>
          </p:cNvPr>
          <p:cNvSpPr>
            <a:spLocks noGrp="1"/>
          </p:cNvSpPr>
          <p:nvPr/>
        </p:nvSpPr>
        <p:spPr>
          <a:xfrm>
            <a:off x="15430500" y="5953125"/>
            <a:ext cx="1619250" cy="1619250"/>
          </a:xfrm>
          <a:prstGeom prst="ellipse">
            <a:avLst/>
          </a:prstGeom>
          <a:solidFill>
            <a:srgbClr val="F2994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87" name="s14-new-h-3">
            <a:extLst>
              <a:ext uri="{FF2B5EF4-FFF2-40B4-BE49-F238E27FC236}">
                <a16:creationId xmlns:a16="http://schemas.microsoft.com/office/drawing/2014/main" id="{C278818F-57C0-46D6-91B8-A23E3DD05352}"/>
              </a:ext>
            </a:extLst>
          </p:cNvPr>
          <p:cNvSpPr>
            <a:spLocks noGrp="1"/>
          </p:cNvSpPr>
          <p:nvPr/>
        </p:nvSpPr>
        <p:spPr>
          <a:xfrm>
            <a:off x="14716125" y="7905750"/>
            <a:ext cx="3048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Result Analysis</a:t>
            </a:r>
          </a:p>
        </p:txBody>
      </p:sp>
      <p:sp>
        <p:nvSpPr>
          <p:cNvPr id="88" name="s14-new-t-3">
            <a:extLst>
              <a:ext uri="{FF2B5EF4-FFF2-40B4-BE49-F238E27FC236}">
                <a16:creationId xmlns:a16="http://schemas.microsoft.com/office/drawing/2014/main" id="{AA617534-D4FC-40A1-B70F-38D2E90D1B5E}"/>
              </a:ext>
            </a:extLst>
          </p:cNvPr>
          <p:cNvSpPr>
            <a:spLocks noGrp="1"/>
          </p:cNvSpPr>
          <p:nvPr/>
        </p:nvSpPr>
        <p:spPr>
          <a:xfrm>
            <a:off x="14620875" y="8572500"/>
            <a:ext cx="3238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Schema / 业务风险</a:t>
            </a:r>
          </a:p>
        </p:txBody>
      </p:sp>
      <p:sp>
        <p:nvSpPr>
          <p:cNvPr id="89" name="s14-new-4">
            <a:extLst>
              <a:ext uri="{FF2B5EF4-FFF2-40B4-BE49-F238E27FC236}">
                <a16:creationId xmlns:a16="http://schemas.microsoft.com/office/drawing/2014/main" id="{8B4CCAC2-F656-4E99-9280-4A6389ED482B}"/>
              </a:ext>
            </a:extLst>
          </p:cNvPr>
          <p:cNvSpPr>
            <a:spLocks noGrp="1"/>
          </p:cNvSpPr>
          <p:nvPr/>
        </p:nvSpPr>
        <p:spPr>
          <a:xfrm>
            <a:off x="19431000" y="5953125"/>
            <a:ext cx="1619250" cy="1619250"/>
          </a:xfrm>
          <a:prstGeom prst="ellipse">
            <a:avLst/>
          </a:prstGeom>
          <a:solidFill>
            <a:srgbClr val="27AE60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5</a:t>
            </a:r>
          </a:p>
        </p:txBody>
      </p:sp>
      <p:sp>
        <p:nvSpPr>
          <p:cNvPr id="90" name="s14-new-h-4">
            <a:extLst>
              <a:ext uri="{FF2B5EF4-FFF2-40B4-BE49-F238E27FC236}">
                <a16:creationId xmlns:a16="http://schemas.microsoft.com/office/drawing/2014/main" id="{EA9400BA-ADE1-4917-BB41-DF2F6E3FF5D9}"/>
              </a:ext>
            </a:extLst>
          </p:cNvPr>
          <p:cNvSpPr>
            <a:spLocks noGrp="1"/>
          </p:cNvSpPr>
          <p:nvPr/>
        </p:nvSpPr>
        <p:spPr>
          <a:xfrm>
            <a:off x="18716625" y="7905750"/>
            <a:ext cx="3048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Create &amp; Release</a:t>
            </a:r>
          </a:p>
        </p:txBody>
      </p:sp>
      <p:sp>
        <p:nvSpPr>
          <p:cNvPr id="91" name="s14-new-t-4">
            <a:extLst>
              <a:ext uri="{FF2B5EF4-FFF2-40B4-BE49-F238E27FC236}">
                <a16:creationId xmlns:a16="http://schemas.microsoft.com/office/drawing/2014/main" id="{B57F6898-567C-42F8-BFF1-D3DAD0764EBD}"/>
              </a:ext>
            </a:extLst>
          </p:cNvPr>
          <p:cNvSpPr>
            <a:spLocks noGrp="1"/>
          </p:cNvSpPr>
          <p:nvPr/>
        </p:nvSpPr>
        <p:spPr>
          <a:xfrm>
            <a:off x="18621375" y="8572500"/>
            <a:ext cx="3238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安全发布</a:t>
            </a:r>
          </a:p>
        </p:txBody>
      </p:sp>
      <p:sp>
        <p:nvSpPr>
          <p:cNvPr id="92" name="s14-foot">
            <a:extLst>
              <a:ext uri="{FF2B5EF4-FFF2-40B4-BE49-F238E27FC236}">
                <a16:creationId xmlns:a16="http://schemas.microsoft.com/office/drawing/2014/main" id="{77B21F21-A990-44E4-888E-5E13EBEE3193}"/>
              </a:ext>
            </a:extLst>
          </p:cNvPr>
          <p:cNvSpPr>
            <a:spLocks noGrp="1"/>
          </p:cNvSpPr>
          <p:nvPr/>
        </p:nvSpPr>
        <p:spPr>
          <a:xfrm>
            <a:off x="3238500" y="10382250"/>
            <a:ext cx="17907000" cy="1333500"/>
          </a:xfrm>
          <a:prstGeom prst="roundRect">
            <a:avLst>
              <a:gd name="adj" fmla="val 11429"/>
            </a:avLst>
          </a:prstGeom>
          <a:solidFill>
            <a:srgbClr val="EEF3FF"/>
          </a:solidFill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用本地执行、真实 Kafka 证据、远程沙箱和结构化结果分析，提前降低生产风险。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上线后验证：从提交到结果证实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5-center">
            <a:extLst>
              <a:ext uri="{FF2B5EF4-FFF2-40B4-BE49-F238E27FC236}">
                <a16:creationId xmlns:a16="http://schemas.microsoft.com/office/drawing/2014/main" id="{E7110356-1229-4551-A99C-877FD33D6FDB}"/>
              </a:ext>
            </a:extLst>
          </p:cNvPr>
          <p:cNvSpPr>
            <a:spLocks noGrp="1"/>
          </p:cNvSpPr>
          <p:nvPr/>
        </p:nvSpPr>
        <p:spPr>
          <a:xfrm>
            <a:off x="9191625" y="4191000"/>
            <a:ext cx="5905500" cy="5905500"/>
          </a:xfrm>
          <a:prstGeom prst="ellipse">
            <a:avLst/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End-to-End</a:t>
            </a:r>
          </a:p>
          <a:p>
            <a:pPr algn="ctr">
              <a:lnSpc>
                <a:spcPct val="104000"/>
              </a:lnSpc>
              <a:buNone/>
              <a:defRPr sz="3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0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验证闭环</a:t>
            </a:r>
          </a:p>
        </p:txBody>
      </p:sp>
      <p:sp>
        <p:nvSpPr>
          <p:cNvPr id="66" name="s15-0">
            <a:extLst>
              <a:ext uri="{FF2B5EF4-FFF2-40B4-BE49-F238E27FC236}">
                <a16:creationId xmlns:a16="http://schemas.microsoft.com/office/drawing/2014/main" id="{CE111921-38CA-4E25-BF51-DDB3CC4827D9}"/>
              </a:ext>
            </a:extLst>
          </p:cNvPr>
          <p:cNvSpPr>
            <a:spLocks noGrp="1"/>
          </p:cNvSpPr>
          <p:nvPr/>
        </p:nvSpPr>
        <p:spPr>
          <a:xfrm>
            <a:off x="7740159" y="2714625"/>
            <a:ext cx="1428750" cy="1428750"/>
          </a:xfrm>
          <a:prstGeom prst="ellipse">
            <a:avLst/>
          </a:prstGeom>
          <a:solidFill>
            <a:srgbClr val="32B7E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67" name="s15-t-0">
            <a:extLst>
              <a:ext uri="{FF2B5EF4-FFF2-40B4-BE49-F238E27FC236}">
                <a16:creationId xmlns:a16="http://schemas.microsoft.com/office/drawing/2014/main" id="{442016C4-3FFA-4176-A9CE-254034288210}"/>
              </a:ext>
            </a:extLst>
          </p:cNvPr>
          <p:cNvSpPr>
            <a:spLocks noGrp="1"/>
          </p:cNvSpPr>
          <p:nvPr/>
        </p:nvSpPr>
        <p:spPr>
          <a:xfrm>
            <a:off x="6978159" y="4333875"/>
            <a:ext cx="2952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创建 / 发布</a:t>
            </a:r>
          </a:p>
        </p:txBody>
      </p:sp>
      <p:sp>
        <p:nvSpPr>
          <p:cNvPr id="68" name="s15-1">
            <a:extLst>
              <a:ext uri="{FF2B5EF4-FFF2-40B4-BE49-F238E27FC236}">
                <a16:creationId xmlns:a16="http://schemas.microsoft.com/office/drawing/2014/main" id="{332D903D-9382-4B4E-B390-318B47AA40D7}"/>
              </a:ext>
            </a:extLst>
          </p:cNvPr>
          <p:cNvSpPr>
            <a:spLocks noGrp="1"/>
          </p:cNvSpPr>
          <p:nvPr/>
        </p:nvSpPr>
        <p:spPr>
          <a:xfrm>
            <a:off x="14369560" y="2714625"/>
            <a:ext cx="1428750" cy="142875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69" name="s15-t-1">
            <a:extLst>
              <a:ext uri="{FF2B5EF4-FFF2-40B4-BE49-F238E27FC236}">
                <a16:creationId xmlns:a16="http://schemas.microsoft.com/office/drawing/2014/main" id="{35CB378F-490C-41F8-ACB8-AD017FBED663}"/>
              </a:ext>
            </a:extLst>
          </p:cNvPr>
          <p:cNvSpPr>
            <a:spLocks noGrp="1"/>
          </p:cNvSpPr>
          <p:nvPr/>
        </p:nvSpPr>
        <p:spPr>
          <a:xfrm>
            <a:off x="13607560" y="4333875"/>
            <a:ext cx="2952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检查运行状态</a:t>
            </a:r>
          </a:p>
        </p:txBody>
      </p:sp>
      <p:sp>
        <p:nvSpPr>
          <p:cNvPr id="70" name="s15-2">
            <a:extLst>
              <a:ext uri="{FF2B5EF4-FFF2-40B4-BE49-F238E27FC236}">
                <a16:creationId xmlns:a16="http://schemas.microsoft.com/office/drawing/2014/main" id="{00864AC6-243F-489E-8F93-B868026B4BB0}"/>
              </a:ext>
            </a:extLst>
          </p:cNvPr>
          <p:cNvSpPr>
            <a:spLocks noGrp="1"/>
          </p:cNvSpPr>
          <p:nvPr/>
        </p:nvSpPr>
        <p:spPr>
          <a:xfrm>
            <a:off x="18370060" y="6096000"/>
            <a:ext cx="1428750" cy="1428750"/>
          </a:xfrm>
          <a:prstGeom prst="ellipse">
            <a:avLst/>
          </a:prstGeom>
          <a:solidFill>
            <a:srgbClr val="E4585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71" name="s15-t-2">
            <a:extLst>
              <a:ext uri="{FF2B5EF4-FFF2-40B4-BE49-F238E27FC236}">
                <a16:creationId xmlns:a16="http://schemas.microsoft.com/office/drawing/2014/main" id="{B99E1E1F-AFD8-4C51-84BF-1EC80CFA1FFC}"/>
              </a:ext>
            </a:extLst>
          </p:cNvPr>
          <p:cNvSpPr>
            <a:spLocks noGrp="1"/>
          </p:cNvSpPr>
          <p:nvPr/>
        </p:nvSpPr>
        <p:spPr>
          <a:xfrm>
            <a:off x="17608060" y="7715250"/>
            <a:ext cx="2952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观察日志</a:t>
            </a:r>
          </a:p>
        </p:txBody>
      </p:sp>
      <p:sp>
        <p:nvSpPr>
          <p:cNvPr id="72" name="s15-3">
            <a:extLst>
              <a:ext uri="{FF2B5EF4-FFF2-40B4-BE49-F238E27FC236}">
                <a16:creationId xmlns:a16="http://schemas.microsoft.com/office/drawing/2014/main" id="{1F122316-985C-4825-9FB7-86680A68214B}"/>
              </a:ext>
            </a:extLst>
          </p:cNvPr>
          <p:cNvSpPr>
            <a:spLocks noGrp="1"/>
          </p:cNvSpPr>
          <p:nvPr/>
        </p:nvSpPr>
        <p:spPr>
          <a:xfrm>
            <a:off x="15607810" y="8953500"/>
            <a:ext cx="1428750" cy="1428750"/>
          </a:xfrm>
          <a:prstGeom prst="ellipse">
            <a:avLst/>
          </a:prstGeom>
          <a:solidFill>
            <a:srgbClr val="F2994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73" name="s15-t-3">
            <a:extLst>
              <a:ext uri="{FF2B5EF4-FFF2-40B4-BE49-F238E27FC236}">
                <a16:creationId xmlns:a16="http://schemas.microsoft.com/office/drawing/2014/main" id="{59F328AC-585E-44BB-A7F9-F41A2BD026C2}"/>
              </a:ext>
            </a:extLst>
          </p:cNvPr>
          <p:cNvSpPr>
            <a:spLocks noGrp="1"/>
          </p:cNvSpPr>
          <p:nvPr/>
        </p:nvSpPr>
        <p:spPr>
          <a:xfrm>
            <a:off x="14845810" y="10572750"/>
            <a:ext cx="2952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诊断源 / 目标</a:t>
            </a:r>
          </a:p>
        </p:txBody>
      </p:sp>
      <p:sp>
        <p:nvSpPr>
          <p:cNvPr id="74" name="s15-4">
            <a:extLst>
              <a:ext uri="{FF2B5EF4-FFF2-40B4-BE49-F238E27FC236}">
                <a16:creationId xmlns:a16="http://schemas.microsoft.com/office/drawing/2014/main" id="{98ACDE98-7AE4-42E1-A05E-F0ABF8D48304}"/>
              </a:ext>
            </a:extLst>
          </p:cNvPr>
          <p:cNvSpPr>
            <a:spLocks noGrp="1"/>
          </p:cNvSpPr>
          <p:nvPr/>
        </p:nvSpPr>
        <p:spPr>
          <a:xfrm>
            <a:off x="7740159" y="8953500"/>
            <a:ext cx="1428750" cy="1428750"/>
          </a:xfrm>
          <a:prstGeom prst="ellipse">
            <a:avLst/>
          </a:prstGeom>
          <a:solidFill>
            <a:srgbClr val="27AE60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5</a:t>
            </a:r>
          </a:p>
        </p:txBody>
      </p:sp>
      <p:sp>
        <p:nvSpPr>
          <p:cNvPr id="75" name="s15-t-4">
            <a:extLst>
              <a:ext uri="{FF2B5EF4-FFF2-40B4-BE49-F238E27FC236}">
                <a16:creationId xmlns:a16="http://schemas.microsoft.com/office/drawing/2014/main" id="{3CD4215A-65B5-43ED-A6DA-BE1A18247198}"/>
              </a:ext>
            </a:extLst>
          </p:cNvPr>
          <p:cNvSpPr>
            <a:spLocks noGrp="1"/>
          </p:cNvSpPr>
          <p:nvPr/>
        </p:nvSpPr>
        <p:spPr>
          <a:xfrm>
            <a:off x="6978159" y="10572750"/>
            <a:ext cx="2952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验证业务结果</a:t>
            </a:r>
          </a:p>
        </p:txBody>
      </p:sp>
      <p:sp>
        <p:nvSpPr>
          <p:cNvPr id="76" name="s15-5">
            <a:extLst>
              <a:ext uri="{FF2B5EF4-FFF2-40B4-BE49-F238E27FC236}">
                <a16:creationId xmlns:a16="http://schemas.microsoft.com/office/drawing/2014/main" id="{DDE2A90C-56A7-4F2C-83C8-8ECB6BB4A4D9}"/>
              </a:ext>
            </a:extLst>
          </p:cNvPr>
          <p:cNvSpPr>
            <a:spLocks noGrp="1"/>
          </p:cNvSpPr>
          <p:nvPr/>
        </p:nvSpPr>
        <p:spPr>
          <a:xfrm>
            <a:off x="4406409" y="6096000"/>
            <a:ext cx="1428750" cy="1428750"/>
          </a:xfrm>
          <a:prstGeom prst="ellipse">
            <a:avLst/>
          </a:prstGeom>
          <a:solidFill>
            <a:srgbClr val="3155F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6</a:t>
            </a:r>
          </a:p>
        </p:txBody>
      </p:sp>
      <p:sp>
        <p:nvSpPr>
          <p:cNvPr id="77" name="s15-t-5">
            <a:extLst>
              <a:ext uri="{FF2B5EF4-FFF2-40B4-BE49-F238E27FC236}">
                <a16:creationId xmlns:a16="http://schemas.microsoft.com/office/drawing/2014/main" id="{A2AD4554-610F-4F4C-8EF6-233E2BD10A4D}"/>
              </a:ext>
            </a:extLst>
          </p:cNvPr>
          <p:cNvSpPr>
            <a:spLocks noGrp="1"/>
          </p:cNvSpPr>
          <p:nvPr/>
        </p:nvSpPr>
        <p:spPr>
          <a:xfrm>
            <a:off x="3644409" y="7715250"/>
            <a:ext cx="2952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反馈结论</a:t>
            </a:r>
          </a:p>
        </p:txBody>
      </p:sp>
      <p:sp>
        <p:nvSpPr>
          <p:cNvPr id="78" name="s15-evidence">
            <a:extLst>
              <a:ext uri="{FF2B5EF4-FFF2-40B4-BE49-F238E27FC236}">
                <a16:creationId xmlns:a16="http://schemas.microsoft.com/office/drawing/2014/main" id="{E5144DED-8C90-447E-BFB9-82E2F04FF3F1}"/>
              </a:ext>
            </a:extLst>
          </p:cNvPr>
          <p:cNvSpPr>
            <a:spLocks noGrp="1"/>
          </p:cNvSpPr>
          <p:nvPr/>
        </p:nvSpPr>
        <p:spPr>
          <a:xfrm>
            <a:off x="3429000" y="11477625"/>
            <a:ext cx="17526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运行态 running / failed   ·   近期日志 / 错误   ·   Kafka 消费   ·   目标表 写入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240" y="0"/>
            <a:ext cx="22542120" cy="13779000"/>
          </a:xfrm>
          <a:prstGeom prst="rect">
            <a:avLst/>
          </a:prstGeom>
          <a:ln w="0">
            <a:noFill/>
          </a:ln>
        </p:spPr>
      </p:pic>
      <p:pic>
        <p:nvPicPr>
          <p:cNvPr id="69" name="image 40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1894840" y="2476440"/>
            <a:ext cx="1955520" cy="1955520"/>
          </a:xfrm>
          <a:prstGeom prst="rect">
            <a:avLst/>
          </a:prstGeom>
          <a:ln w="0">
            <a:noFill/>
          </a:ln>
        </p:spPr>
      </p:pic>
      <p:pic>
        <p:nvPicPr>
          <p:cNvPr id="70" name="image 40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0880" y="1332000"/>
            <a:ext cx="22542120" cy="11453760"/>
          </a:xfrm>
          <a:prstGeom prst="rect">
            <a:avLst/>
          </a:prstGeom>
          <a:ln w="0">
            <a:noFill/>
          </a:ln>
        </p:spPr>
      </p:pic>
      <p:pic>
        <p:nvPicPr>
          <p:cNvPr id="71" name="image 40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397160" y="10375920"/>
            <a:ext cx="3631680" cy="1904760"/>
          </a:xfrm>
          <a:prstGeom prst="rect">
            <a:avLst/>
          </a:prstGeom>
          <a:ln w="0">
            <a:noFill/>
          </a:ln>
        </p:spPr>
      </p:pic>
      <p:pic>
        <p:nvPicPr>
          <p:cNvPr id="72" name="image 405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686800" y="8737560"/>
            <a:ext cx="1002960" cy="240840"/>
          </a:xfrm>
          <a:prstGeom prst="rect">
            <a:avLst/>
          </a:prstGeom>
          <a:ln w="0">
            <a:noFill/>
          </a:ln>
        </p:spPr>
      </p:pic>
      <p:pic>
        <p:nvPicPr>
          <p:cNvPr id="73" name="image 406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10414080" y="4559400"/>
            <a:ext cx="50400" cy="4597200"/>
          </a:xfrm>
          <a:prstGeom prst="rect">
            <a:avLst/>
          </a:prstGeom>
          <a:ln w="0">
            <a:noFill/>
          </a:ln>
        </p:spPr>
      </p:pic>
      <p:sp>
        <p:nvSpPr>
          <p:cNvPr id="59" name="Object 408">
            <a:extLst>
              <a:ext uri="{FF2B5EF4-FFF2-40B4-BE49-F238E27FC236}">
                <a16:creationId xmlns:a16="http://schemas.microsoft.com/office/drawing/2014/main" id="{670D9CD2-3AF0-4630-BD8E-E2AEF332CF60}"/>
              </a:ext>
            </a:extLst>
          </p:cNvPr>
          <p:cNvSpPr>
            <a:spLocks noGrp="1"/>
          </p:cNvSpPr>
          <p:nvPr/>
        </p:nvSpPr>
        <p:spPr>
          <a:xfrm>
            <a:off x="4147560" y="4103640"/>
            <a:ext cx="570204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333333"/>
                </a:solidFill>
                <a:latin typeface="YouSheBiaoTiHei"/>
                <a:ea typeface="YouSheBiaoTiHei"/>
                <a:cs typeface="YouSheBiaoTiHei"/>
              </a:rPr>
              <a:t>04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Object 409">
            <a:extLst>
              <a:ext uri="{FF2B5EF4-FFF2-40B4-BE49-F238E27FC236}">
                <a16:creationId xmlns:a16="http://schemas.microsoft.com/office/drawing/2014/main" id="{2FECF433-32B2-4D97-A314-FF4381904FF4}"/>
              </a:ext>
            </a:extLst>
          </p:cNvPr>
          <p:cNvSpPr>
            <a:spLocks noGrp="1"/>
          </p:cNvSpPr>
          <p:nvPr/>
        </p:nvSpPr>
        <p:spPr>
          <a:xfrm>
            <a:off x="2173680" y="5664240"/>
            <a:ext cx="7733880" cy="187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23000"/>
              </a:lnSpc>
              <a:buNone/>
            </a:pPr>
            <a:r>
              <a:rPr sz="5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能力扩展与
落地准备
</a:t>
            </a: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r" defTabSz="914400">
              <a:lnSpc>
                <a:spcPct val="123000"/>
              </a:lnSpc>
              <a:buNone/>
            </a:pP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Object 4010">
            <a:extLst>
              <a:ext uri="{FF2B5EF4-FFF2-40B4-BE49-F238E27FC236}">
                <a16:creationId xmlns:a16="http://schemas.microsoft.com/office/drawing/2014/main" id="{0E98E1E5-4106-4B31-9F12-6AD9088E07A9}"/>
              </a:ext>
            </a:extLst>
          </p:cNvPr>
          <p:cNvSpPr>
            <a:spLocks noGrp="1"/>
          </p:cNvSpPr>
          <p:nvPr/>
        </p:nvSpPr>
        <p:spPr>
          <a:xfrm>
            <a:off x="11402640" y="4998960"/>
            <a:ext cx="11473560" cy="381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领域 Agent 可持续扩展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复用同一套治理与审计底座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从专家能力走向平台能力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753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平台扩展：每个领域都可成为 Agent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panel-0">
            <a:extLst>
              <a:ext uri="{FF2B5EF4-FFF2-40B4-BE49-F238E27FC236}">
                <a16:creationId xmlns:a16="http://schemas.microsoft.com/office/drawing/2014/main" id="{C6BFBE39-9220-4EB4-A603-2CF0D31E1FCD}"/>
              </a:ext>
            </a:extLst>
          </p:cNvPr>
          <p:cNvSpPr>
            <a:spLocks noGrp="1"/>
          </p:cNvSpPr>
          <p:nvPr/>
        </p:nvSpPr>
        <p:spPr>
          <a:xfrm>
            <a:off x="1714500" y="2667000"/>
            <a:ext cx="6572250" cy="2857500"/>
          </a:xfrm>
          <a:prstGeom prst="roundRect">
            <a:avLst>
              <a:gd name="adj" fmla="val 5333"/>
            </a:avLst>
          </a:prstGeom>
          <a:noFill/>
          <a:ln w="19050">
            <a:solidFill>
              <a:srgbClr val="E4585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66" name="panel-h-0">
            <a:extLst>
              <a:ext uri="{FF2B5EF4-FFF2-40B4-BE49-F238E27FC236}">
                <a16:creationId xmlns:a16="http://schemas.microsoft.com/office/drawing/2014/main" id="{71BE28DD-A3A9-42A9-8A46-EDF8B10F8EE4}"/>
              </a:ext>
            </a:extLst>
          </p:cNvPr>
          <p:cNvSpPr>
            <a:spLocks noGrp="1"/>
          </p:cNvSpPr>
          <p:nvPr/>
        </p:nvSpPr>
        <p:spPr>
          <a:xfrm>
            <a:off x="2000250" y="289560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rPr>
              <a:t>预测运维 Agent</a:t>
            </a:r>
          </a:p>
        </p:txBody>
      </p:sp>
      <p:sp>
        <p:nvSpPr>
          <p:cNvPr id="67" name="panel-s-0">
            <a:extLst>
              <a:ext uri="{FF2B5EF4-FFF2-40B4-BE49-F238E27FC236}">
                <a16:creationId xmlns:a16="http://schemas.microsoft.com/office/drawing/2014/main" id="{6F0C2CAB-2FAA-4C57-AA4E-C868C27DE1CE}"/>
              </a:ext>
            </a:extLst>
          </p:cNvPr>
          <p:cNvSpPr>
            <a:spLocks noGrp="1"/>
          </p:cNvSpPr>
          <p:nvPr/>
        </p:nvSpPr>
        <p:spPr>
          <a:xfrm>
            <a:off x="2000250" y="3505200"/>
            <a:ext cx="6000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提前预测故障，推荐资源调整和受策略约束的修复</a:t>
            </a:r>
          </a:p>
        </p:txBody>
      </p:sp>
      <p:sp>
        <p:nvSpPr>
          <p:cNvPr id="68" name="panel-1">
            <a:extLst>
              <a:ext uri="{FF2B5EF4-FFF2-40B4-BE49-F238E27FC236}">
                <a16:creationId xmlns:a16="http://schemas.microsoft.com/office/drawing/2014/main" id="{37408DC0-F741-4387-B89B-F274CA5FA6A5}"/>
              </a:ext>
            </a:extLst>
          </p:cNvPr>
          <p:cNvSpPr>
            <a:spLocks noGrp="1"/>
          </p:cNvSpPr>
          <p:nvPr/>
        </p:nvSpPr>
        <p:spPr>
          <a:xfrm>
            <a:off x="9001125" y="2667000"/>
            <a:ext cx="6572250" cy="2857500"/>
          </a:xfrm>
          <a:prstGeom prst="roundRect">
            <a:avLst>
              <a:gd name="adj" fmla="val 5333"/>
            </a:avLst>
          </a:prstGeom>
          <a:noFill/>
          <a:ln w="19050">
            <a:solidFill>
              <a:srgbClr val="32B7E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69" name="panel-h-1">
            <a:extLst>
              <a:ext uri="{FF2B5EF4-FFF2-40B4-BE49-F238E27FC236}">
                <a16:creationId xmlns:a16="http://schemas.microsoft.com/office/drawing/2014/main" id="{617B5255-7ABA-4077-8720-123A02DB074A}"/>
              </a:ext>
            </a:extLst>
          </p:cNvPr>
          <p:cNvSpPr>
            <a:spLocks noGrp="1"/>
          </p:cNvSpPr>
          <p:nvPr/>
        </p:nvSpPr>
        <p:spPr>
          <a:xfrm>
            <a:off x="9286875" y="289560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通用发现 Agent</a:t>
            </a:r>
          </a:p>
        </p:txBody>
      </p:sp>
      <p:sp>
        <p:nvSpPr>
          <p:cNvPr id="70" name="panel-s-1">
            <a:extLst>
              <a:ext uri="{FF2B5EF4-FFF2-40B4-BE49-F238E27FC236}">
                <a16:creationId xmlns:a16="http://schemas.microsoft.com/office/drawing/2014/main" id="{29C86560-3B6A-4A2A-B259-439C315FEA99}"/>
              </a:ext>
            </a:extLst>
          </p:cNvPr>
          <p:cNvSpPr>
            <a:spLocks noGrp="1"/>
          </p:cNvSpPr>
          <p:nvPr/>
        </p:nvSpPr>
        <p:spPr>
          <a:xfrm>
            <a:off x="9286875" y="3505200"/>
            <a:ext cx="6000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跨作业、Topic、表、Owner、血缘与质量信号检索</a:t>
            </a:r>
          </a:p>
        </p:txBody>
      </p:sp>
      <p:sp>
        <p:nvSpPr>
          <p:cNvPr id="71" name="panel-2">
            <a:extLst>
              <a:ext uri="{FF2B5EF4-FFF2-40B4-BE49-F238E27FC236}">
                <a16:creationId xmlns:a16="http://schemas.microsoft.com/office/drawing/2014/main" id="{8E068DB6-6B1D-47B7-99B1-CEF47F7985E1}"/>
              </a:ext>
            </a:extLst>
          </p:cNvPr>
          <p:cNvSpPr>
            <a:spLocks noGrp="1"/>
          </p:cNvSpPr>
          <p:nvPr/>
        </p:nvSpPr>
        <p:spPr>
          <a:xfrm>
            <a:off x="16287750" y="2667000"/>
            <a:ext cx="6572250" cy="2857500"/>
          </a:xfrm>
          <a:prstGeom prst="roundRect">
            <a:avLst>
              <a:gd name="adj" fmla="val 5333"/>
            </a:avLst>
          </a:prstGeom>
          <a:noFill/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2" name="panel-h-2">
            <a:extLst>
              <a:ext uri="{FF2B5EF4-FFF2-40B4-BE49-F238E27FC236}">
                <a16:creationId xmlns:a16="http://schemas.microsoft.com/office/drawing/2014/main" id="{6B0AB030-C37D-4887-B4BE-09FA269F9D81}"/>
              </a:ext>
            </a:extLst>
          </p:cNvPr>
          <p:cNvSpPr>
            <a:spLocks noGrp="1"/>
          </p:cNvSpPr>
          <p:nvPr/>
        </p:nvSpPr>
        <p:spPr>
          <a:xfrm>
            <a:off x="16573500" y="289560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流水线生成 Agent</a:t>
            </a:r>
          </a:p>
        </p:txBody>
      </p:sp>
      <p:sp>
        <p:nvSpPr>
          <p:cNvPr id="73" name="panel-s-2">
            <a:extLst>
              <a:ext uri="{FF2B5EF4-FFF2-40B4-BE49-F238E27FC236}">
                <a16:creationId xmlns:a16="http://schemas.microsoft.com/office/drawing/2014/main" id="{4143B51E-DC2E-4402-8DB0-509701BFE9AF}"/>
              </a:ext>
            </a:extLst>
          </p:cNvPr>
          <p:cNvSpPr>
            <a:spLocks noGrp="1"/>
          </p:cNvSpPr>
          <p:nvPr/>
        </p:nvSpPr>
        <p:spPr>
          <a:xfrm>
            <a:off x="16573500" y="3505200"/>
            <a:ext cx="6000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文档到流水线、Schema 到工作流、跨引擎生成</a:t>
            </a:r>
          </a:p>
        </p:txBody>
      </p:sp>
      <p:sp>
        <p:nvSpPr>
          <p:cNvPr id="74" name="panel-3">
            <a:extLst>
              <a:ext uri="{FF2B5EF4-FFF2-40B4-BE49-F238E27FC236}">
                <a16:creationId xmlns:a16="http://schemas.microsoft.com/office/drawing/2014/main" id="{B6DCD82F-4613-4C22-87FE-BF599D389AC5}"/>
              </a:ext>
            </a:extLst>
          </p:cNvPr>
          <p:cNvSpPr>
            <a:spLocks noGrp="1"/>
          </p:cNvSpPr>
          <p:nvPr/>
        </p:nvSpPr>
        <p:spPr>
          <a:xfrm>
            <a:off x="1714500" y="6477000"/>
            <a:ext cx="6572250" cy="2857500"/>
          </a:xfrm>
          <a:prstGeom prst="roundRect">
            <a:avLst>
              <a:gd name="adj" fmla="val 5333"/>
            </a:avLst>
          </a:prstGeom>
          <a:noFill/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5" name="panel-h-3">
            <a:extLst>
              <a:ext uri="{FF2B5EF4-FFF2-40B4-BE49-F238E27FC236}">
                <a16:creationId xmlns:a16="http://schemas.microsoft.com/office/drawing/2014/main" id="{CB20C0FC-28DA-4C95-9099-321080300A06}"/>
              </a:ext>
            </a:extLst>
          </p:cNvPr>
          <p:cNvSpPr>
            <a:spLocks noGrp="1"/>
          </p:cNvSpPr>
          <p:nvPr/>
        </p:nvSpPr>
        <p:spPr>
          <a:xfrm>
            <a:off x="2000250" y="670560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业务洞察 Agent</a:t>
            </a:r>
          </a:p>
        </p:txBody>
      </p:sp>
      <p:sp>
        <p:nvSpPr>
          <p:cNvPr id="76" name="panel-s-3">
            <a:extLst>
              <a:ext uri="{FF2B5EF4-FFF2-40B4-BE49-F238E27FC236}">
                <a16:creationId xmlns:a16="http://schemas.microsoft.com/office/drawing/2014/main" id="{A4B2EB79-58A0-4864-A4BA-9B18B586AEEC}"/>
              </a:ext>
            </a:extLst>
          </p:cNvPr>
          <p:cNvSpPr>
            <a:spLocks noGrp="1"/>
          </p:cNvSpPr>
          <p:nvPr/>
        </p:nvSpPr>
        <p:spPr>
          <a:xfrm>
            <a:off x="2000250" y="7315200"/>
            <a:ext cx="6000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发现可信数据，生成查询、图表与解释</a:t>
            </a:r>
          </a:p>
        </p:txBody>
      </p:sp>
      <p:sp>
        <p:nvSpPr>
          <p:cNvPr id="77" name="panel-4">
            <a:extLst>
              <a:ext uri="{FF2B5EF4-FFF2-40B4-BE49-F238E27FC236}">
                <a16:creationId xmlns:a16="http://schemas.microsoft.com/office/drawing/2014/main" id="{187DA298-BDE6-4323-88A8-617DB2398472}"/>
              </a:ext>
            </a:extLst>
          </p:cNvPr>
          <p:cNvSpPr>
            <a:spLocks noGrp="1"/>
          </p:cNvSpPr>
          <p:nvPr/>
        </p:nvSpPr>
        <p:spPr>
          <a:xfrm>
            <a:off x="9001125" y="6477000"/>
            <a:ext cx="6572250" cy="2857500"/>
          </a:xfrm>
          <a:prstGeom prst="roundRect">
            <a:avLst>
              <a:gd name="adj" fmla="val 5333"/>
            </a:avLst>
          </a:prstGeom>
          <a:noFill/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8" name="panel-h-4">
            <a:extLst>
              <a:ext uri="{FF2B5EF4-FFF2-40B4-BE49-F238E27FC236}">
                <a16:creationId xmlns:a16="http://schemas.microsoft.com/office/drawing/2014/main" id="{BEBC2049-D2A2-4D37-95BF-F3CA6432B663}"/>
              </a:ext>
            </a:extLst>
          </p:cNvPr>
          <p:cNvSpPr>
            <a:spLocks noGrp="1"/>
          </p:cNvSpPr>
          <p:nvPr/>
        </p:nvSpPr>
        <p:spPr>
          <a:xfrm>
            <a:off x="9286875" y="670560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数据质量 Agent</a:t>
            </a:r>
          </a:p>
        </p:txBody>
      </p:sp>
      <p:sp>
        <p:nvSpPr>
          <p:cNvPr id="79" name="panel-s-4">
            <a:extLst>
              <a:ext uri="{FF2B5EF4-FFF2-40B4-BE49-F238E27FC236}">
                <a16:creationId xmlns:a16="http://schemas.microsoft.com/office/drawing/2014/main" id="{8ACA3856-584C-4B26-A8C3-F8CABFEB96E9}"/>
              </a:ext>
            </a:extLst>
          </p:cNvPr>
          <p:cNvSpPr>
            <a:spLocks noGrp="1"/>
          </p:cNvSpPr>
          <p:nvPr/>
        </p:nvSpPr>
        <p:spPr>
          <a:xfrm>
            <a:off x="9286875" y="7315200"/>
            <a:ext cx="6000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识别 Schema 漂移、分布异常、迟到数据与治理标签</a:t>
            </a:r>
          </a:p>
        </p:txBody>
      </p:sp>
      <p:sp>
        <p:nvSpPr>
          <p:cNvPr id="80" name="panel-5">
            <a:extLst>
              <a:ext uri="{FF2B5EF4-FFF2-40B4-BE49-F238E27FC236}">
                <a16:creationId xmlns:a16="http://schemas.microsoft.com/office/drawing/2014/main" id="{1C40FAC8-6842-41E1-81A5-AB9D6E1DD868}"/>
              </a:ext>
            </a:extLst>
          </p:cNvPr>
          <p:cNvSpPr>
            <a:spLocks noGrp="1"/>
          </p:cNvSpPr>
          <p:nvPr/>
        </p:nvSpPr>
        <p:spPr>
          <a:xfrm>
            <a:off x="16287750" y="6477000"/>
            <a:ext cx="6572250" cy="2857500"/>
          </a:xfrm>
          <a:prstGeom prst="roundRect">
            <a:avLst>
              <a:gd name="adj" fmla="val 5333"/>
            </a:avLst>
          </a:prstGeom>
          <a:noFill/>
          <a:ln w="19050">
            <a:solidFill>
              <a:srgbClr val="153A8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1" name="panel-h-5">
            <a:extLst>
              <a:ext uri="{FF2B5EF4-FFF2-40B4-BE49-F238E27FC236}">
                <a16:creationId xmlns:a16="http://schemas.microsoft.com/office/drawing/2014/main" id="{6DCCB948-07F2-4A8C-B68C-CE9F93943ADE}"/>
              </a:ext>
            </a:extLst>
          </p:cNvPr>
          <p:cNvSpPr>
            <a:spLocks noGrp="1"/>
          </p:cNvSpPr>
          <p:nvPr/>
        </p:nvSpPr>
        <p:spPr>
          <a:xfrm>
            <a:off x="16573500" y="6705600"/>
            <a:ext cx="6000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成本优化 Agent</a:t>
            </a:r>
          </a:p>
        </p:txBody>
      </p:sp>
      <p:sp>
        <p:nvSpPr>
          <p:cNvPr id="82" name="panel-s-5">
            <a:extLst>
              <a:ext uri="{FF2B5EF4-FFF2-40B4-BE49-F238E27FC236}">
                <a16:creationId xmlns:a16="http://schemas.microsoft.com/office/drawing/2014/main" id="{C94E1F45-26A6-4140-AD1F-2E9AD7219498}"/>
              </a:ext>
            </a:extLst>
          </p:cNvPr>
          <p:cNvSpPr>
            <a:spLocks noGrp="1"/>
          </p:cNvSpPr>
          <p:nvPr/>
        </p:nvSpPr>
        <p:spPr>
          <a:xfrm>
            <a:off x="16573500" y="7315200"/>
            <a:ext cx="60007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分析资源使用，推荐运行时、并行度与保留策略</a:t>
            </a:r>
          </a:p>
        </p:txBody>
      </p:sp>
      <p:sp>
        <p:nvSpPr>
          <p:cNvPr id="83" name="s16-foot">
            <a:extLst>
              <a:ext uri="{FF2B5EF4-FFF2-40B4-BE49-F238E27FC236}">
                <a16:creationId xmlns:a16="http://schemas.microsoft.com/office/drawing/2014/main" id="{9D28303E-8954-44D6-8E40-FD1883F8B9F0}"/>
              </a:ext>
            </a:extLst>
          </p:cNvPr>
          <p:cNvSpPr>
            <a:spLocks noGrp="1"/>
          </p:cNvSpPr>
          <p:nvPr/>
        </p:nvSpPr>
        <p:spPr>
          <a:xfrm>
            <a:off x="3333750" y="10763250"/>
            <a:ext cx="17716500" cy="1143000"/>
          </a:xfrm>
          <a:prstGeom prst="roundRect">
            <a:avLst>
              <a:gd name="adj" fmla="val 13333"/>
            </a:avLst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North Star：领域能力不断扩展，生产安全仍由同一套平台 Harness 保证。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业务价值：把专家经验扩展为平台能力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17-c-0">
            <a:extLst>
              <a:ext uri="{FF2B5EF4-FFF2-40B4-BE49-F238E27FC236}">
                <a16:creationId xmlns:a16="http://schemas.microsoft.com/office/drawing/2014/main" id="{34B07C15-6033-4EEF-AFFE-811346A8E926}"/>
              </a:ext>
            </a:extLst>
          </p:cNvPr>
          <p:cNvSpPr>
            <a:spLocks noGrp="1"/>
          </p:cNvSpPr>
          <p:nvPr/>
        </p:nvSpPr>
        <p:spPr>
          <a:xfrm>
            <a:off x="3381375" y="3143250"/>
            <a:ext cx="1714500" cy="1714500"/>
          </a:xfrm>
          <a:prstGeom prst="ellipse">
            <a:avLst/>
          </a:prstGeom>
          <a:solidFill>
            <a:srgbClr val="32B7E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66" name="s17-h-0">
            <a:extLst>
              <a:ext uri="{FF2B5EF4-FFF2-40B4-BE49-F238E27FC236}">
                <a16:creationId xmlns:a16="http://schemas.microsoft.com/office/drawing/2014/main" id="{438D4C86-82E0-41AC-BA97-AD43A18A0457}"/>
              </a:ext>
            </a:extLst>
          </p:cNvPr>
          <p:cNvSpPr>
            <a:spLocks noGrp="1"/>
          </p:cNvSpPr>
          <p:nvPr/>
        </p:nvSpPr>
        <p:spPr>
          <a:xfrm>
            <a:off x="1714500" y="5334000"/>
            <a:ext cx="5048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效率</a:t>
            </a:r>
          </a:p>
        </p:txBody>
      </p:sp>
      <p:sp>
        <p:nvSpPr>
          <p:cNvPr id="67" name="s17-t-0">
            <a:extLst>
              <a:ext uri="{FF2B5EF4-FFF2-40B4-BE49-F238E27FC236}">
                <a16:creationId xmlns:a16="http://schemas.microsoft.com/office/drawing/2014/main" id="{B720B8CD-E05E-4E59-984F-2A9A54EE479F}"/>
              </a:ext>
            </a:extLst>
          </p:cNvPr>
          <p:cNvSpPr>
            <a:spLocks noGrp="1"/>
          </p:cNvSpPr>
          <p:nvPr/>
        </p:nvSpPr>
        <p:spPr>
          <a:xfrm>
            <a:off x="1714500" y="6238875"/>
            <a:ext cx="5048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更快创建流水线</a:t>
            </a:r>
          </a:p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减少手工平台操作</a:t>
            </a:r>
          </a:p>
        </p:txBody>
      </p:sp>
      <p:sp>
        <p:nvSpPr>
          <p:cNvPr id="68" name="s17-c-1">
            <a:extLst>
              <a:ext uri="{FF2B5EF4-FFF2-40B4-BE49-F238E27FC236}">
                <a16:creationId xmlns:a16="http://schemas.microsoft.com/office/drawing/2014/main" id="{CFD24526-784E-4B29-93BD-A4F67F3E7ADE}"/>
              </a:ext>
            </a:extLst>
          </p:cNvPr>
          <p:cNvSpPr>
            <a:spLocks noGrp="1"/>
          </p:cNvSpPr>
          <p:nvPr/>
        </p:nvSpPr>
        <p:spPr>
          <a:xfrm>
            <a:off x="8953500" y="3143250"/>
            <a:ext cx="1714500" cy="1714500"/>
          </a:xfrm>
          <a:prstGeom prst="ellipse">
            <a:avLst/>
          </a:prstGeom>
          <a:solidFill>
            <a:srgbClr val="27AE60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69" name="s17-h-1">
            <a:extLst>
              <a:ext uri="{FF2B5EF4-FFF2-40B4-BE49-F238E27FC236}">
                <a16:creationId xmlns:a16="http://schemas.microsoft.com/office/drawing/2014/main" id="{38CE004F-61ED-4972-A08C-3E066AC38930}"/>
              </a:ext>
            </a:extLst>
          </p:cNvPr>
          <p:cNvSpPr>
            <a:spLocks noGrp="1"/>
          </p:cNvSpPr>
          <p:nvPr/>
        </p:nvSpPr>
        <p:spPr>
          <a:xfrm>
            <a:off x="7286625" y="5334000"/>
            <a:ext cx="5048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质量</a:t>
            </a:r>
          </a:p>
        </p:txBody>
      </p:sp>
      <p:sp>
        <p:nvSpPr>
          <p:cNvPr id="70" name="s17-t-1">
            <a:extLst>
              <a:ext uri="{FF2B5EF4-FFF2-40B4-BE49-F238E27FC236}">
                <a16:creationId xmlns:a16="http://schemas.microsoft.com/office/drawing/2014/main" id="{F1229A71-6078-463C-841C-FBAAC4B5022D}"/>
              </a:ext>
            </a:extLst>
          </p:cNvPr>
          <p:cNvSpPr>
            <a:spLocks noGrp="1"/>
          </p:cNvSpPr>
          <p:nvPr/>
        </p:nvSpPr>
        <p:spPr>
          <a:xfrm>
            <a:off x="7286625" y="6238875"/>
            <a:ext cx="5048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问题在生产前暴露</a:t>
            </a:r>
          </a:p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工作流可靠性提升</a:t>
            </a:r>
          </a:p>
        </p:txBody>
      </p:sp>
      <p:sp>
        <p:nvSpPr>
          <p:cNvPr id="71" name="s17-c-2">
            <a:extLst>
              <a:ext uri="{FF2B5EF4-FFF2-40B4-BE49-F238E27FC236}">
                <a16:creationId xmlns:a16="http://schemas.microsoft.com/office/drawing/2014/main" id="{F54D9983-CC96-4493-8FD4-303C8B52F5DD}"/>
              </a:ext>
            </a:extLst>
          </p:cNvPr>
          <p:cNvSpPr>
            <a:spLocks noGrp="1"/>
          </p:cNvSpPr>
          <p:nvPr/>
        </p:nvSpPr>
        <p:spPr>
          <a:xfrm>
            <a:off x="14525625" y="3143250"/>
            <a:ext cx="1714500" cy="1714500"/>
          </a:xfrm>
          <a:prstGeom prst="ellipse">
            <a:avLst/>
          </a:prstGeom>
          <a:solidFill>
            <a:srgbClr val="F2994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72" name="s17-h-2">
            <a:extLst>
              <a:ext uri="{FF2B5EF4-FFF2-40B4-BE49-F238E27FC236}">
                <a16:creationId xmlns:a16="http://schemas.microsoft.com/office/drawing/2014/main" id="{E966AE68-5F46-49B2-A493-ECA9773429E4}"/>
              </a:ext>
            </a:extLst>
          </p:cNvPr>
          <p:cNvSpPr>
            <a:spLocks noGrp="1"/>
          </p:cNvSpPr>
          <p:nvPr/>
        </p:nvSpPr>
        <p:spPr>
          <a:xfrm>
            <a:off x="12858750" y="5334000"/>
            <a:ext cx="5048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治理</a:t>
            </a:r>
          </a:p>
        </p:txBody>
      </p:sp>
      <p:sp>
        <p:nvSpPr>
          <p:cNvPr id="73" name="s17-t-2">
            <a:extLst>
              <a:ext uri="{FF2B5EF4-FFF2-40B4-BE49-F238E27FC236}">
                <a16:creationId xmlns:a16="http://schemas.microsoft.com/office/drawing/2014/main" id="{E80A7218-2E8A-4317-92DE-DE0F89282B10}"/>
              </a:ext>
            </a:extLst>
          </p:cNvPr>
          <p:cNvSpPr>
            <a:spLocks noGrp="1"/>
          </p:cNvSpPr>
          <p:nvPr/>
        </p:nvSpPr>
        <p:spPr>
          <a:xfrm>
            <a:off x="12858750" y="6238875"/>
            <a:ext cx="5048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AI 动作绑定身份</a:t>
            </a:r>
          </a:p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策略决策全程可审计</a:t>
            </a:r>
          </a:p>
        </p:txBody>
      </p:sp>
      <p:sp>
        <p:nvSpPr>
          <p:cNvPr id="74" name="s17-c-3">
            <a:extLst>
              <a:ext uri="{FF2B5EF4-FFF2-40B4-BE49-F238E27FC236}">
                <a16:creationId xmlns:a16="http://schemas.microsoft.com/office/drawing/2014/main" id="{B87E76E4-64D5-4607-9F37-5B9E6D179AAE}"/>
              </a:ext>
            </a:extLst>
          </p:cNvPr>
          <p:cNvSpPr>
            <a:spLocks noGrp="1"/>
          </p:cNvSpPr>
          <p:nvPr/>
        </p:nvSpPr>
        <p:spPr>
          <a:xfrm>
            <a:off x="20097750" y="3143250"/>
            <a:ext cx="1714500" cy="1714500"/>
          </a:xfrm>
          <a:prstGeom prst="ellipse">
            <a:avLst/>
          </a:prstGeom>
          <a:solidFill>
            <a:srgbClr val="3155F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1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75" name="s17-h-3">
            <a:extLst>
              <a:ext uri="{FF2B5EF4-FFF2-40B4-BE49-F238E27FC236}">
                <a16:creationId xmlns:a16="http://schemas.microsoft.com/office/drawing/2014/main" id="{DF123C6E-CE41-43DB-998C-4A3B12A2D8FB}"/>
              </a:ext>
            </a:extLst>
          </p:cNvPr>
          <p:cNvSpPr>
            <a:spLocks noGrp="1"/>
          </p:cNvSpPr>
          <p:nvPr/>
        </p:nvSpPr>
        <p:spPr>
          <a:xfrm>
            <a:off x="18430875" y="5334000"/>
            <a:ext cx="5048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rPr>
              <a:t>规模</a:t>
            </a:r>
          </a:p>
        </p:txBody>
      </p:sp>
      <p:sp>
        <p:nvSpPr>
          <p:cNvPr id="76" name="s17-t-3">
            <a:extLst>
              <a:ext uri="{FF2B5EF4-FFF2-40B4-BE49-F238E27FC236}">
                <a16:creationId xmlns:a16="http://schemas.microsoft.com/office/drawing/2014/main" id="{91075363-26CD-4586-893C-315B519BA68A}"/>
              </a:ext>
            </a:extLst>
          </p:cNvPr>
          <p:cNvSpPr>
            <a:spLocks noGrp="1"/>
          </p:cNvSpPr>
          <p:nvPr/>
        </p:nvSpPr>
        <p:spPr>
          <a:xfrm>
            <a:off x="18430875" y="6238875"/>
            <a:ext cx="50482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领域 Agent 可复用</a:t>
            </a:r>
          </a:p>
          <a:p>
            <a:pPr algn="ctr">
              <a:lnSpc>
                <a:spcPct val="108000"/>
              </a:lnSpc>
              <a:buNone/>
              <a:def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7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降低专家支持负担</a:t>
            </a:r>
          </a:p>
        </p:txBody>
      </p:sp>
      <p:sp>
        <p:nvSpPr>
          <p:cNvPr id="77" name="s17-arrow">
            <a:extLst>
              <a:ext uri="{FF2B5EF4-FFF2-40B4-BE49-F238E27FC236}">
                <a16:creationId xmlns:a16="http://schemas.microsoft.com/office/drawing/2014/main" id="{C52F5025-1BE4-4FA5-B3E5-34ED30CA4BEE}"/>
              </a:ext>
            </a:extLst>
          </p:cNvPr>
          <p:cNvSpPr>
            <a:spLocks noGrp="1"/>
          </p:cNvSpPr>
          <p:nvPr/>
        </p:nvSpPr>
        <p:spPr>
          <a:xfrm>
            <a:off x="4000500" y="8810625"/>
            <a:ext cx="16287750" cy="76200"/>
          </a:xfrm>
          <a:prstGeom prst="rect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8" name="s17-now">
            <a:extLst>
              <a:ext uri="{FF2B5EF4-FFF2-40B4-BE49-F238E27FC236}">
                <a16:creationId xmlns:a16="http://schemas.microsoft.com/office/drawing/2014/main" id="{2614A850-E871-4211-8189-5544146C000C}"/>
              </a:ext>
            </a:extLst>
          </p:cNvPr>
          <p:cNvSpPr>
            <a:spLocks noGrp="1"/>
          </p:cNvSpPr>
          <p:nvPr/>
        </p:nvSpPr>
        <p:spPr>
          <a:xfrm>
            <a:off x="2286000" y="8096250"/>
            <a:ext cx="7239000" cy="1619250"/>
          </a:xfrm>
          <a:prstGeom prst="roundRect">
            <a:avLst>
              <a:gd name="adj" fmla="val 9412"/>
            </a:avLst>
          </a:prstGeom>
          <a:solidFill>
            <a:srgbClr val="F7F9FF"/>
          </a:solidFill>
          <a:ln w="19050">
            <a:solidFill>
              <a:srgbClr val="D9E0EE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625" b="1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当前：UI / API 驱动的专家平台</a:t>
            </a:r>
          </a:p>
        </p:txBody>
      </p:sp>
      <p:sp>
        <p:nvSpPr>
          <p:cNvPr id="79" name="s17-future">
            <a:extLst>
              <a:ext uri="{FF2B5EF4-FFF2-40B4-BE49-F238E27FC236}">
                <a16:creationId xmlns:a16="http://schemas.microsoft.com/office/drawing/2014/main" id="{48AF4759-EF3F-4D7F-A4DC-C6E1302B7CAD}"/>
              </a:ext>
            </a:extLst>
          </p:cNvPr>
          <p:cNvSpPr>
            <a:spLocks noGrp="1"/>
          </p:cNvSpPr>
          <p:nvPr/>
        </p:nvSpPr>
        <p:spPr>
          <a:xfrm>
            <a:off x="14859000" y="8096250"/>
            <a:ext cx="7239000" cy="1619250"/>
          </a:xfrm>
          <a:prstGeom prst="roundRect">
            <a:avLst>
              <a:gd name="adj" fmla="val 9412"/>
            </a:avLst>
          </a:prstGeom>
          <a:solidFill>
            <a:srgbClr val="EEF3FF"/>
          </a:solidFill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未来：AI-Native Agent Platform</a:t>
            </a:r>
          </a:p>
        </p:txBody>
      </p:sp>
      <p:sp>
        <p:nvSpPr>
          <p:cNvPr id="80" name="s17-foot">
            <a:extLst>
              <a:ext uri="{FF2B5EF4-FFF2-40B4-BE49-F238E27FC236}">
                <a16:creationId xmlns:a16="http://schemas.microsoft.com/office/drawing/2014/main" id="{3836920B-9D1C-49D0-A8A9-00218361461D}"/>
              </a:ext>
            </a:extLst>
          </p:cNvPr>
          <p:cNvSpPr>
            <a:spLocks noGrp="1"/>
          </p:cNvSpPr>
          <p:nvPr/>
        </p:nvSpPr>
        <p:spPr>
          <a:xfrm>
            <a:off x="3619500" y="10858500"/>
            <a:ext cx="17145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通过受治理、可复用、理解生产语义的 Agent，规模化复制平台专家知识。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 30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85640" y="104040"/>
            <a:ext cx="20635560" cy="13507560"/>
          </a:xfrm>
          <a:prstGeom prst="rect">
            <a:avLst/>
          </a:prstGeom>
          <a:ln w="0">
            <a:noFill/>
          </a:ln>
        </p:spPr>
      </p:pic>
      <p:pic>
        <p:nvPicPr>
          <p:cNvPr id="56" name="image 30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514600" y="3187800"/>
            <a:ext cx="2145960" cy="380520"/>
          </a:xfrm>
          <a:prstGeom prst="rect">
            <a:avLst/>
          </a:prstGeom>
          <a:ln w="0">
            <a:noFill/>
          </a:ln>
        </p:spPr>
      </p:pic>
      <p:sp>
        <p:nvSpPr>
          <p:cNvPr id="27" name="Object 303">
            <a:extLst>
              <a:ext uri="{FF2B5EF4-FFF2-40B4-BE49-F238E27FC236}">
                <a16:creationId xmlns:a16="http://schemas.microsoft.com/office/drawing/2014/main" id="{0BA39EAA-9B4C-433B-98FF-C97DF4AABA90}"/>
              </a:ext>
            </a:extLst>
          </p:cNvPr>
          <p:cNvSpPr>
            <a:spLocks noGrp="1"/>
          </p:cNvSpPr>
          <p:nvPr/>
        </p:nvSpPr>
        <p:spPr>
          <a:xfrm>
            <a:off x="2602080" y="3680280"/>
            <a:ext cx="552420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14000"/>
              </a:lnSpc>
              <a:buNone/>
            </a:pPr>
            <a:r>
              <a:rPr sz="3500" b="0" u="none">
                <a:solidFill>
                  <a:srgbClr val="333333"/>
                </a:solidFill>
                <a:latin typeface="微软雅黑"/>
                <a:ea typeface="微软雅黑"/>
                <a:cs typeface="微软雅黑"/>
              </a:rPr>
              <a:t>CONTENTS</a:t>
            </a:r>
            <a:endParaRPr sz="35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Object 304">
            <a:extLst>
              <a:ext uri="{FF2B5EF4-FFF2-40B4-BE49-F238E27FC236}">
                <a16:creationId xmlns:a16="http://schemas.microsoft.com/office/drawing/2014/main" id="{09BC3A3A-145C-4180-B7DC-92162908B992}"/>
              </a:ext>
            </a:extLst>
          </p:cNvPr>
          <p:cNvSpPr>
            <a:spLocks noGrp="1"/>
          </p:cNvSpPr>
          <p:nvPr/>
        </p:nvSpPr>
        <p:spPr>
          <a:xfrm>
            <a:off x="2362320" y="1046880"/>
            <a:ext cx="6514920" cy="226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23000"/>
              </a:lnSpc>
              <a:buNone/>
            </a:pPr>
            <a:r>
              <a:rPr sz="12000" b="1" u="none">
                <a:solidFill>
                  <a:srgbClr val="333333"/>
                </a:solidFill>
                <a:latin typeface="微软雅黑"/>
                <a:ea typeface="微软雅黑"/>
                <a:cs typeface="微软雅黑"/>
              </a:rPr>
              <a:t>目录</a:t>
            </a:r>
            <a:endParaRPr sz="1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9" name="image 30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2514600" y="5170642"/>
            <a:ext cx="8305560" cy="1802880"/>
          </a:xfrm>
          <a:prstGeom prst="rect">
            <a:avLst/>
          </a:prstGeom>
          <a:ln w="0">
            <a:noFill/>
          </a:ln>
        </p:spPr>
      </p:pic>
      <p:sp>
        <p:nvSpPr>
          <p:cNvPr id="31" name="Object 307">
            <a:extLst>
              <a:ext uri="{FF2B5EF4-FFF2-40B4-BE49-F238E27FC236}">
                <a16:creationId xmlns:a16="http://schemas.microsoft.com/office/drawing/2014/main" id="{FE080980-FF08-4129-84C6-588A20F43A94}"/>
              </a:ext>
            </a:extLst>
          </p:cNvPr>
          <p:cNvSpPr>
            <a:spLocks noGrp="1"/>
          </p:cNvSpPr>
          <p:nvPr/>
        </p:nvSpPr>
        <p:spPr>
          <a:xfrm>
            <a:off x="5132520" y="5596647"/>
            <a:ext cx="5687640" cy="9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50000"/>
              </a:lnSpc>
              <a:buNone/>
            </a:pPr>
            <a:r>
              <a:rPr sz="3500" b="1" u="none" dirty="0" err="1">
                <a:solidFill>
                  <a:schemeClr val="lt1"/>
                </a:solidFill>
                <a:latin typeface="微软雅黑"/>
                <a:ea typeface="微软雅黑"/>
                <a:cs typeface="微软雅黑"/>
              </a:rPr>
              <a:t>从调度平台到数据入口</a:t>
            </a:r>
            <a:endParaRPr sz="35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Object 308">
            <a:extLst>
              <a:ext uri="{FF2B5EF4-FFF2-40B4-BE49-F238E27FC236}">
                <a16:creationId xmlns:a16="http://schemas.microsoft.com/office/drawing/2014/main" id="{E0F2666C-4FDD-48D2-8E00-40478E328F04}"/>
              </a:ext>
            </a:extLst>
          </p:cNvPr>
          <p:cNvSpPr>
            <a:spLocks noGrp="1"/>
          </p:cNvSpPr>
          <p:nvPr/>
        </p:nvSpPr>
        <p:spPr>
          <a:xfrm>
            <a:off x="5867280" y="6044002"/>
            <a:ext cx="5079600" cy="52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</a:pPr>
            <a:endParaRPr sz="1800" b="0" u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Object 309">
            <a:extLst>
              <a:ext uri="{FF2B5EF4-FFF2-40B4-BE49-F238E27FC236}">
                <a16:creationId xmlns:a16="http://schemas.microsoft.com/office/drawing/2014/main" id="{91225383-9233-481C-9C43-5A8EEC9A814E}"/>
              </a:ext>
            </a:extLst>
          </p:cNvPr>
          <p:cNvSpPr>
            <a:spLocks noGrp="1"/>
          </p:cNvSpPr>
          <p:nvPr/>
        </p:nvSpPr>
        <p:spPr>
          <a:xfrm>
            <a:off x="3378240" y="5019802"/>
            <a:ext cx="259056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FFFFFF"/>
                </a:solidFill>
                <a:latin typeface="YouSheBiaoTiHei"/>
                <a:ea typeface="YouSheBiaoTiHei"/>
                <a:cs typeface="YouSheBiaoTiHei"/>
              </a:rPr>
              <a:t>01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3" name="image 3016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2514600" y="8287162"/>
            <a:ext cx="8305560" cy="1815840"/>
          </a:xfrm>
          <a:prstGeom prst="rect">
            <a:avLst/>
          </a:prstGeom>
          <a:ln w="0">
            <a:noFill/>
          </a:ln>
        </p:spPr>
      </p:pic>
      <p:sp>
        <p:nvSpPr>
          <p:cNvPr id="36" name="Object 3017">
            <a:extLst>
              <a:ext uri="{FF2B5EF4-FFF2-40B4-BE49-F238E27FC236}">
                <a16:creationId xmlns:a16="http://schemas.microsoft.com/office/drawing/2014/main" id="{A691A57E-756A-4652-AEF4-F349E9E4021E}"/>
              </a:ext>
            </a:extLst>
          </p:cNvPr>
          <p:cNvSpPr>
            <a:spLocks noGrp="1"/>
          </p:cNvSpPr>
          <p:nvPr/>
        </p:nvSpPr>
        <p:spPr>
          <a:xfrm>
            <a:off x="5077800" y="8707742"/>
            <a:ext cx="5638320" cy="9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50000"/>
              </a:lnSpc>
              <a:buNone/>
            </a:pPr>
            <a:r>
              <a:rPr sz="3500" b="1" u="none" dirty="0" err="1">
                <a:solidFill>
                  <a:schemeClr val="lt1"/>
                </a:solidFill>
                <a:latin typeface="微软雅黑"/>
                <a:ea typeface="微软雅黑"/>
                <a:cs typeface="微软雅黑"/>
              </a:rPr>
              <a:t>治理执行与验证闭环</a:t>
            </a:r>
            <a:endParaRPr sz="35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Object 3019">
            <a:extLst>
              <a:ext uri="{FF2B5EF4-FFF2-40B4-BE49-F238E27FC236}">
                <a16:creationId xmlns:a16="http://schemas.microsoft.com/office/drawing/2014/main" id="{A7A437BC-E135-496F-950F-CA7FD639DDC2}"/>
              </a:ext>
            </a:extLst>
          </p:cNvPr>
          <p:cNvSpPr>
            <a:spLocks noGrp="1"/>
          </p:cNvSpPr>
          <p:nvPr/>
        </p:nvSpPr>
        <p:spPr>
          <a:xfrm>
            <a:off x="3137040" y="8159722"/>
            <a:ext cx="283176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FFFFFF"/>
                </a:solidFill>
                <a:latin typeface="YouSheBiaoTiHei"/>
                <a:ea typeface="YouSheBiaoTiHei"/>
                <a:cs typeface="YouSheBiaoTiHei"/>
              </a:rPr>
              <a:t>03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6" name="image 3021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3563720" y="8261242"/>
            <a:ext cx="8305560" cy="1815840"/>
          </a:xfrm>
          <a:prstGeom prst="rect">
            <a:avLst/>
          </a:prstGeom>
          <a:ln w="0">
            <a:noFill/>
          </a:ln>
        </p:spPr>
      </p:pic>
      <p:sp>
        <p:nvSpPr>
          <p:cNvPr id="40" name="Object 3022">
            <a:extLst>
              <a:ext uri="{FF2B5EF4-FFF2-40B4-BE49-F238E27FC236}">
                <a16:creationId xmlns:a16="http://schemas.microsoft.com/office/drawing/2014/main" id="{19AD5D3F-38A3-4118-8D56-E7FA9CD25E7A}"/>
              </a:ext>
            </a:extLst>
          </p:cNvPr>
          <p:cNvSpPr>
            <a:spLocks noGrp="1"/>
          </p:cNvSpPr>
          <p:nvPr/>
        </p:nvSpPr>
        <p:spPr>
          <a:xfrm>
            <a:off x="16770960" y="8732842"/>
            <a:ext cx="5092200" cy="9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</a:pPr>
            <a:endParaRPr sz="3500" b="1" u="none" spc="159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1" name="Object 3024">
            <a:extLst>
              <a:ext uri="{FF2B5EF4-FFF2-40B4-BE49-F238E27FC236}">
                <a16:creationId xmlns:a16="http://schemas.microsoft.com/office/drawing/2014/main" id="{2CDF5606-8C77-418E-8041-6BC5954658F1}"/>
              </a:ext>
            </a:extLst>
          </p:cNvPr>
          <p:cNvSpPr>
            <a:spLocks noGrp="1"/>
          </p:cNvSpPr>
          <p:nvPr/>
        </p:nvSpPr>
        <p:spPr>
          <a:xfrm>
            <a:off x="14185800" y="8133802"/>
            <a:ext cx="299700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FFFFFF"/>
                </a:solidFill>
                <a:latin typeface="YouSheBiaoTiHei"/>
                <a:ea typeface="YouSheBiaoTiHei"/>
                <a:cs typeface="YouSheBiaoTiHei"/>
              </a:rPr>
              <a:t>04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9" name="image 301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3563720" y="5119882"/>
            <a:ext cx="8305560" cy="1802880"/>
          </a:xfrm>
          <a:prstGeom prst="rect">
            <a:avLst/>
          </a:prstGeom>
          <a:ln w="0">
            <a:noFill/>
          </a:ln>
        </p:spPr>
      </p:pic>
      <p:sp>
        <p:nvSpPr>
          <p:cNvPr id="45" name="Object 3012">
            <a:extLst>
              <a:ext uri="{FF2B5EF4-FFF2-40B4-BE49-F238E27FC236}">
                <a16:creationId xmlns:a16="http://schemas.microsoft.com/office/drawing/2014/main" id="{681B3C0F-7B49-4B9F-96DD-11143095DD4E}"/>
              </a:ext>
            </a:extLst>
          </p:cNvPr>
          <p:cNvSpPr>
            <a:spLocks noGrp="1"/>
          </p:cNvSpPr>
          <p:nvPr/>
        </p:nvSpPr>
        <p:spPr>
          <a:xfrm>
            <a:off x="16770960" y="5570602"/>
            <a:ext cx="5092200" cy="9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</a:pPr>
            <a:endParaRPr sz="3500" b="1" u="none" spc="159">
              <a:solidFill>
                <a:schemeClr val="lt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6" name="Object 3014">
            <a:extLst>
              <a:ext uri="{FF2B5EF4-FFF2-40B4-BE49-F238E27FC236}">
                <a16:creationId xmlns:a16="http://schemas.microsoft.com/office/drawing/2014/main" id="{A7498EED-D3C1-4A33-B65B-55C68EA6AA64}"/>
              </a:ext>
            </a:extLst>
          </p:cNvPr>
          <p:cNvSpPr>
            <a:spLocks noGrp="1"/>
          </p:cNvSpPr>
          <p:nvPr/>
        </p:nvSpPr>
        <p:spPr>
          <a:xfrm>
            <a:off x="14185800" y="5051620"/>
            <a:ext cx="299700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FFFFFF"/>
                </a:solidFill>
                <a:latin typeface="YouSheBiaoTiHei"/>
                <a:ea typeface="YouSheBiaoTiHei"/>
                <a:cs typeface="YouSheBiaoTiHei"/>
              </a:rPr>
              <a:t>02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Object 307">
            <a:extLst>
              <a:ext uri="{FF2B5EF4-FFF2-40B4-BE49-F238E27FC236}">
                <a16:creationId xmlns:a16="http://schemas.microsoft.com/office/drawing/2014/main" id="{7DA85ECC-D7BE-4590-AB35-1CEDE1CFD0B4}"/>
              </a:ext>
            </a:extLst>
          </p:cNvPr>
          <p:cNvSpPr>
            <a:spLocks noGrp="1"/>
          </p:cNvSpPr>
          <p:nvPr/>
        </p:nvSpPr>
        <p:spPr>
          <a:xfrm>
            <a:off x="15965640" y="5604295"/>
            <a:ext cx="5687640" cy="9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50000"/>
              </a:lnSpc>
              <a:buNone/>
            </a:pPr>
            <a:r>
              <a:rPr sz="3500" b="1" u="none" dirty="0">
                <a:solidFill>
                  <a:schemeClr val="lt1"/>
                </a:solidFill>
                <a:latin typeface="微软雅黑"/>
                <a:ea typeface="微软雅黑"/>
                <a:cs typeface="微软雅黑"/>
              </a:rPr>
              <a:t>Agent </a:t>
            </a:r>
            <a:r>
              <a:rPr sz="3500" b="1" u="none" dirty="0" err="1">
                <a:solidFill>
                  <a:schemeClr val="lt1"/>
                </a:solidFill>
                <a:latin typeface="微软雅黑"/>
                <a:ea typeface="微软雅黑"/>
                <a:cs typeface="微软雅黑"/>
              </a:rPr>
              <a:t>平台定位与架构</a:t>
            </a:r>
            <a:endParaRPr sz="35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Object 307">
            <a:extLst>
              <a:ext uri="{FF2B5EF4-FFF2-40B4-BE49-F238E27FC236}">
                <a16:creationId xmlns:a16="http://schemas.microsoft.com/office/drawing/2014/main" id="{B7214235-99B5-4493-83F2-B3ACED4EC5A2}"/>
              </a:ext>
            </a:extLst>
          </p:cNvPr>
          <p:cNvSpPr>
            <a:spLocks noGrp="1"/>
          </p:cNvSpPr>
          <p:nvPr/>
        </p:nvSpPr>
        <p:spPr>
          <a:xfrm>
            <a:off x="16089300" y="8704421"/>
            <a:ext cx="5687640" cy="9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50000"/>
              </a:lnSpc>
              <a:buNone/>
            </a:pPr>
            <a:r>
              <a:rPr sz="3500" b="1" u="none" dirty="0" err="1">
                <a:solidFill>
                  <a:schemeClr val="lt1"/>
                </a:solidFill>
                <a:latin typeface="微软雅黑"/>
                <a:ea typeface="微软雅黑"/>
                <a:cs typeface="微软雅黑"/>
              </a:rPr>
              <a:t>能力扩展与落地准备</a:t>
            </a:r>
            <a:endParaRPr sz="35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2697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总结：从调度平台到自然语言数据入口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27-n-0">
            <a:extLst>
              <a:ext uri="{FF2B5EF4-FFF2-40B4-BE49-F238E27FC236}">
                <a16:creationId xmlns:a16="http://schemas.microsoft.com/office/drawing/2014/main" id="{D5851FA7-F694-4725-9709-3DA0EF6BC5AF}"/>
              </a:ext>
            </a:extLst>
          </p:cNvPr>
          <p:cNvSpPr>
            <a:spLocks noGrp="1"/>
          </p:cNvSpPr>
          <p:nvPr/>
        </p:nvSpPr>
        <p:spPr>
          <a:xfrm>
            <a:off x="2095500" y="3039340"/>
            <a:ext cx="2095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562"/>
          </a:bodyPr>
          <a:lstStyle/>
          <a:p>
            <a:pPr algn="ctr">
              <a:lnSpc>
                <a:spcPct val="108000"/>
              </a:lnSpc>
              <a:buNone/>
              <a:defRPr sz="46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defRPr>
            </a:pPr>
            <a:r>
              <a:rPr sz="46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66" name="s27-h-0">
            <a:extLst>
              <a:ext uri="{FF2B5EF4-FFF2-40B4-BE49-F238E27FC236}">
                <a16:creationId xmlns:a16="http://schemas.microsoft.com/office/drawing/2014/main" id="{A31A07EB-B2CF-42E1-BBD7-A7E2EE51E67D}"/>
              </a:ext>
            </a:extLst>
          </p:cNvPr>
          <p:cNvSpPr>
            <a:spLocks noGrp="1"/>
          </p:cNvSpPr>
          <p:nvPr/>
        </p:nvSpPr>
        <p:spPr>
          <a:xfrm>
            <a:off x="4953000" y="3039340"/>
            <a:ext cx="6191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30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30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调度底座不变</a:t>
            </a:r>
          </a:p>
        </p:txBody>
      </p:sp>
      <p:sp>
        <p:nvSpPr>
          <p:cNvPr id="67" name="s27-t-0">
            <a:extLst>
              <a:ext uri="{FF2B5EF4-FFF2-40B4-BE49-F238E27FC236}">
                <a16:creationId xmlns:a16="http://schemas.microsoft.com/office/drawing/2014/main" id="{77714AEB-2383-4720-A31C-05BFAABDB92D}"/>
              </a:ext>
            </a:extLst>
          </p:cNvPr>
          <p:cNvSpPr>
            <a:spLocks noGrp="1"/>
          </p:cNvSpPr>
          <p:nvPr/>
        </p:nvSpPr>
        <p:spPr>
          <a:xfrm>
            <a:off x="11430000" y="3039340"/>
            <a:ext cx="10477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DolphinScheduler 继续承担工作流编排、生产运行与运维语义。</a:t>
            </a:r>
          </a:p>
        </p:txBody>
      </p:sp>
      <p:sp>
        <p:nvSpPr>
          <p:cNvPr id="68" name="s27-r-0">
            <a:extLst>
              <a:ext uri="{FF2B5EF4-FFF2-40B4-BE49-F238E27FC236}">
                <a16:creationId xmlns:a16="http://schemas.microsoft.com/office/drawing/2014/main" id="{5C7F059C-F943-4EC0-A02C-71029C3E1562}"/>
              </a:ext>
            </a:extLst>
          </p:cNvPr>
          <p:cNvSpPr>
            <a:spLocks noGrp="1"/>
          </p:cNvSpPr>
          <p:nvPr/>
        </p:nvSpPr>
        <p:spPr>
          <a:xfrm>
            <a:off x="4762500" y="4515715"/>
            <a:ext cx="17145000" cy="28575"/>
          </a:xfrm>
          <a:prstGeom prst="rect">
            <a:avLst/>
          </a:prstGeom>
          <a:solidFill>
            <a:srgbClr val="D9E0E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9" name="s27-n-1">
            <a:extLst>
              <a:ext uri="{FF2B5EF4-FFF2-40B4-BE49-F238E27FC236}">
                <a16:creationId xmlns:a16="http://schemas.microsoft.com/office/drawing/2014/main" id="{441CE046-9849-49C8-B257-BA870F0561F8}"/>
              </a:ext>
            </a:extLst>
          </p:cNvPr>
          <p:cNvSpPr>
            <a:spLocks noGrp="1"/>
          </p:cNvSpPr>
          <p:nvPr/>
        </p:nvSpPr>
        <p:spPr>
          <a:xfrm>
            <a:off x="2095500" y="5420590"/>
            <a:ext cx="2095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562"/>
          </a:bodyPr>
          <a:lstStyle/>
          <a:p>
            <a:pPr algn="ctr">
              <a:lnSpc>
                <a:spcPct val="108000"/>
              </a:lnSpc>
              <a:buNone/>
              <a:defRPr sz="46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defRPr>
            </a:pPr>
            <a:r>
              <a:rPr sz="46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70" name="s27-h-1">
            <a:extLst>
              <a:ext uri="{FF2B5EF4-FFF2-40B4-BE49-F238E27FC236}">
                <a16:creationId xmlns:a16="http://schemas.microsoft.com/office/drawing/2014/main" id="{3A8577B3-C679-4622-B500-194297165BB4}"/>
              </a:ext>
            </a:extLst>
          </p:cNvPr>
          <p:cNvSpPr>
            <a:spLocks noGrp="1"/>
          </p:cNvSpPr>
          <p:nvPr/>
        </p:nvSpPr>
        <p:spPr>
          <a:xfrm>
            <a:off x="4953000" y="5420590"/>
            <a:ext cx="6191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30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30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入口发生变化</a:t>
            </a:r>
          </a:p>
        </p:txBody>
      </p:sp>
      <p:sp>
        <p:nvSpPr>
          <p:cNvPr id="71" name="s27-t-1">
            <a:extLst>
              <a:ext uri="{FF2B5EF4-FFF2-40B4-BE49-F238E27FC236}">
                <a16:creationId xmlns:a16="http://schemas.microsoft.com/office/drawing/2014/main" id="{D6BA58DC-B3B4-4B74-B701-C815C56600AB}"/>
              </a:ext>
            </a:extLst>
          </p:cNvPr>
          <p:cNvSpPr>
            <a:spLocks noGrp="1"/>
          </p:cNvSpPr>
          <p:nvPr/>
        </p:nvSpPr>
        <p:spPr>
          <a:xfrm>
            <a:off x="11430000" y="5420590"/>
            <a:ext cx="10477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用户从描述业务目标开始，Agent 衔接发现、开发、发布和排障。</a:t>
            </a:r>
          </a:p>
        </p:txBody>
      </p:sp>
      <p:sp>
        <p:nvSpPr>
          <p:cNvPr id="72" name="s27-r-1">
            <a:extLst>
              <a:ext uri="{FF2B5EF4-FFF2-40B4-BE49-F238E27FC236}">
                <a16:creationId xmlns:a16="http://schemas.microsoft.com/office/drawing/2014/main" id="{CE1FEA4F-E201-4B09-9BFC-ADF0AFA1AED5}"/>
              </a:ext>
            </a:extLst>
          </p:cNvPr>
          <p:cNvSpPr>
            <a:spLocks noGrp="1"/>
          </p:cNvSpPr>
          <p:nvPr/>
        </p:nvSpPr>
        <p:spPr>
          <a:xfrm>
            <a:off x="4762500" y="6896965"/>
            <a:ext cx="17145000" cy="28575"/>
          </a:xfrm>
          <a:prstGeom prst="rect">
            <a:avLst/>
          </a:prstGeom>
          <a:solidFill>
            <a:srgbClr val="D9E0E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3" name="s27-n-2">
            <a:extLst>
              <a:ext uri="{FF2B5EF4-FFF2-40B4-BE49-F238E27FC236}">
                <a16:creationId xmlns:a16="http://schemas.microsoft.com/office/drawing/2014/main" id="{CCCB3F2C-C5C1-4A1E-ACA5-1A3E78391C6B}"/>
              </a:ext>
            </a:extLst>
          </p:cNvPr>
          <p:cNvSpPr>
            <a:spLocks noGrp="1"/>
          </p:cNvSpPr>
          <p:nvPr/>
        </p:nvSpPr>
        <p:spPr>
          <a:xfrm>
            <a:off x="2095500" y="7801840"/>
            <a:ext cx="2095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562"/>
          </a:bodyPr>
          <a:lstStyle/>
          <a:p>
            <a:pPr algn="ctr">
              <a:lnSpc>
                <a:spcPct val="108000"/>
              </a:lnSpc>
              <a:buNone/>
              <a:defRPr sz="46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defRPr>
            </a:pPr>
            <a:r>
              <a:rPr sz="4650" b="1">
                <a:solidFill>
                  <a:srgbClr val="3155F5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74" name="s27-h-2">
            <a:extLst>
              <a:ext uri="{FF2B5EF4-FFF2-40B4-BE49-F238E27FC236}">
                <a16:creationId xmlns:a16="http://schemas.microsoft.com/office/drawing/2014/main" id="{579ACE3D-42CB-4060-A8D2-668D1D071CFF}"/>
              </a:ext>
            </a:extLst>
          </p:cNvPr>
          <p:cNvSpPr>
            <a:spLocks noGrp="1"/>
          </p:cNvSpPr>
          <p:nvPr/>
        </p:nvSpPr>
        <p:spPr>
          <a:xfrm>
            <a:off x="4953000" y="7801840"/>
            <a:ext cx="61912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30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lang="en-CN" sz="3075" b="1" dirty="0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限制保证安全</a:t>
            </a:r>
            <a:endParaRPr sz="3075" b="1" dirty="0">
              <a:solidFill>
                <a:srgbClr val="26262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5" name="s27-t-2">
            <a:extLst>
              <a:ext uri="{FF2B5EF4-FFF2-40B4-BE49-F238E27FC236}">
                <a16:creationId xmlns:a16="http://schemas.microsoft.com/office/drawing/2014/main" id="{7518F483-28CA-4C0B-BF14-C23CC0BD8B5E}"/>
              </a:ext>
            </a:extLst>
          </p:cNvPr>
          <p:cNvSpPr>
            <a:spLocks noGrp="1"/>
          </p:cNvSpPr>
          <p:nvPr/>
        </p:nvSpPr>
        <p:spPr>
          <a:xfrm>
            <a:off x="11430000" y="7801840"/>
            <a:ext cx="10477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3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3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Intent-driven · Governed · Auditable · Verifiable 共同约束生产动作。</a:t>
            </a:r>
          </a:p>
        </p:txBody>
      </p:sp>
      <p:sp>
        <p:nvSpPr>
          <p:cNvPr id="76" name="s27-thesis">
            <a:extLst>
              <a:ext uri="{FF2B5EF4-FFF2-40B4-BE49-F238E27FC236}">
                <a16:creationId xmlns:a16="http://schemas.microsoft.com/office/drawing/2014/main" id="{31EFA148-AE3B-44CB-9BC2-039A94B4A5D0}"/>
              </a:ext>
            </a:extLst>
          </p:cNvPr>
          <p:cNvSpPr>
            <a:spLocks noGrp="1"/>
          </p:cNvSpPr>
          <p:nvPr/>
        </p:nvSpPr>
        <p:spPr>
          <a:xfrm>
            <a:off x="2857500" y="10287000"/>
            <a:ext cx="18669000" cy="1428750"/>
          </a:xfrm>
          <a:prstGeom prst="roundRect">
            <a:avLst>
              <a:gd name="adj" fmla="val 10667"/>
            </a:avLst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9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Data Agent 的价值，不是“会聊天”，而是让正确的数据工作安全、持续、可验证地运行。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62753-A1C7-48DE-B195-0FA6634BF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27-qa">
            <a:extLst>
              <a:ext uri="{FF2B5EF4-FFF2-40B4-BE49-F238E27FC236}">
                <a16:creationId xmlns:a16="http://schemas.microsoft.com/office/drawing/2014/main" id="{E8723D9C-DD3E-43A5-00CD-5B37A9977D63}"/>
              </a:ext>
            </a:extLst>
          </p:cNvPr>
          <p:cNvSpPr>
            <a:spLocks noGrp="1"/>
          </p:cNvSpPr>
          <p:nvPr/>
        </p:nvSpPr>
        <p:spPr>
          <a:xfrm>
            <a:off x="7075967" y="4824965"/>
            <a:ext cx="10232066" cy="514837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19900" b="1" dirty="0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804530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240" y="0"/>
            <a:ext cx="22542120" cy="13779000"/>
          </a:xfrm>
          <a:prstGeom prst="rect">
            <a:avLst/>
          </a:prstGeom>
          <a:ln w="0">
            <a:noFill/>
          </a:ln>
        </p:spPr>
      </p:pic>
      <p:pic>
        <p:nvPicPr>
          <p:cNvPr id="69" name="image 40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1894840" y="2476440"/>
            <a:ext cx="1955520" cy="1955520"/>
          </a:xfrm>
          <a:prstGeom prst="rect">
            <a:avLst/>
          </a:prstGeom>
          <a:ln w="0">
            <a:noFill/>
          </a:ln>
        </p:spPr>
      </p:pic>
      <p:pic>
        <p:nvPicPr>
          <p:cNvPr id="70" name="image 40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0880" y="1332000"/>
            <a:ext cx="22542120" cy="11453760"/>
          </a:xfrm>
          <a:prstGeom prst="rect">
            <a:avLst/>
          </a:prstGeom>
          <a:ln w="0">
            <a:noFill/>
          </a:ln>
        </p:spPr>
      </p:pic>
      <p:pic>
        <p:nvPicPr>
          <p:cNvPr id="71" name="image 40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397160" y="10375920"/>
            <a:ext cx="3631680" cy="1904760"/>
          </a:xfrm>
          <a:prstGeom prst="rect">
            <a:avLst/>
          </a:prstGeom>
          <a:ln w="0">
            <a:noFill/>
          </a:ln>
        </p:spPr>
      </p:pic>
      <p:pic>
        <p:nvPicPr>
          <p:cNvPr id="72" name="image 405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686800" y="8737560"/>
            <a:ext cx="1002960" cy="240840"/>
          </a:xfrm>
          <a:prstGeom prst="rect">
            <a:avLst/>
          </a:prstGeom>
          <a:ln w="0">
            <a:noFill/>
          </a:ln>
        </p:spPr>
      </p:pic>
      <p:pic>
        <p:nvPicPr>
          <p:cNvPr id="73" name="image 406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10414080" y="4559400"/>
            <a:ext cx="50400" cy="4597200"/>
          </a:xfrm>
          <a:prstGeom prst="rect">
            <a:avLst/>
          </a:prstGeom>
          <a:ln w="0">
            <a:noFill/>
          </a:ln>
        </p:spPr>
      </p:pic>
      <p:sp>
        <p:nvSpPr>
          <p:cNvPr id="59" name="Object 408">
            <a:extLst>
              <a:ext uri="{FF2B5EF4-FFF2-40B4-BE49-F238E27FC236}">
                <a16:creationId xmlns:a16="http://schemas.microsoft.com/office/drawing/2014/main" id="{670D9CD2-3AF0-4630-BD8E-E2AEF332CF60}"/>
              </a:ext>
            </a:extLst>
          </p:cNvPr>
          <p:cNvSpPr>
            <a:spLocks noGrp="1"/>
          </p:cNvSpPr>
          <p:nvPr/>
        </p:nvSpPr>
        <p:spPr>
          <a:xfrm>
            <a:off x="4147560" y="4103640"/>
            <a:ext cx="570204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333333"/>
                </a:solidFill>
                <a:latin typeface="YouSheBiaoTiHei"/>
                <a:ea typeface="YouSheBiaoTiHei"/>
                <a:cs typeface="YouSheBiaoTiHei"/>
              </a:rPr>
              <a:t>01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Object 409">
            <a:extLst>
              <a:ext uri="{FF2B5EF4-FFF2-40B4-BE49-F238E27FC236}">
                <a16:creationId xmlns:a16="http://schemas.microsoft.com/office/drawing/2014/main" id="{2FECF433-32B2-4D97-A314-FF4381904FF4}"/>
              </a:ext>
            </a:extLst>
          </p:cNvPr>
          <p:cNvSpPr>
            <a:spLocks noGrp="1"/>
          </p:cNvSpPr>
          <p:nvPr/>
        </p:nvSpPr>
        <p:spPr>
          <a:xfrm>
            <a:off x="2173680" y="5664240"/>
            <a:ext cx="7733880" cy="187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23000"/>
              </a:lnSpc>
              <a:buNone/>
            </a:pPr>
            <a:r>
              <a:rPr sz="5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从调度平台
到数据入口</a:t>
            </a: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r" defTabSz="914400">
              <a:lnSpc>
                <a:spcPct val="123000"/>
              </a:lnSpc>
              <a:buNone/>
            </a:pP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Object 4010">
            <a:extLst>
              <a:ext uri="{FF2B5EF4-FFF2-40B4-BE49-F238E27FC236}">
                <a16:creationId xmlns:a16="http://schemas.microsoft.com/office/drawing/2014/main" id="{0E98E1E5-4106-4B31-9F12-6AD9088E07A9}"/>
              </a:ext>
            </a:extLst>
          </p:cNvPr>
          <p:cNvSpPr>
            <a:spLocks noGrp="1"/>
          </p:cNvSpPr>
          <p:nvPr/>
        </p:nvSpPr>
        <p:spPr>
          <a:xfrm>
            <a:off x="11402640" y="4998960"/>
            <a:ext cx="11473560" cy="381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基于 DolphinScheduler 二次开发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服务更多数据平台用户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问题从“如何调度”外溢到全链路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753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DolphinScheduler 平台化二次开发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4-lead">
            <a:extLst>
              <a:ext uri="{FF2B5EF4-FFF2-40B4-BE49-F238E27FC236}">
                <a16:creationId xmlns:a16="http://schemas.microsoft.com/office/drawing/2014/main" id="{F3EF2F72-E0C3-4C9E-96CA-A97F07D98155}"/>
              </a:ext>
            </a:extLst>
          </p:cNvPr>
          <p:cNvSpPr>
            <a:spLocks noGrp="1"/>
          </p:cNvSpPr>
          <p:nvPr/>
        </p:nvSpPr>
        <p:spPr>
          <a:xfrm>
            <a:off x="1714500" y="2583710"/>
            <a:ext cx="20764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32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32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把通用调度能力封装成企业数据平台，让不同团队以统一方式进入生产</a:t>
            </a:r>
          </a:p>
        </p:txBody>
      </p:sp>
      <p:sp>
        <p:nvSpPr>
          <p:cNvPr id="66" name="s4-spine">
            <a:extLst>
              <a:ext uri="{FF2B5EF4-FFF2-40B4-BE49-F238E27FC236}">
                <a16:creationId xmlns:a16="http://schemas.microsoft.com/office/drawing/2014/main" id="{77615248-FA28-4204-9CC1-75C0446CD3C7}"/>
              </a:ext>
            </a:extLst>
          </p:cNvPr>
          <p:cNvSpPr>
            <a:spLocks noGrp="1"/>
          </p:cNvSpPr>
          <p:nvPr/>
        </p:nvSpPr>
        <p:spPr>
          <a:xfrm>
            <a:off x="3048000" y="5808480"/>
            <a:ext cx="18097500" cy="76200"/>
          </a:xfrm>
          <a:prstGeom prst="rect">
            <a:avLst/>
          </a:prstGeom>
          <a:solidFill>
            <a:srgbClr val="D9E0E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" name="s4-c-0">
            <a:extLst>
              <a:ext uri="{FF2B5EF4-FFF2-40B4-BE49-F238E27FC236}">
                <a16:creationId xmlns:a16="http://schemas.microsoft.com/office/drawing/2014/main" id="{78D2037C-0078-46FF-8B80-5501C603C5CA}"/>
              </a:ext>
            </a:extLst>
          </p:cNvPr>
          <p:cNvSpPr>
            <a:spLocks noGrp="1"/>
          </p:cNvSpPr>
          <p:nvPr/>
        </p:nvSpPr>
        <p:spPr>
          <a:xfrm>
            <a:off x="3381375" y="4713105"/>
            <a:ext cx="1762125" cy="1762125"/>
          </a:xfrm>
          <a:prstGeom prst="ellipse">
            <a:avLst/>
          </a:prstGeom>
          <a:solidFill>
            <a:srgbClr val="32B7E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68" name="s4-h-0">
            <a:extLst>
              <a:ext uri="{FF2B5EF4-FFF2-40B4-BE49-F238E27FC236}">
                <a16:creationId xmlns:a16="http://schemas.microsoft.com/office/drawing/2014/main" id="{0D547C09-D2E0-404F-9121-3834CD6D67B0}"/>
              </a:ext>
            </a:extLst>
          </p:cNvPr>
          <p:cNvSpPr>
            <a:spLocks noGrp="1"/>
          </p:cNvSpPr>
          <p:nvPr/>
        </p:nvSpPr>
        <p:spPr>
          <a:xfrm>
            <a:off x="2000250" y="6999105"/>
            <a:ext cx="452437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统一接入</a:t>
            </a:r>
          </a:p>
        </p:txBody>
      </p:sp>
      <p:sp>
        <p:nvSpPr>
          <p:cNvPr id="69" name="s4-t-0">
            <a:extLst>
              <a:ext uri="{FF2B5EF4-FFF2-40B4-BE49-F238E27FC236}">
                <a16:creationId xmlns:a16="http://schemas.microsoft.com/office/drawing/2014/main" id="{59221C1B-C61F-4F6C-AB82-4AA20ED8F037}"/>
              </a:ext>
            </a:extLst>
          </p:cNvPr>
          <p:cNvSpPr>
            <a:spLocks noGrp="1"/>
          </p:cNvSpPr>
          <p:nvPr/>
        </p:nvSpPr>
        <p:spPr>
          <a:xfrm>
            <a:off x="2000250" y="7761105"/>
            <a:ext cx="4524375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项目 / Namespace</a:t>
            </a:r>
          </a:p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租户 / 权限 / 资源组</a:t>
            </a:r>
          </a:p>
        </p:txBody>
      </p:sp>
      <p:sp>
        <p:nvSpPr>
          <p:cNvPr id="70" name="s4-c-1">
            <a:extLst>
              <a:ext uri="{FF2B5EF4-FFF2-40B4-BE49-F238E27FC236}">
                <a16:creationId xmlns:a16="http://schemas.microsoft.com/office/drawing/2014/main" id="{E8B3A4E8-5E86-4ABF-93A6-21B0671C5238}"/>
              </a:ext>
            </a:extLst>
          </p:cNvPr>
          <p:cNvSpPr>
            <a:spLocks noGrp="1"/>
          </p:cNvSpPr>
          <p:nvPr/>
        </p:nvSpPr>
        <p:spPr>
          <a:xfrm>
            <a:off x="8810625" y="4713105"/>
            <a:ext cx="1762125" cy="1762125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71" name="s4-h-1">
            <a:extLst>
              <a:ext uri="{FF2B5EF4-FFF2-40B4-BE49-F238E27FC236}">
                <a16:creationId xmlns:a16="http://schemas.microsoft.com/office/drawing/2014/main" id="{34116F6F-3637-4E69-A80F-1231847147E2}"/>
              </a:ext>
            </a:extLst>
          </p:cNvPr>
          <p:cNvSpPr>
            <a:spLocks noGrp="1"/>
          </p:cNvSpPr>
          <p:nvPr/>
        </p:nvSpPr>
        <p:spPr>
          <a:xfrm>
            <a:off x="7429500" y="6999105"/>
            <a:ext cx="452437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任务扩展</a:t>
            </a:r>
          </a:p>
        </p:txBody>
      </p:sp>
      <p:sp>
        <p:nvSpPr>
          <p:cNvPr id="72" name="s4-t-1">
            <a:extLst>
              <a:ext uri="{FF2B5EF4-FFF2-40B4-BE49-F238E27FC236}">
                <a16:creationId xmlns:a16="http://schemas.microsoft.com/office/drawing/2014/main" id="{EF2DC017-4453-4C73-A3FC-A56BE47676FC}"/>
              </a:ext>
            </a:extLst>
          </p:cNvPr>
          <p:cNvSpPr>
            <a:spLocks noGrp="1"/>
          </p:cNvSpPr>
          <p:nvPr/>
        </p:nvSpPr>
        <p:spPr>
          <a:xfrm>
            <a:off x="7429500" y="7761105"/>
            <a:ext cx="4524375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SQL · Spark · Flink · ETL</a:t>
            </a:r>
          </a:p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自定义任务与参数规范</a:t>
            </a:r>
          </a:p>
        </p:txBody>
      </p:sp>
      <p:sp>
        <p:nvSpPr>
          <p:cNvPr id="73" name="s4-c-2">
            <a:extLst>
              <a:ext uri="{FF2B5EF4-FFF2-40B4-BE49-F238E27FC236}">
                <a16:creationId xmlns:a16="http://schemas.microsoft.com/office/drawing/2014/main" id="{956D8859-6B5D-475F-9772-93B3A874B735}"/>
              </a:ext>
            </a:extLst>
          </p:cNvPr>
          <p:cNvSpPr>
            <a:spLocks noGrp="1"/>
          </p:cNvSpPr>
          <p:nvPr/>
        </p:nvSpPr>
        <p:spPr>
          <a:xfrm>
            <a:off x="14239875" y="4713105"/>
            <a:ext cx="1762125" cy="1762125"/>
          </a:xfrm>
          <a:prstGeom prst="ellipse">
            <a:avLst/>
          </a:prstGeom>
          <a:solidFill>
            <a:srgbClr val="3155F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74" name="s4-h-2">
            <a:extLst>
              <a:ext uri="{FF2B5EF4-FFF2-40B4-BE49-F238E27FC236}">
                <a16:creationId xmlns:a16="http://schemas.microsoft.com/office/drawing/2014/main" id="{87F87513-583F-4E3E-A7FD-F45A4E6A1090}"/>
              </a:ext>
            </a:extLst>
          </p:cNvPr>
          <p:cNvSpPr>
            <a:spLocks noGrp="1"/>
          </p:cNvSpPr>
          <p:nvPr/>
        </p:nvSpPr>
        <p:spPr>
          <a:xfrm>
            <a:off x="12858750" y="6999105"/>
            <a:ext cx="452437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发布治理</a:t>
            </a:r>
          </a:p>
        </p:txBody>
      </p:sp>
      <p:sp>
        <p:nvSpPr>
          <p:cNvPr id="75" name="s4-t-2">
            <a:extLst>
              <a:ext uri="{FF2B5EF4-FFF2-40B4-BE49-F238E27FC236}">
                <a16:creationId xmlns:a16="http://schemas.microsoft.com/office/drawing/2014/main" id="{A7DD64A9-613C-41A5-9444-1A77A9AD4B88}"/>
              </a:ext>
            </a:extLst>
          </p:cNvPr>
          <p:cNvSpPr>
            <a:spLocks noGrp="1"/>
          </p:cNvSpPr>
          <p:nvPr/>
        </p:nvSpPr>
        <p:spPr>
          <a:xfrm>
            <a:off x="12858750" y="7761105"/>
            <a:ext cx="4524375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环境 / 版本 / 依赖</a:t>
            </a:r>
          </a:p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审批 / 调度 / 补数</a:t>
            </a:r>
          </a:p>
        </p:txBody>
      </p:sp>
      <p:sp>
        <p:nvSpPr>
          <p:cNvPr id="76" name="s4-c-3">
            <a:extLst>
              <a:ext uri="{FF2B5EF4-FFF2-40B4-BE49-F238E27FC236}">
                <a16:creationId xmlns:a16="http://schemas.microsoft.com/office/drawing/2014/main" id="{8EE83C45-7F62-4135-9AA3-6CC5FB06F295}"/>
              </a:ext>
            </a:extLst>
          </p:cNvPr>
          <p:cNvSpPr>
            <a:spLocks noGrp="1"/>
          </p:cNvSpPr>
          <p:nvPr/>
        </p:nvSpPr>
        <p:spPr>
          <a:xfrm>
            <a:off x="19669125" y="4713105"/>
            <a:ext cx="1762125" cy="1762125"/>
          </a:xfrm>
          <a:prstGeom prst="ellipse">
            <a:avLst/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3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04</a:t>
            </a:r>
          </a:p>
        </p:txBody>
      </p:sp>
      <p:sp>
        <p:nvSpPr>
          <p:cNvPr id="77" name="s4-h-3">
            <a:extLst>
              <a:ext uri="{FF2B5EF4-FFF2-40B4-BE49-F238E27FC236}">
                <a16:creationId xmlns:a16="http://schemas.microsoft.com/office/drawing/2014/main" id="{1B1E3736-40E0-49F0-A812-4CEA9ABDCE41}"/>
              </a:ext>
            </a:extLst>
          </p:cNvPr>
          <p:cNvSpPr>
            <a:spLocks noGrp="1"/>
          </p:cNvSpPr>
          <p:nvPr/>
        </p:nvSpPr>
        <p:spPr>
          <a:xfrm>
            <a:off x="18288000" y="6999105"/>
            <a:ext cx="4524375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运维增强</a:t>
            </a:r>
          </a:p>
        </p:txBody>
      </p:sp>
      <p:sp>
        <p:nvSpPr>
          <p:cNvPr id="78" name="s4-t-3">
            <a:extLst>
              <a:ext uri="{FF2B5EF4-FFF2-40B4-BE49-F238E27FC236}">
                <a16:creationId xmlns:a16="http://schemas.microsoft.com/office/drawing/2014/main" id="{52574193-5863-459E-86FF-D525C46A0118}"/>
              </a:ext>
            </a:extLst>
          </p:cNvPr>
          <p:cNvSpPr>
            <a:spLocks noGrp="1"/>
          </p:cNvSpPr>
          <p:nvPr/>
        </p:nvSpPr>
        <p:spPr>
          <a:xfrm>
            <a:off x="18288000" y="7761105"/>
            <a:ext cx="4524375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状态 / 日志 / 告警</a:t>
            </a:r>
          </a:p>
          <a:p>
            <a:pPr algn="ctr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重跑 / 诊断 / 审计</a:t>
            </a:r>
          </a:p>
        </p:txBody>
      </p:sp>
      <p:sp>
        <p:nvSpPr>
          <p:cNvPr id="79" name="s4-bottom">
            <a:extLst>
              <a:ext uri="{FF2B5EF4-FFF2-40B4-BE49-F238E27FC236}">
                <a16:creationId xmlns:a16="http://schemas.microsoft.com/office/drawing/2014/main" id="{A7A4965A-46BC-4F0D-A96C-9DBF10383592}"/>
              </a:ext>
            </a:extLst>
          </p:cNvPr>
          <p:cNvSpPr>
            <a:spLocks noGrp="1"/>
          </p:cNvSpPr>
          <p:nvPr/>
        </p:nvSpPr>
        <p:spPr>
          <a:xfrm>
            <a:off x="3000375" y="10382250"/>
            <a:ext cx="18383250" cy="1381125"/>
          </a:xfrm>
          <a:prstGeom prst="roundRect">
            <a:avLst>
              <a:gd name="adj" fmla="val 11034"/>
            </a:avLst>
          </a:prstGeom>
          <a:solidFill>
            <a:srgbClr val="EEF3FF"/>
          </a:solidFill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结果：DolphinScheduler 成为 SQL、Spark、Flink、ETL 等生产任务的统一编排与运行底座。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共享平台之后：瓶颈移动到调度前后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5-center">
            <a:extLst>
              <a:ext uri="{FF2B5EF4-FFF2-40B4-BE49-F238E27FC236}">
                <a16:creationId xmlns:a16="http://schemas.microsoft.com/office/drawing/2014/main" id="{626BD218-E62C-4958-81E4-54026B76E8A3}"/>
              </a:ext>
            </a:extLst>
          </p:cNvPr>
          <p:cNvSpPr>
            <a:spLocks noGrp="1"/>
          </p:cNvSpPr>
          <p:nvPr/>
        </p:nvSpPr>
        <p:spPr>
          <a:xfrm>
            <a:off x="10001250" y="4383940"/>
            <a:ext cx="4286250" cy="4286250"/>
          </a:xfrm>
          <a:prstGeom prst="ellipse">
            <a:avLst/>
          </a:prstGeom>
          <a:solidFill>
            <a:srgbClr val="3155F5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5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525" b="1" dirty="0" err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一次</a:t>
            </a:r>
            <a:endParaRPr sz="3525" b="1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lnSpc>
                <a:spcPct val="104000"/>
              </a:lnSpc>
              <a:buNone/>
              <a:defRPr sz="35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525" b="1" dirty="0" err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生产任务</a:t>
            </a:r>
            <a:endParaRPr sz="3525" b="1" dirty="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panel-0">
            <a:extLst>
              <a:ext uri="{FF2B5EF4-FFF2-40B4-BE49-F238E27FC236}">
                <a16:creationId xmlns:a16="http://schemas.microsoft.com/office/drawing/2014/main" id="{36F7714F-7820-47D8-9AA3-38A9C4317204}"/>
              </a:ext>
            </a:extLst>
          </p:cNvPr>
          <p:cNvSpPr>
            <a:spLocks noGrp="1"/>
          </p:cNvSpPr>
          <p:nvPr/>
        </p:nvSpPr>
        <p:spPr>
          <a:xfrm>
            <a:off x="2095500" y="3238500"/>
            <a:ext cx="5334000" cy="1857375"/>
          </a:xfrm>
          <a:prstGeom prst="roundRect">
            <a:avLst>
              <a:gd name="adj" fmla="val 8205"/>
            </a:avLst>
          </a:prstGeom>
          <a:noFill/>
          <a:ln w="19050">
            <a:solidFill>
              <a:srgbClr val="32B7E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67" name="panel-h-0">
            <a:extLst>
              <a:ext uri="{FF2B5EF4-FFF2-40B4-BE49-F238E27FC236}">
                <a16:creationId xmlns:a16="http://schemas.microsoft.com/office/drawing/2014/main" id="{EC8E9331-206B-4927-B3C6-A69CA9B51EA1}"/>
              </a:ext>
            </a:extLst>
          </p:cNvPr>
          <p:cNvSpPr>
            <a:spLocks noGrp="1"/>
          </p:cNvSpPr>
          <p:nvPr/>
        </p:nvSpPr>
        <p:spPr>
          <a:xfrm>
            <a:off x="2381250" y="3467100"/>
            <a:ext cx="476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发现难</a:t>
            </a:r>
          </a:p>
        </p:txBody>
      </p:sp>
      <p:sp>
        <p:nvSpPr>
          <p:cNvPr id="68" name="panel-s-0">
            <a:extLst>
              <a:ext uri="{FF2B5EF4-FFF2-40B4-BE49-F238E27FC236}">
                <a16:creationId xmlns:a16="http://schemas.microsoft.com/office/drawing/2014/main" id="{6B1BDBC1-08BF-45BE-B3D7-160CE2EFC521}"/>
              </a:ext>
            </a:extLst>
          </p:cNvPr>
          <p:cNvSpPr>
            <a:spLocks noGrp="1"/>
          </p:cNvSpPr>
          <p:nvPr/>
        </p:nvSpPr>
        <p:spPr>
          <a:xfrm>
            <a:off x="2381250" y="4076700"/>
            <a:ext cx="47625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表、Topic、Owner、口径分散</a:t>
            </a:r>
          </a:p>
        </p:txBody>
      </p:sp>
      <p:sp>
        <p:nvSpPr>
          <p:cNvPr id="69" name="panel-1">
            <a:extLst>
              <a:ext uri="{FF2B5EF4-FFF2-40B4-BE49-F238E27FC236}">
                <a16:creationId xmlns:a16="http://schemas.microsoft.com/office/drawing/2014/main" id="{A4C1B011-9FFE-4103-ABE7-E16D1D369107}"/>
              </a:ext>
            </a:extLst>
          </p:cNvPr>
          <p:cNvSpPr>
            <a:spLocks noGrp="1"/>
          </p:cNvSpPr>
          <p:nvPr/>
        </p:nvSpPr>
        <p:spPr>
          <a:xfrm>
            <a:off x="16859250" y="3238500"/>
            <a:ext cx="5334000" cy="1857375"/>
          </a:xfrm>
          <a:prstGeom prst="roundRect">
            <a:avLst>
              <a:gd name="adj" fmla="val 8205"/>
            </a:avLst>
          </a:prstGeom>
          <a:noFill/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0" name="panel-h-1">
            <a:extLst>
              <a:ext uri="{FF2B5EF4-FFF2-40B4-BE49-F238E27FC236}">
                <a16:creationId xmlns:a16="http://schemas.microsoft.com/office/drawing/2014/main" id="{7CD6BE19-2F63-4AD1-8257-50056542BAAE}"/>
              </a:ext>
            </a:extLst>
          </p:cNvPr>
          <p:cNvSpPr>
            <a:spLocks noGrp="1"/>
          </p:cNvSpPr>
          <p:nvPr/>
        </p:nvSpPr>
        <p:spPr>
          <a:xfrm>
            <a:off x="17145000" y="3467100"/>
            <a:ext cx="476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开发难</a:t>
            </a:r>
          </a:p>
        </p:txBody>
      </p:sp>
      <p:sp>
        <p:nvSpPr>
          <p:cNvPr id="71" name="panel-s-1">
            <a:extLst>
              <a:ext uri="{FF2B5EF4-FFF2-40B4-BE49-F238E27FC236}">
                <a16:creationId xmlns:a16="http://schemas.microsoft.com/office/drawing/2014/main" id="{1B5B67D7-68B3-4A15-BFCE-4841A2D766F3}"/>
              </a:ext>
            </a:extLst>
          </p:cNvPr>
          <p:cNvSpPr>
            <a:spLocks noGrp="1"/>
          </p:cNvSpPr>
          <p:nvPr/>
        </p:nvSpPr>
        <p:spPr>
          <a:xfrm>
            <a:off x="17145000" y="4076700"/>
            <a:ext cx="47625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SQL / 代码 / 配置依赖专家</a:t>
            </a:r>
          </a:p>
        </p:txBody>
      </p:sp>
      <p:sp>
        <p:nvSpPr>
          <p:cNvPr id="72" name="panel-2">
            <a:extLst>
              <a:ext uri="{FF2B5EF4-FFF2-40B4-BE49-F238E27FC236}">
                <a16:creationId xmlns:a16="http://schemas.microsoft.com/office/drawing/2014/main" id="{C364A819-3A15-41DC-8197-C1AB80CE6247}"/>
              </a:ext>
            </a:extLst>
          </p:cNvPr>
          <p:cNvSpPr>
            <a:spLocks noGrp="1"/>
          </p:cNvSpPr>
          <p:nvPr/>
        </p:nvSpPr>
        <p:spPr>
          <a:xfrm>
            <a:off x="2095500" y="8096250"/>
            <a:ext cx="5334000" cy="1857375"/>
          </a:xfrm>
          <a:prstGeom prst="roundRect">
            <a:avLst>
              <a:gd name="adj" fmla="val 8205"/>
            </a:avLst>
          </a:prstGeom>
          <a:noFill/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3" name="panel-h-2">
            <a:extLst>
              <a:ext uri="{FF2B5EF4-FFF2-40B4-BE49-F238E27FC236}">
                <a16:creationId xmlns:a16="http://schemas.microsoft.com/office/drawing/2014/main" id="{04027BA9-6C13-48DB-84AE-1581CE678ED2}"/>
              </a:ext>
            </a:extLst>
          </p:cNvPr>
          <p:cNvSpPr>
            <a:spLocks noGrp="1"/>
          </p:cNvSpPr>
          <p:nvPr/>
        </p:nvSpPr>
        <p:spPr>
          <a:xfrm>
            <a:off x="2381250" y="8324850"/>
            <a:ext cx="476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上线难</a:t>
            </a:r>
          </a:p>
        </p:txBody>
      </p:sp>
      <p:sp>
        <p:nvSpPr>
          <p:cNvPr id="74" name="panel-s-2">
            <a:extLst>
              <a:ext uri="{FF2B5EF4-FFF2-40B4-BE49-F238E27FC236}">
                <a16:creationId xmlns:a16="http://schemas.microsoft.com/office/drawing/2014/main" id="{1F2D759B-3B1C-4D12-981F-91F394EA2536}"/>
              </a:ext>
            </a:extLst>
          </p:cNvPr>
          <p:cNvSpPr>
            <a:spLocks noGrp="1"/>
          </p:cNvSpPr>
          <p:nvPr/>
        </p:nvSpPr>
        <p:spPr>
          <a:xfrm>
            <a:off x="2381250" y="8934450"/>
            <a:ext cx="47625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环境、权限、参数、风险难判断</a:t>
            </a:r>
          </a:p>
        </p:txBody>
      </p:sp>
      <p:sp>
        <p:nvSpPr>
          <p:cNvPr id="75" name="panel-3">
            <a:extLst>
              <a:ext uri="{FF2B5EF4-FFF2-40B4-BE49-F238E27FC236}">
                <a16:creationId xmlns:a16="http://schemas.microsoft.com/office/drawing/2014/main" id="{987CB030-F9EE-4E70-87CD-832EA1175975}"/>
              </a:ext>
            </a:extLst>
          </p:cNvPr>
          <p:cNvSpPr>
            <a:spLocks noGrp="1"/>
          </p:cNvSpPr>
          <p:nvPr/>
        </p:nvSpPr>
        <p:spPr>
          <a:xfrm>
            <a:off x="16859250" y="8096250"/>
            <a:ext cx="5334000" cy="1857375"/>
          </a:xfrm>
          <a:prstGeom prst="roundRect">
            <a:avLst>
              <a:gd name="adj" fmla="val 8205"/>
            </a:avLst>
          </a:prstGeom>
          <a:noFill/>
          <a:ln w="19050">
            <a:solidFill>
              <a:srgbClr val="153A8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6" name="panel-h-3">
            <a:extLst>
              <a:ext uri="{FF2B5EF4-FFF2-40B4-BE49-F238E27FC236}">
                <a16:creationId xmlns:a16="http://schemas.microsoft.com/office/drawing/2014/main" id="{31C09285-10CF-45BD-BC60-9B77FDB75495}"/>
              </a:ext>
            </a:extLst>
          </p:cNvPr>
          <p:cNvSpPr>
            <a:spLocks noGrp="1"/>
          </p:cNvSpPr>
          <p:nvPr/>
        </p:nvSpPr>
        <p:spPr>
          <a:xfrm>
            <a:off x="17145000" y="8324850"/>
            <a:ext cx="476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排障难</a:t>
            </a:r>
          </a:p>
        </p:txBody>
      </p:sp>
      <p:sp>
        <p:nvSpPr>
          <p:cNvPr id="77" name="panel-s-3">
            <a:extLst>
              <a:ext uri="{FF2B5EF4-FFF2-40B4-BE49-F238E27FC236}">
                <a16:creationId xmlns:a16="http://schemas.microsoft.com/office/drawing/2014/main" id="{A5091269-EA8E-4B10-8209-69E15BA37249}"/>
              </a:ext>
            </a:extLst>
          </p:cNvPr>
          <p:cNvSpPr>
            <a:spLocks noGrp="1"/>
          </p:cNvSpPr>
          <p:nvPr/>
        </p:nvSpPr>
        <p:spPr>
          <a:xfrm>
            <a:off x="17145000" y="8934450"/>
            <a:ext cx="47625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跨日志、指标、源端和目标端</a:t>
            </a:r>
          </a:p>
        </p:txBody>
      </p:sp>
      <p:sp>
        <p:nvSpPr>
          <p:cNvPr id="78" name="s5-bottom">
            <a:extLst>
              <a:ext uri="{FF2B5EF4-FFF2-40B4-BE49-F238E27FC236}">
                <a16:creationId xmlns:a16="http://schemas.microsoft.com/office/drawing/2014/main" id="{9AD3E6CD-2B5F-444A-BBF5-4603D4876A67}"/>
              </a:ext>
            </a:extLst>
          </p:cNvPr>
          <p:cNvSpPr>
            <a:spLocks noGrp="1"/>
          </p:cNvSpPr>
          <p:nvPr/>
        </p:nvSpPr>
        <p:spPr>
          <a:xfrm>
            <a:off x="2857500" y="10620375"/>
            <a:ext cx="18669000" cy="1285875"/>
          </a:xfrm>
          <a:prstGeom prst="roundRect">
            <a:avLst>
              <a:gd name="adj" fmla="val 11852"/>
            </a:avLst>
          </a:prstGeom>
          <a:solidFill>
            <a:srgbClr val="F7F9FF"/>
          </a:solidFill>
          <a:ln w="19050">
            <a:solidFill>
              <a:srgbClr val="D9E0EE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平台越开放，专家支持越容易成为瓶颈：用户知道“想要什么”，却仍需跨越发现、开发、调度和运维。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240" y="0"/>
            <a:ext cx="22542120" cy="13779000"/>
          </a:xfrm>
          <a:prstGeom prst="rect">
            <a:avLst/>
          </a:prstGeom>
          <a:ln w="0">
            <a:noFill/>
          </a:ln>
        </p:spPr>
      </p:pic>
      <p:pic>
        <p:nvPicPr>
          <p:cNvPr id="69" name="image 40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1894840" y="2476440"/>
            <a:ext cx="1955520" cy="1955520"/>
          </a:xfrm>
          <a:prstGeom prst="rect">
            <a:avLst/>
          </a:prstGeom>
          <a:ln w="0">
            <a:noFill/>
          </a:ln>
        </p:spPr>
      </p:pic>
      <p:pic>
        <p:nvPicPr>
          <p:cNvPr id="70" name="image 40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0880" y="1332000"/>
            <a:ext cx="22542120" cy="11453760"/>
          </a:xfrm>
          <a:prstGeom prst="rect">
            <a:avLst/>
          </a:prstGeom>
          <a:ln w="0">
            <a:noFill/>
          </a:ln>
        </p:spPr>
      </p:pic>
      <p:pic>
        <p:nvPicPr>
          <p:cNvPr id="71" name="image 40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1397160" y="10375920"/>
            <a:ext cx="3631680" cy="1904760"/>
          </a:xfrm>
          <a:prstGeom prst="rect">
            <a:avLst/>
          </a:prstGeom>
          <a:ln w="0">
            <a:noFill/>
          </a:ln>
        </p:spPr>
      </p:pic>
      <p:pic>
        <p:nvPicPr>
          <p:cNvPr id="72" name="image 405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686800" y="8737560"/>
            <a:ext cx="1002960" cy="240840"/>
          </a:xfrm>
          <a:prstGeom prst="rect">
            <a:avLst/>
          </a:prstGeom>
          <a:ln w="0">
            <a:noFill/>
          </a:ln>
        </p:spPr>
      </p:pic>
      <p:pic>
        <p:nvPicPr>
          <p:cNvPr id="73" name="image 406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10414080" y="4559400"/>
            <a:ext cx="50400" cy="4597200"/>
          </a:xfrm>
          <a:prstGeom prst="rect">
            <a:avLst/>
          </a:prstGeom>
          <a:ln w="0">
            <a:noFill/>
          </a:ln>
        </p:spPr>
      </p:pic>
      <p:sp>
        <p:nvSpPr>
          <p:cNvPr id="59" name="Object 408">
            <a:extLst>
              <a:ext uri="{FF2B5EF4-FFF2-40B4-BE49-F238E27FC236}">
                <a16:creationId xmlns:a16="http://schemas.microsoft.com/office/drawing/2014/main" id="{670D9CD2-3AF0-4630-BD8E-E2AEF332CF60}"/>
              </a:ext>
            </a:extLst>
          </p:cNvPr>
          <p:cNvSpPr>
            <a:spLocks noGrp="1"/>
          </p:cNvSpPr>
          <p:nvPr/>
        </p:nvSpPr>
        <p:spPr>
          <a:xfrm>
            <a:off x="4147560" y="4103640"/>
            <a:ext cx="5702040" cy="191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 defTabSz="914400">
              <a:lnSpc>
                <a:spcPct val="108000"/>
              </a:lnSpc>
              <a:buNone/>
            </a:pPr>
            <a:r>
              <a:rPr sz="11600" b="0" u="none">
                <a:solidFill>
                  <a:srgbClr val="333333"/>
                </a:solidFill>
                <a:latin typeface="YouSheBiaoTiHei"/>
                <a:ea typeface="YouSheBiaoTiHei"/>
                <a:cs typeface="YouSheBiaoTiHei"/>
              </a:rPr>
              <a:t>02</a:t>
            </a:r>
            <a:endParaRPr sz="1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0" name="Object 409">
            <a:extLst>
              <a:ext uri="{FF2B5EF4-FFF2-40B4-BE49-F238E27FC236}">
                <a16:creationId xmlns:a16="http://schemas.microsoft.com/office/drawing/2014/main" id="{2FECF433-32B2-4D97-A314-FF4381904FF4}"/>
              </a:ext>
            </a:extLst>
          </p:cNvPr>
          <p:cNvSpPr>
            <a:spLocks noGrp="1"/>
          </p:cNvSpPr>
          <p:nvPr/>
        </p:nvSpPr>
        <p:spPr>
          <a:xfrm>
            <a:off x="2173680" y="5664240"/>
            <a:ext cx="7733880" cy="187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23000"/>
              </a:lnSpc>
              <a:buNone/>
            </a:pPr>
            <a:r>
              <a:rPr sz="50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Agent 平台</a:t>
            </a:r>
          </a:p>
          <a:p>
            <a:pPr algn="r">
              <a:lnSpc>
                <a:spcPct val="123000"/>
              </a:lnSpc>
              <a:buNone/>
            </a:pPr>
            <a:r>
              <a:rPr sz="500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定位与架构</a:t>
            </a:r>
            <a:endParaRPr sz="5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Object 4010">
            <a:extLst>
              <a:ext uri="{FF2B5EF4-FFF2-40B4-BE49-F238E27FC236}">
                <a16:creationId xmlns:a16="http://schemas.microsoft.com/office/drawing/2014/main" id="{0E98E1E5-4106-4B31-9F12-6AD9088E07A9}"/>
              </a:ext>
            </a:extLst>
          </p:cNvPr>
          <p:cNvSpPr>
            <a:spLocks noGrp="1"/>
          </p:cNvSpPr>
          <p:nvPr/>
        </p:nvSpPr>
        <p:spPr>
          <a:xfrm>
            <a:off x="11402640" y="4998960"/>
            <a:ext cx="11473560" cy="381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理解业务意图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在治理边界内执行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lnSpc>
                <a:spcPct val="10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用证据验证最终结果</a:t>
            </a:r>
            <a:endParaRPr sz="4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753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Agent 平台定位：治理型 AI 操作层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s7-sub">
            <a:extLst>
              <a:ext uri="{FF2B5EF4-FFF2-40B4-BE49-F238E27FC236}">
                <a16:creationId xmlns:a16="http://schemas.microsoft.com/office/drawing/2014/main" id="{8677F6C3-CC0A-48FC-890E-1FB20DF64951}"/>
              </a:ext>
            </a:extLst>
          </p:cNvPr>
          <p:cNvSpPr>
            <a:spLocks noGrp="1"/>
          </p:cNvSpPr>
          <p:nvPr/>
        </p:nvSpPr>
        <p:spPr>
          <a:xfrm>
            <a:off x="2190750" y="2333625"/>
            <a:ext cx="20002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32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32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自然语言数据操作 + 生产级治理</a:t>
            </a:r>
          </a:p>
        </p:txBody>
      </p:sp>
      <p:sp>
        <p:nvSpPr>
          <p:cNvPr id="66" name="s7-line">
            <a:extLst>
              <a:ext uri="{FF2B5EF4-FFF2-40B4-BE49-F238E27FC236}">
                <a16:creationId xmlns:a16="http://schemas.microsoft.com/office/drawing/2014/main" id="{803D7064-AC28-4B41-94A5-B3AD04E53771}"/>
              </a:ext>
            </a:extLst>
          </p:cNvPr>
          <p:cNvSpPr>
            <a:spLocks noGrp="1"/>
          </p:cNvSpPr>
          <p:nvPr/>
        </p:nvSpPr>
        <p:spPr>
          <a:xfrm>
            <a:off x="2857500" y="6402130"/>
            <a:ext cx="18669000" cy="66675"/>
          </a:xfrm>
          <a:prstGeom prst="rect">
            <a:avLst/>
          </a:prstGeom>
          <a:solidFill>
            <a:srgbClr val="D9E0EE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7" name="s7-c-0">
            <a:extLst>
              <a:ext uri="{FF2B5EF4-FFF2-40B4-BE49-F238E27FC236}">
                <a16:creationId xmlns:a16="http://schemas.microsoft.com/office/drawing/2014/main" id="{B2CF91A5-FA32-455B-AA82-81792AD40BCA}"/>
              </a:ext>
            </a:extLst>
          </p:cNvPr>
          <p:cNvSpPr>
            <a:spLocks noGrp="1"/>
          </p:cNvSpPr>
          <p:nvPr/>
        </p:nvSpPr>
        <p:spPr>
          <a:xfrm>
            <a:off x="3238500" y="4782880"/>
            <a:ext cx="1809750" cy="1809750"/>
          </a:xfrm>
          <a:prstGeom prst="ellipse">
            <a:avLst/>
          </a:prstGeom>
          <a:solidFill>
            <a:srgbClr val="32B7E8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68" name="s7-en-0">
            <a:extLst>
              <a:ext uri="{FF2B5EF4-FFF2-40B4-BE49-F238E27FC236}">
                <a16:creationId xmlns:a16="http://schemas.microsoft.com/office/drawing/2014/main" id="{8D31C57B-35F6-46B5-B4DB-50B4BBDBB4BD}"/>
              </a:ext>
            </a:extLst>
          </p:cNvPr>
          <p:cNvSpPr>
            <a:spLocks noGrp="1"/>
          </p:cNvSpPr>
          <p:nvPr/>
        </p:nvSpPr>
        <p:spPr>
          <a:xfrm>
            <a:off x="1809750" y="7211755"/>
            <a:ext cx="4667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700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Intent-driven</a:t>
            </a:r>
          </a:p>
        </p:txBody>
      </p:sp>
      <p:sp>
        <p:nvSpPr>
          <p:cNvPr id="69" name="s7-cn-0">
            <a:extLst>
              <a:ext uri="{FF2B5EF4-FFF2-40B4-BE49-F238E27FC236}">
                <a16:creationId xmlns:a16="http://schemas.microsoft.com/office/drawing/2014/main" id="{AAD8B1E0-23CD-497D-9019-55C4A9634A73}"/>
              </a:ext>
            </a:extLst>
          </p:cNvPr>
          <p:cNvSpPr>
            <a:spLocks noGrp="1"/>
          </p:cNvSpPr>
          <p:nvPr/>
        </p:nvSpPr>
        <p:spPr>
          <a:xfrm>
            <a:off x="1809750" y="7926130"/>
            <a:ext cx="4667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意图驱动</a:t>
            </a:r>
          </a:p>
        </p:txBody>
      </p:sp>
      <p:sp>
        <p:nvSpPr>
          <p:cNvPr id="70" name="s7-sub-0">
            <a:extLst>
              <a:ext uri="{FF2B5EF4-FFF2-40B4-BE49-F238E27FC236}">
                <a16:creationId xmlns:a16="http://schemas.microsoft.com/office/drawing/2014/main" id="{C587194C-307B-4F16-9E53-26BEF0D0D94C}"/>
              </a:ext>
            </a:extLst>
          </p:cNvPr>
          <p:cNvSpPr>
            <a:spLocks noGrp="1"/>
          </p:cNvSpPr>
          <p:nvPr/>
        </p:nvSpPr>
        <p:spPr>
          <a:xfrm>
            <a:off x="1809750" y="8592880"/>
            <a:ext cx="4667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用户描述目标，Agent 规划步骤并选择工具</a:t>
            </a:r>
          </a:p>
        </p:txBody>
      </p:sp>
      <p:sp>
        <p:nvSpPr>
          <p:cNvPr id="71" name="s7-c-1">
            <a:extLst>
              <a:ext uri="{FF2B5EF4-FFF2-40B4-BE49-F238E27FC236}">
                <a16:creationId xmlns:a16="http://schemas.microsoft.com/office/drawing/2014/main" id="{A5C69DB3-5295-42B4-B81C-80E5BB91A065}"/>
              </a:ext>
            </a:extLst>
          </p:cNvPr>
          <p:cNvSpPr>
            <a:spLocks noGrp="1"/>
          </p:cNvSpPr>
          <p:nvPr/>
        </p:nvSpPr>
        <p:spPr>
          <a:xfrm>
            <a:off x="8763000" y="4782880"/>
            <a:ext cx="1809750" cy="1809750"/>
          </a:xfrm>
          <a:prstGeom prst="ellipse">
            <a:avLst/>
          </a:prstGeom>
          <a:solidFill>
            <a:srgbClr val="4B79FF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72" name="s7-en-1">
            <a:extLst>
              <a:ext uri="{FF2B5EF4-FFF2-40B4-BE49-F238E27FC236}">
                <a16:creationId xmlns:a16="http://schemas.microsoft.com/office/drawing/2014/main" id="{680B750E-156B-497E-B357-0EE40E7071D0}"/>
              </a:ext>
            </a:extLst>
          </p:cNvPr>
          <p:cNvSpPr>
            <a:spLocks noGrp="1"/>
          </p:cNvSpPr>
          <p:nvPr/>
        </p:nvSpPr>
        <p:spPr>
          <a:xfrm>
            <a:off x="7334250" y="7211755"/>
            <a:ext cx="4667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70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Governed</a:t>
            </a:r>
          </a:p>
        </p:txBody>
      </p:sp>
      <p:sp>
        <p:nvSpPr>
          <p:cNvPr id="73" name="s7-cn-1">
            <a:extLst>
              <a:ext uri="{FF2B5EF4-FFF2-40B4-BE49-F238E27FC236}">
                <a16:creationId xmlns:a16="http://schemas.microsoft.com/office/drawing/2014/main" id="{436944CE-08F7-4544-A45B-639FD28D5329}"/>
              </a:ext>
            </a:extLst>
          </p:cNvPr>
          <p:cNvSpPr>
            <a:spLocks noGrp="1"/>
          </p:cNvSpPr>
          <p:nvPr/>
        </p:nvSpPr>
        <p:spPr>
          <a:xfrm>
            <a:off x="7334250" y="7926130"/>
            <a:ext cx="4667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治理受控</a:t>
            </a:r>
          </a:p>
        </p:txBody>
      </p:sp>
      <p:sp>
        <p:nvSpPr>
          <p:cNvPr id="74" name="s7-sub-1">
            <a:extLst>
              <a:ext uri="{FF2B5EF4-FFF2-40B4-BE49-F238E27FC236}">
                <a16:creationId xmlns:a16="http://schemas.microsoft.com/office/drawing/2014/main" id="{AC652478-55AC-47DE-B032-937D69BC20D2}"/>
              </a:ext>
            </a:extLst>
          </p:cNvPr>
          <p:cNvSpPr>
            <a:spLocks noGrp="1"/>
          </p:cNvSpPr>
          <p:nvPr/>
        </p:nvSpPr>
        <p:spPr>
          <a:xfrm>
            <a:off x="7334250" y="8592880"/>
            <a:ext cx="4667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身份、权限、风险与审批约束所有变更</a:t>
            </a:r>
          </a:p>
        </p:txBody>
      </p:sp>
      <p:sp>
        <p:nvSpPr>
          <p:cNvPr id="75" name="s7-c-2">
            <a:extLst>
              <a:ext uri="{FF2B5EF4-FFF2-40B4-BE49-F238E27FC236}">
                <a16:creationId xmlns:a16="http://schemas.microsoft.com/office/drawing/2014/main" id="{340E04F5-96CF-4CEF-AF8D-B1BC9D4CC386}"/>
              </a:ext>
            </a:extLst>
          </p:cNvPr>
          <p:cNvSpPr>
            <a:spLocks noGrp="1"/>
          </p:cNvSpPr>
          <p:nvPr/>
        </p:nvSpPr>
        <p:spPr>
          <a:xfrm>
            <a:off x="14287500" y="4782880"/>
            <a:ext cx="1809750" cy="1809750"/>
          </a:xfrm>
          <a:prstGeom prst="ellipse">
            <a:avLst/>
          </a:prstGeom>
          <a:solidFill>
            <a:srgbClr val="F2994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76" name="s7-en-2">
            <a:extLst>
              <a:ext uri="{FF2B5EF4-FFF2-40B4-BE49-F238E27FC236}">
                <a16:creationId xmlns:a16="http://schemas.microsoft.com/office/drawing/2014/main" id="{3C23D34B-F612-463A-BC18-E30919CE7F5F}"/>
              </a:ext>
            </a:extLst>
          </p:cNvPr>
          <p:cNvSpPr>
            <a:spLocks noGrp="1"/>
          </p:cNvSpPr>
          <p:nvPr/>
        </p:nvSpPr>
        <p:spPr>
          <a:xfrm>
            <a:off x="12858750" y="7211755"/>
            <a:ext cx="4667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700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Auditable</a:t>
            </a:r>
          </a:p>
        </p:txBody>
      </p:sp>
      <p:sp>
        <p:nvSpPr>
          <p:cNvPr id="77" name="s7-cn-2">
            <a:extLst>
              <a:ext uri="{FF2B5EF4-FFF2-40B4-BE49-F238E27FC236}">
                <a16:creationId xmlns:a16="http://schemas.microsoft.com/office/drawing/2014/main" id="{A5FD3A4A-8373-4735-BC05-685466622DA0}"/>
              </a:ext>
            </a:extLst>
          </p:cNvPr>
          <p:cNvSpPr>
            <a:spLocks noGrp="1"/>
          </p:cNvSpPr>
          <p:nvPr/>
        </p:nvSpPr>
        <p:spPr>
          <a:xfrm>
            <a:off x="12858750" y="7926130"/>
            <a:ext cx="4667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全程可审计</a:t>
            </a:r>
          </a:p>
        </p:txBody>
      </p:sp>
      <p:sp>
        <p:nvSpPr>
          <p:cNvPr id="78" name="s7-sub-2">
            <a:extLst>
              <a:ext uri="{FF2B5EF4-FFF2-40B4-BE49-F238E27FC236}">
                <a16:creationId xmlns:a16="http://schemas.microsoft.com/office/drawing/2014/main" id="{A9EA4CFF-ED3D-4F30-8EA4-462AD20CEC3B}"/>
              </a:ext>
            </a:extLst>
          </p:cNvPr>
          <p:cNvSpPr>
            <a:spLocks noGrp="1"/>
          </p:cNvSpPr>
          <p:nvPr/>
        </p:nvSpPr>
        <p:spPr>
          <a:xfrm>
            <a:off x="12858750" y="8592880"/>
            <a:ext cx="4667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会话、工具、决策、审批与产物完整留痕</a:t>
            </a:r>
          </a:p>
        </p:txBody>
      </p:sp>
      <p:sp>
        <p:nvSpPr>
          <p:cNvPr id="79" name="s7-c-3">
            <a:extLst>
              <a:ext uri="{FF2B5EF4-FFF2-40B4-BE49-F238E27FC236}">
                <a16:creationId xmlns:a16="http://schemas.microsoft.com/office/drawing/2014/main" id="{2E1CE590-470E-4E93-8EE7-1375AA9DC4BD}"/>
              </a:ext>
            </a:extLst>
          </p:cNvPr>
          <p:cNvSpPr>
            <a:spLocks noGrp="1"/>
          </p:cNvSpPr>
          <p:nvPr/>
        </p:nvSpPr>
        <p:spPr>
          <a:xfrm>
            <a:off x="19812000" y="4782880"/>
            <a:ext cx="1809750" cy="1809750"/>
          </a:xfrm>
          <a:prstGeom prst="ellipse">
            <a:avLst/>
          </a:prstGeom>
          <a:solidFill>
            <a:srgbClr val="27AE60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36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80" name="s7-en-3">
            <a:extLst>
              <a:ext uri="{FF2B5EF4-FFF2-40B4-BE49-F238E27FC236}">
                <a16:creationId xmlns:a16="http://schemas.microsoft.com/office/drawing/2014/main" id="{A33B2DF9-E164-40FA-993E-ABA708847DCE}"/>
              </a:ext>
            </a:extLst>
          </p:cNvPr>
          <p:cNvSpPr>
            <a:spLocks noGrp="1"/>
          </p:cNvSpPr>
          <p:nvPr/>
        </p:nvSpPr>
        <p:spPr>
          <a:xfrm>
            <a:off x="18383250" y="7211755"/>
            <a:ext cx="4667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70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Verifiable</a:t>
            </a:r>
          </a:p>
        </p:txBody>
      </p:sp>
      <p:sp>
        <p:nvSpPr>
          <p:cNvPr id="81" name="s7-cn-3">
            <a:extLst>
              <a:ext uri="{FF2B5EF4-FFF2-40B4-BE49-F238E27FC236}">
                <a16:creationId xmlns:a16="http://schemas.microsoft.com/office/drawing/2014/main" id="{5A6C175D-D41D-4EC2-8F59-4BB3B9B69ED7}"/>
              </a:ext>
            </a:extLst>
          </p:cNvPr>
          <p:cNvSpPr>
            <a:spLocks noGrp="1"/>
          </p:cNvSpPr>
          <p:nvPr/>
        </p:nvSpPr>
        <p:spPr>
          <a:xfrm>
            <a:off x="18383250" y="7926130"/>
            <a:ext cx="4667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结果可验证</a:t>
            </a:r>
          </a:p>
        </p:txBody>
      </p:sp>
      <p:sp>
        <p:nvSpPr>
          <p:cNvPr id="82" name="s7-sub-3">
            <a:extLst>
              <a:ext uri="{FF2B5EF4-FFF2-40B4-BE49-F238E27FC236}">
                <a16:creationId xmlns:a16="http://schemas.microsoft.com/office/drawing/2014/main" id="{97F44B18-FB0F-4E3C-B01D-F0D0A904C000}"/>
              </a:ext>
            </a:extLst>
          </p:cNvPr>
          <p:cNvSpPr>
            <a:spLocks noGrp="1"/>
          </p:cNvSpPr>
          <p:nvPr/>
        </p:nvSpPr>
        <p:spPr>
          <a:xfrm>
            <a:off x="18383250" y="8592880"/>
            <a:ext cx="4667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发布前验证，运行后用日志和数据证据闭环</a:t>
            </a:r>
          </a:p>
        </p:txBody>
      </p:sp>
      <p:sp>
        <p:nvSpPr>
          <p:cNvPr id="83" name="s7-foot">
            <a:extLst>
              <a:ext uri="{FF2B5EF4-FFF2-40B4-BE49-F238E27FC236}">
                <a16:creationId xmlns:a16="http://schemas.microsoft.com/office/drawing/2014/main" id="{5BD3DDEC-5E8C-46B9-9129-F857336C0171}"/>
              </a:ext>
            </a:extLst>
          </p:cNvPr>
          <p:cNvSpPr>
            <a:spLocks noGrp="1"/>
          </p:cNvSpPr>
          <p:nvPr/>
        </p:nvSpPr>
        <p:spPr>
          <a:xfrm>
            <a:off x="4381500" y="10668000"/>
            <a:ext cx="15621000" cy="1190625"/>
          </a:xfrm>
          <a:prstGeom prst="roundRect">
            <a:avLst>
              <a:gd name="adj" fmla="val 12800"/>
            </a:avLst>
          </a:prstGeom>
          <a:solidFill>
            <a:srgbClr val="153A8A"/>
          </a:solidFill>
          <a:ln w="0">
            <a:noFill/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28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AI 可以规划；所有生产动作必须穿过治理与验证 Harness。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自助式 Data Agent：六类工作转变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panel-0">
            <a:extLst>
              <a:ext uri="{FF2B5EF4-FFF2-40B4-BE49-F238E27FC236}">
                <a16:creationId xmlns:a16="http://schemas.microsoft.com/office/drawing/2014/main" id="{7DB91DB7-5A9B-4962-B186-A0CB28AAADE5}"/>
              </a:ext>
            </a:extLst>
          </p:cNvPr>
          <p:cNvSpPr>
            <a:spLocks noGrp="1"/>
          </p:cNvSpPr>
          <p:nvPr/>
        </p:nvSpPr>
        <p:spPr>
          <a:xfrm>
            <a:off x="1714500" y="2789495"/>
            <a:ext cx="6477000" cy="3143250"/>
          </a:xfrm>
          <a:prstGeom prst="roundRect">
            <a:avLst>
              <a:gd name="adj" fmla="val 4848"/>
            </a:avLst>
          </a:prstGeom>
          <a:noFill/>
          <a:ln w="19050">
            <a:solidFill>
              <a:srgbClr val="32B7E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66" name="panel-h-0">
            <a:extLst>
              <a:ext uri="{FF2B5EF4-FFF2-40B4-BE49-F238E27FC236}">
                <a16:creationId xmlns:a16="http://schemas.microsoft.com/office/drawing/2014/main" id="{7C21C655-C78B-4333-AFE4-E95F3851E96D}"/>
              </a:ext>
            </a:extLst>
          </p:cNvPr>
          <p:cNvSpPr>
            <a:spLocks noGrp="1"/>
          </p:cNvSpPr>
          <p:nvPr/>
        </p:nvSpPr>
        <p:spPr>
          <a:xfrm>
            <a:off x="2000250" y="3018095"/>
            <a:ext cx="590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流水线开发</a:t>
            </a:r>
          </a:p>
        </p:txBody>
      </p:sp>
      <p:sp>
        <p:nvSpPr>
          <p:cNvPr id="67" name="panel-s-0">
            <a:extLst>
              <a:ext uri="{FF2B5EF4-FFF2-40B4-BE49-F238E27FC236}">
                <a16:creationId xmlns:a16="http://schemas.microsoft.com/office/drawing/2014/main" id="{22E62F9D-EE1C-4EAC-8618-5FC9E2A38368}"/>
              </a:ext>
            </a:extLst>
          </p:cNvPr>
          <p:cNvSpPr>
            <a:spLocks noGrp="1"/>
          </p:cNvSpPr>
          <p:nvPr/>
        </p:nvSpPr>
        <p:spPr>
          <a:xfrm>
            <a:off x="2000250" y="3627695"/>
            <a:ext cx="590550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过去：手写代码 / SQL / 配置</a:t>
            </a:r>
          </a:p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Agent：用自然语言描述需求</a:t>
            </a:r>
          </a:p>
        </p:txBody>
      </p:sp>
      <p:sp>
        <p:nvSpPr>
          <p:cNvPr id="68" name="panel-1">
            <a:extLst>
              <a:ext uri="{FF2B5EF4-FFF2-40B4-BE49-F238E27FC236}">
                <a16:creationId xmlns:a16="http://schemas.microsoft.com/office/drawing/2014/main" id="{66AD1C74-502C-4472-BD58-071695D198C9}"/>
              </a:ext>
            </a:extLst>
          </p:cNvPr>
          <p:cNvSpPr>
            <a:spLocks noGrp="1"/>
          </p:cNvSpPr>
          <p:nvPr/>
        </p:nvSpPr>
        <p:spPr>
          <a:xfrm>
            <a:off x="9001125" y="2789495"/>
            <a:ext cx="6477000" cy="3143250"/>
          </a:xfrm>
          <a:prstGeom prst="roundRect">
            <a:avLst>
              <a:gd name="adj" fmla="val 4848"/>
            </a:avLst>
          </a:prstGeom>
          <a:noFill/>
          <a:ln w="19050">
            <a:solidFill>
              <a:srgbClr val="E45858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69" name="panel-h-1">
            <a:extLst>
              <a:ext uri="{FF2B5EF4-FFF2-40B4-BE49-F238E27FC236}">
                <a16:creationId xmlns:a16="http://schemas.microsoft.com/office/drawing/2014/main" id="{5D3DA8A0-407A-4819-9F7C-C4B5A2B1A12C}"/>
              </a:ext>
            </a:extLst>
          </p:cNvPr>
          <p:cNvSpPr>
            <a:spLocks noGrp="1"/>
          </p:cNvSpPr>
          <p:nvPr/>
        </p:nvSpPr>
        <p:spPr>
          <a:xfrm>
            <a:off x="9286875" y="3018095"/>
            <a:ext cx="590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E45858"/>
                </a:solidFill>
                <a:latin typeface="微软雅黑"/>
                <a:ea typeface="微软雅黑"/>
                <a:cs typeface="微软雅黑"/>
              </a:rPr>
              <a:t>故障排查</a:t>
            </a:r>
          </a:p>
        </p:txBody>
      </p:sp>
      <p:sp>
        <p:nvSpPr>
          <p:cNvPr id="70" name="panel-s-1">
            <a:extLst>
              <a:ext uri="{FF2B5EF4-FFF2-40B4-BE49-F238E27FC236}">
                <a16:creationId xmlns:a16="http://schemas.microsoft.com/office/drawing/2014/main" id="{2E3FED89-5A31-41E6-A31C-B0A3E2A4EC33}"/>
              </a:ext>
            </a:extLst>
          </p:cNvPr>
          <p:cNvSpPr>
            <a:spLocks noGrp="1"/>
          </p:cNvSpPr>
          <p:nvPr/>
        </p:nvSpPr>
        <p:spPr>
          <a:xfrm>
            <a:off x="9286875" y="3627695"/>
            <a:ext cx="590550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过去：人工搜索日志与指标</a:t>
            </a:r>
          </a:p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Agent：自动收集证据并诊断</a:t>
            </a:r>
          </a:p>
        </p:txBody>
      </p:sp>
      <p:sp>
        <p:nvSpPr>
          <p:cNvPr id="71" name="panel-2">
            <a:extLst>
              <a:ext uri="{FF2B5EF4-FFF2-40B4-BE49-F238E27FC236}">
                <a16:creationId xmlns:a16="http://schemas.microsoft.com/office/drawing/2014/main" id="{EEE1A80A-0165-44D4-9E98-CECFBD9BB4FB}"/>
              </a:ext>
            </a:extLst>
          </p:cNvPr>
          <p:cNvSpPr>
            <a:spLocks noGrp="1"/>
          </p:cNvSpPr>
          <p:nvPr/>
        </p:nvSpPr>
        <p:spPr>
          <a:xfrm>
            <a:off x="16287750" y="2619375"/>
            <a:ext cx="6477000" cy="3143250"/>
          </a:xfrm>
          <a:prstGeom prst="roundRect">
            <a:avLst>
              <a:gd name="adj" fmla="val 4848"/>
            </a:avLst>
          </a:prstGeom>
          <a:noFill/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2" name="panel-h-2">
            <a:extLst>
              <a:ext uri="{FF2B5EF4-FFF2-40B4-BE49-F238E27FC236}">
                <a16:creationId xmlns:a16="http://schemas.microsoft.com/office/drawing/2014/main" id="{13239228-27DA-4B28-98B7-A2E5018DEDB8}"/>
              </a:ext>
            </a:extLst>
          </p:cNvPr>
          <p:cNvSpPr>
            <a:spLocks noGrp="1"/>
          </p:cNvSpPr>
          <p:nvPr/>
        </p:nvSpPr>
        <p:spPr>
          <a:xfrm>
            <a:off x="16573500" y="3018095"/>
            <a:ext cx="590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平台操作</a:t>
            </a:r>
          </a:p>
        </p:txBody>
      </p:sp>
      <p:sp>
        <p:nvSpPr>
          <p:cNvPr id="73" name="panel-s-2">
            <a:extLst>
              <a:ext uri="{FF2B5EF4-FFF2-40B4-BE49-F238E27FC236}">
                <a16:creationId xmlns:a16="http://schemas.microsoft.com/office/drawing/2014/main" id="{F567B33D-0275-4F3A-92A3-656F5FAD4231}"/>
              </a:ext>
            </a:extLst>
          </p:cNvPr>
          <p:cNvSpPr>
            <a:spLocks noGrp="1"/>
          </p:cNvSpPr>
          <p:nvPr/>
        </p:nvSpPr>
        <p:spPr>
          <a:xfrm>
            <a:off x="16573500" y="3627695"/>
            <a:ext cx="590550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过去：专家驱动 UI / API</a:t>
            </a:r>
          </a:p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Agent：意图驱动受控执行</a:t>
            </a:r>
          </a:p>
        </p:txBody>
      </p:sp>
      <p:sp>
        <p:nvSpPr>
          <p:cNvPr id="74" name="panel-3">
            <a:extLst>
              <a:ext uri="{FF2B5EF4-FFF2-40B4-BE49-F238E27FC236}">
                <a16:creationId xmlns:a16="http://schemas.microsoft.com/office/drawing/2014/main" id="{390EF747-FF94-4C30-87C6-2382D45A22C9}"/>
              </a:ext>
            </a:extLst>
          </p:cNvPr>
          <p:cNvSpPr>
            <a:spLocks noGrp="1"/>
          </p:cNvSpPr>
          <p:nvPr/>
        </p:nvSpPr>
        <p:spPr>
          <a:xfrm>
            <a:off x="1714500" y="6789995"/>
            <a:ext cx="6477000" cy="3143250"/>
          </a:xfrm>
          <a:prstGeom prst="roundRect">
            <a:avLst>
              <a:gd name="adj" fmla="val 4848"/>
            </a:avLst>
          </a:prstGeom>
          <a:noFill/>
          <a:ln w="19050">
            <a:solidFill>
              <a:srgbClr val="27AE60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5" name="panel-h-3">
            <a:extLst>
              <a:ext uri="{FF2B5EF4-FFF2-40B4-BE49-F238E27FC236}">
                <a16:creationId xmlns:a16="http://schemas.microsoft.com/office/drawing/2014/main" id="{5EEAC105-A763-4164-99C0-45D1BBF1F018}"/>
              </a:ext>
            </a:extLst>
          </p:cNvPr>
          <p:cNvSpPr>
            <a:spLocks noGrp="1"/>
          </p:cNvSpPr>
          <p:nvPr/>
        </p:nvSpPr>
        <p:spPr>
          <a:xfrm>
            <a:off x="2000250" y="7018595"/>
            <a:ext cx="590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数据发现</a:t>
            </a:r>
          </a:p>
        </p:txBody>
      </p:sp>
      <p:sp>
        <p:nvSpPr>
          <p:cNvPr id="76" name="panel-s-3">
            <a:extLst>
              <a:ext uri="{FF2B5EF4-FFF2-40B4-BE49-F238E27FC236}">
                <a16:creationId xmlns:a16="http://schemas.microsoft.com/office/drawing/2014/main" id="{F6C51E74-5AD3-4592-8944-DA844845C35C}"/>
              </a:ext>
            </a:extLst>
          </p:cNvPr>
          <p:cNvSpPr>
            <a:spLocks noGrp="1"/>
          </p:cNvSpPr>
          <p:nvPr/>
        </p:nvSpPr>
        <p:spPr>
          <a:xfrm>
            <a:off x="2000250" y="7628195"/>
            <a:ext cx="590550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过去：搜索作业 / 表 / Owner</a:t>
            </a:r>
          </a:p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Agent：自然语言检索元数据</a:t>
            </a:r>
          </a:p>
        </p:txBody>
      </p:sp>
      <p:sp>
        <p:nvSpPr>
          <p:cNvPr id="77" name="panel-4">
            <a:extLst>
              <a:ext uri="{FF2B5EF4-FFF2-40B4-BE49-F238E27FC236}">
                <a16:creationId xmlns:a16="http://schemas.microsoft.com/office/drawing/2014/main" id="{4735A516-9C04-41B1-952A-8FF3469E58BE}"/>
              </a:ext>
            </a:extLst>
          </p:cNvPr>
          <p:cNvSpPr>
            <a:spLocks noGrp="1"/>
          </p:cNvSpPr>
          <p:nvPr/>
        </p:nvSpPr>
        <p:spPr>
          <a:xfrm>
            <a:off x="9001125" y="6789995"/>
            <a:ext cx="6477000" cy="3143250"/>
          </a:xfrm>
          <a:prstGeom prst="roundRect">
            <a:avLst>
              <a:gd name="adj" fmla="val 4848"/>
            </a:avLst>
          </a:prstGeom>
          <a:noFill/>
          <a:ln w="19050">
            <a:solidFill>
              <a:srgbClr val="F2994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78" name="panel-h-4">
            <a:extLst>
              <a:ext uri="{FF2B5EF4-FFF2-40B4-BE49-F238E27FC236}">
                <a16:creationId xmlns:a16="http://schemas.microsoft.com/office/drawing/2014/main" id="{2CAE8C8F-ADD0-4B6D-B27C-C350AE042128}"/>
              </a:ext>
            </a:extLst>
          </p:cNvPr>
          <p:cNvSpPr>
            <a:spLocks noGrp="1"/>
          </p:cNvSpPr>
          <p:nvPr/>
        </p:nvSpPr>
        <p:spPr>
          <a:xfrm>
            <a:off x="9286875" y="7018595"/>
            <a:ext cx="590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代码审查</a:t>
            </a:r>
          </a:p>
        </p:txBody>
      </p:sp>
      <p:sp>
        <p:nvSpPr>
          <p:cNvPr id="79" name="panel-s-4">
            <a:extLst>
              <a:ext uri="{FF2B5EF4-FFF2-40B4-BE49-F238E27FC236}">
                <a16:creationId xmlns:a16="http://schemas.microsoft.com/office/drawing/2014/main" id="{307B0BDE-A0E1-4E16-BD01-CC98B08DAD2F}"/>
              </a:ext>
            </a:extLst>
          </p:cNvPr>
          <p:cNvSpPr>
            <a:spLocks noGrp="1"/>
          </p:cNvSpPr>
          <p:nvPr/>
        </p:nvSpPr>
        <p:spPr>
          <a:xfrm>
            <a:off x="9286875" y="7628195"/>
            <a:ext cx="590550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过去：上下文分散的人工 Review</a:t>
            </a:r>
          </a:p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Agent：Diff / 沙箱 / 风险 / 审计</a:t>
            </a:r>
          </a:p>
        </p:txBody>
      </p:sp>
      <p:sp>
        <p:nvSpPr>
          <p:cNvPr id="80" name="panel-5">
            <a:extLst>
              <a:ext uri="{FF2B5EF4-FFF2-40B4-BE49-F238E27FC236}">
                <a16:creationId xmlns:a16="http://schemas.microsoft.com/office/drawing/2014/main" id="{4F438D22-ECBA-4074-9191-651537409616}"/>
              </a:ext>
            </a:extLst>
          </p:cNvPr>
          <p:cNvSpPr>
            <a:spLocks noGrp="1"/>
          </p:cNvSpPr>
          <p:nvPr/>
        </p:nvSpPr>
        <p:spPr>
          <a:xfrm>
            <a:off x="16287750" y="6619875"/>
            <a:ext cx="6477000" cy="3143250"/>
          </a:xfrm>
          <a:prstGeom prst="roundRect">
            <a:avLst>
              <a:gd name="adj" fmla="val 4848"/>
            </a:avLst>
          </a:prstGeom>
          <a:noFill/>
          <a:ln w="19050">
            <a:solidFill>
              <a:srgbClr val="153A8A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endParaRPr/>
          </a:p>
        </p:txBody>
      </p:sp>
      <p:sp>
        <p:nvSpPr>
          <p:cNvPr id="81" name="panel-h-5">
            <a:extLst>
              <a:ext uri="{FF2B5EF4-FFF2-40B4-BE49-F238E27FC236}">
                <a16:creationId xmlns:a16="http://schemas.microsoft.com/office/drawing/2014/main" id="{2D0B7826-C724-4223-A98C-9FBA7A60A6BA}"/>
              </a:ext>
            </a:extLst>
          </p:cNvPr>
          <p:cNvSpPr>
            <a:spLocks noGrp="1"/>
          </p:cNvSpPr>
          <p:nvPr/>
        </p:nvSpPr>
        <p:spPr>
          <a:xfrm>
            <a:off x="16573500" y="7018595"/>
            <a:ext cx="5905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 fontScale="99206"/>
          </a:bodyPr>
          <a:lstStyle/>
          <a:p>
            <a:pPr algn="l">
              <a:lnSpc>
                <a:spcPct val="108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知识复用</a:t>
            </a:r>
          </a:p>
        </p:txBody>
      </p:sp>
      <p:sp>
        <p:nvSpPr>
          <p:cNvPr id="82" name="panel-s-5">
            <a:extLst>
              <a:ext uri="{FF2B5EF4-FFF2-40B4-BE49-F238E27FC236}">
                <a16:creationId xmlns:a16="http://schemas.microsoft.com/office/drawing/2014/main" id="{53B014F6-3FE6-445F-A378-7BE928B3C7C3}"/>
              </a:ext>
            </a:extLst>
          </p:cNvPr>
          <p:cNvSpPr>
            <a:spLocks noGrp="1"/>
          </p:cNvSpPr>
          <p:nvPr/>
        </p:nvSpPr>
        <p:spPr>
          <a:xfrm>
            <a:off x="16573500" y="7628195"/>
            <a:ext cx="5905500" cy="2076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ctr">
            <a:normAutofit/>
          </a:bodyPr>
          <a:lstStyle/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过去：专家反复答疑和支持</a:t>
            </a:r>
          </a:p>
          <a:p>
            <a:pPr algn="l">
              <a:lnSpc>
                <a:spcPct val="108000"/>
              </a:lnSpc>
              <a:buNone/>
              <a:def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Agent：可复用领域 Agent</a:t>
            </a:r>
          </a:p>
        </p:txBody>
      </p:sp>
      <p:sp>
        <p:nvSpPr>
          <p:cNvPr id="83" name="s8-foot">
            <a:extLst>
              <a:ext uri="{FF2B5EF4-FFF2-40B4-BE49-F238E27FC236}">
                <a16:creationId xmlns:a16="http://schemas.microsoft.com/office/drawing/2014/main" id="{C187EA11-030B-420D-8D3F-2A8DA176D472}"/>
              </a:ext>
            </a:extLst>
          </p:cNvPr>
          <p:cNvSpPr>
            <a:spLocks noGrp="1"/>
          </p:cNvSpPr>
          <p:nvPr/>
        </p:nvSpPr>
        <p:spPr>
          <a:xfrm>
            <a:off x="3048000" y="11123870"/>
            <a:ext cx="18288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550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从“手工构建、搜索、Review、支持”，转向“有治理约束的 AI 协作”。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501"/>
          <p:cNvPicPr>
            <a:picLocks noChangeAspect="1"/>
          </p:cNvPicPr>
          <p:nvPr/>
        </p:nvPicPr>
        <p:blipFill>
          <a:blip r:embed="rId3"/>
          <a:stretch/>
        </p:blipFill>
        <p:spPr>
          <a:xfrm rot="16200000">
            <a:off x="635040" y="1111680"/>
            <a:ext cx="825120" cy="304560"/>
          </a:xfrm>
          <a:prstGeom prst="rect">
            <a:avLst/>
          </a:prstGeom>
          <a:ln w="0">
            <a:noFill/>
          </a:ln>
        </p:spPr>
      </p:pic>
      <p:sp>
        <p:nvSpPr>
          <p:cNvPr id="63" name="Object 502">
            <a:extLst>
              <a:ext uri="{FF2B5EF4-FFF2-40B4-BE49-F238E27FC236}">
                <a16:creationId xmlns:a16="http://schemas.microsoft.com/office/drawing/2014/main" id="{D3225B06-446F-4F3C-8AE4-2A8791B98A34}"/>
              </a:ext>
            </a:extLst>
          </p:cNvPr>
          <p:cNvSpPr>
            <a:spLocks noGrp="1"/>
          </p:cNvSpPr>
          <p:nvPr/>
        </p:nvSpPr>
        <p:spPr>
          <a:xfrm>
            <a:off x="1346040" y="666720"/>
            <a:ext cx="16447320" cy="97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buNone/>
            </a:pPr>
            <a:r>
              <a:rPr sz="6000" b="1" u="none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从一句问题到一条生产闭环</a:t>
            </a:r>
            <a:endParaRPr sz="6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metric-n-0">
            <a:extLst>
              <a:ext uri="{FF2B5EF4-FFF2-40B4-BE49-F238E27FC236}">
                <a16:creationId xmlns:a16="http://schemas.microsoft.com/office/drawing/2014/main" id="{5BCD58A2-E3F7-455C-BDC0-EF499D2862C1}"/>
              </a:ext>
            </a:extLst>
          </p:cNvPr>
          <p:cNvSpPr>
            <a:spLocks noGrp="1"/>
          </p:cNvSpPr>
          <p:nvPr/>
        </p:nvSpPr>
        <p:spPr>
          <a:xfrm>
            <a:off x="1809750" y="2667000"/>
            <a:ext cx="109537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4500" b="1">
                <a:solidFill>
                  <a:srgbClr val="32B7E8"/>
                </a:solidFill>
                <a:latin typeface="微软雅黑"/>
                <a:ea typeface="微软雅黑"/>
                <a:cs typeface="微软雅黑"/>
              </a:defRPr>
            </a:pPr>
            <a:r>
              <a:rPr sz="4500" b="1">
                <a:solidFill>
                  <a:srgbClr val="32B7E8"/>
                </a:solidFill>
                <a:latin typeface="微软雅黑"/>
                <a:ea typeface="微软雅黑"/>
                <a:cs typeface="微软雅黑"/>
              </a:rPr>
              <a:t>01</a:t>
            </a:r>
          </a:p>
        </p:txBody>
      </p:sp>
      <p:sp>
        <p:nvSpPr>
          <p:cNvPr id="66" name="metric-h-0">
            <a:extLst>
              <a:ext uri="{FF2B5EF4-FFF2-40B4-BE49-F238E27FC236}">
                <a16:creationId xmlns:a16="http://schemas.microsoft.com/office/drawing/2014/main" id="{F4EF3E06-1DAD-46FC-BF73-DB4604F96B76}"/>
              </a:ext>
            </a:extLst>
          </p:cNvPr>
          <p:cNvSpPr>
            <a:spLocks noGrp="1"/>
          </p:cNvSpPr>
          <p:nvPr/>
        </p:nvSpPr>
        <p:spPr>
          <a:xfrm>
            <a:off x="3048000" y="2667000"/>
            <a:ext cx="847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发现与理解</a:t>
            </a:r>
          </a:p>
        </p:txBody>
      </p:sp>
      <p:sp>
        <p:nvSpPr>
          <p:cNvPr id="67" name="metric-s-0">
            <a:extLst>
              <a:ext uri="{FF2B5EF4-FFF2-40B4-BE49-F238E27FC236}">
                <a16:creationId xmlns:a16="http://schemas.microsoft.com/office/drawing/2014/main" id="{0F954331-25A3-4B80-85C5-D6C25A86E1CC}"/>
              </a:ext>
            </a:extLst>
          </p:cNvPr>
          <p:cNvSpPr>
            <a:spLocks noGrp="1"/>
          </p:cNvSpPr>
          <p:nvPr/>
        </p:nvSpPr>
        <p:spPr>
          <a:xfrm>
            <a:off x="3048000" y="3333750"/>
            <a:ext cx="8572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“这个作业做什么？输入、过滤、聚合和输出是什么？”</a:t>
            </a:r>
          </a:p>
        </p:txBody>
      </p:sp>
      <p:sp>
        <p:nvSpPr>
          <p:cNvPr id="68" name="metric-n-1">
            <a:extLst>
              <a:ext uri="{FF2B5EF4-FFF2-40B4-BE49-F238E27FC236}">
                <a16:creationId xmlns:a16="http://schemas.microsoft.com/office/drawing/2014/main" id="{D2A96C7B-40C1-4A8F-8D7C-2D54AD0CAD29}"/>
              </a:ext>
            </a:extLst>
          </p:cNvPr>
          <p:cNvSpPr>
            <a:spLocks noGrp="1"/>
          </p:cNvSpPr>
          <p:nvPr/>
        </p:nvSpPr>
        <p:spPr>
          <a:xfrm>
            <a:off x="12573000" y="2667000"/>
            <a:ext cx="109537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450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defRPr>
            </a:pPr>
            <a:r>
              <a:rPr sz="4500" b="1">
                <a:solidFill>
                  <a:srgbClr val="4B79FF"/>
                </a:solidFill>
                <a:latin typeface="微软雅黑"/>
                <a:ea typeface="微软雅黑"/>
                <a:cs typeface="微软雅黑"/>
              </a:rPr>
              <a:t>02</a:t>
            </a:r>
          </a:p>
        </p:txBody>
      </p:sp>
      <p:sp>
        <p:nvSpPr>
          <p:cNvPr id="69" name="metric-h-1">
            <a:extLst>
              <a:ext uri="{FF2B5EF4-FFF2-40B4-BE49-F238E27FC236}">
                <a16:creationId xmlns:a16="http://schemas.microsoft.com/office/drawing/2014/main" id="{ADD61800-3FC1-414B-BE92-8941E4F2DA99}"/>
              </a:ext>
            </a:extLst>
          </p:cNvPr>
          <p:cNvSpPr>
            <a:spLocks noGrp="1"/>
          </p:cNvSpPr>
          <p:nvPr/>
        </p:nvSpPr>
        <p:spPr>
          <a:xfrm>
            <a:off x="13811250" y="2667000"/>
            <a:ext cx="847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开发与发布</a:t>
            </a:r>
          </a:p>
        </p:txBody>
      </p:sp>
      <p:sp>
        <p:nvSpPr>
          <p:cNvPr id="70" name="metric-s-1">
            <a:extLst>
              <a:ext uri="{FF2B5EF4-FFF2-40B4-BE49-F238E27FC236}">
                <a16:creationId xmlns:a16="http://schemas.microsoft.com/office/drawing/2014/main" id="{7B6E80C1-92C4-4294-A88C-FFE6BAEC8FA0}"/>
              </a:ext>
            </a:extLst>
          </p:cNvPr>
          <p:cNvSpPr>
            <a:spLocks noGrp="1"/>
          </p:cNvSpPr>
          <p:nvPr/>
        </p:nvSpPr>
        <p:spPr>
          <a:xfrm>
            <a:off x="13811250" y="3333750"/>
            <a:ext cx="8572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“从 Kafka 读取数据，生成 ETL，并发布为每日工作流。”</a:t>
            </a:r>
          </a:p>
        </p:txBody>
      </p:sp>
      <p:sp>
        <p:nvSpPr>
          <p:cNvPr id="71" name="metric-n-2">
            <a:extLst>
              <a:ext uri="{FF2B5EF4-FFF2-40B4-BE49-F238E27FC236}">
                <a16:creationId xmlns:a16="http://schemas.microsoft.com/office/drawing/2014/main" id="{1844161F-582C-4E99-9298-AB3109F8BB2A}"/>
              </a:ext>
            </a:extLst>
          </p:cNvPr>
          <p:cNvSpPr>
            <a:spLocks noGrp="1"/>
          </p:cNvSpPr>
          <p:nvPr/>
        </p:nvSpPr>
        <p:spPr>
          <a:xfrm>
            <a:off x="1809750" y="5334000"/>
            <a:ext cx="109537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4500" b="1">
                <a:solidFill>
                  <a:srgbClr val="E45858"/>
                </a:solidFill>
                <a:latin typeface="微软雅黑"/>
                <a:ea typeface="微软雅黑"/>
                <a:cs typeface="微软雅黑"/>
              </a:defRPr>
            </a:pPr>
            <a:r>
              <a:rPr sz="4500" b="1">
                <a:solidFill>
                  <a:srgbClr val="E45858"/>
                </a:solidFill>
                <a:latin typeface="微软雅黑"/>
                <a:ea typeface="微软雅黑"/>
                <a:cs typeface="微软雅黑"/>
              </a:rPr>
              <a:t>03</a:t>
            </a:r>
          </a:p>
        </p:txBody>
      </p:sp>
      <p:sp>
        <p:nvSpPr>
          <p:cNvPr id="72" name="metric-h-2">
            <a:extLst>
              <a:ext uri="{FF2B5EF4-FFF2-40B4-BE49-F238E27FC236}">
                <a16:creationId xmlns:a16="http://schemas.microsoft.com/office/drawing/2014/main" id="{B5B5C50B-9309-4A9D-9BF3-85385C07A856}"/>
              </a:ext>
            </a:extLst>
          </p:cNvPr>
          <p:cNvSpPr>
            <a:spLocks noGrp="1"/>
          </p:cNvSpPr>
          <p:nvPr/>
        </p:nvSpPr>
        <p:spPr>
          <a:xfrm>
            <a:off x="3048000" y="5334000"/>
            <a:ext cx="847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监控与排障</a:t>
            </a:r>
          </a:p>
        </p:txBody>
      </p:sp>
      <p:sp>
        <p:nvSpPr>
          <p:cNvPr id="73" name="metric-s-2">
            <a:extLst>
              <a:ext uri="{FF2B5EF4-FFF2-40B4-BE49-F238E27FC236}">
                <a16:creationId xmlns:a16="http://schemas.microsoft.com/office/drawing/2014/main" id="{09CF5FF6-568C-4CDB-9278-71455CF06FAF}"/>
              </a:ext>
            </a:extLst>
          </p:cNvPr>
          <p:cNvSpPr>
            <a:spLocks noGrp="1"/>
          </p:cNvSpPr>
          <p:nvPr/>
        </p:nvSpPr>
        <p:spPr>
          <a:xfrm>
            <a:off x="3048000" y="6000750"/>
            <a:ext cx="8572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“昨晚延迟突然升高，帮我定位原因并给出修复建议。”</a:t>
            </a:r>
          </a:p>
        </p:txBody>
      </p:sp>
      <p:sp>
        <p:nvSpPr>
          <p:cNvPr id="74" name="metric-n-3">
            <a:extLst>
              <a:ext uri="{FF2B5EF4-FFF2-40B4-BE49-F238E27FC236}">
                <a16:creationId xmlns:a16="http://schemas.microsoft.com/office/drawing/2014/main" id="{8BDA4866-CDBC-4A89-8D79-3FEA2D1E250D}"/>
              </a:ext>
            </a:extLst>
          </p:cNvPr>
          <p:cNvSpPr>
            <a:spLocks noGrp="1"/>
          </p:cNvSpPr>
          <p:nvPr/>
        </p:nvSpPr>
        <p:spPr>
          <a:xfrm>
            <a:off x="12573000" y="5334000"/>
            <a:ext cx="109537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450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defRPr>
            </a:pPr>
            <a:r>
              <a:rPr sz="4500" b="1">
                <a:solidFill>
                  <a:srgbClr val="27AE60"/>
                </a:solidFill>
                <a:latin typeface="微软雅黑"/>
                <a:ea typeface="微软雅黑"/>
                <a:cs typeface="微软雅黑"/>
              </a:rPr>
              <a:t>04</a:t>
            </a:r>
          </a:p>
        </p:txBody>
      </p:sp>
      <p:sp>
        <p:nvSpPr>
          <p:cNvPr id="75" name="metric-h-3">
            <a:extLst>
              <a:ext uri="{FF2B5EF4-FFF2-40B4-BE49-F238E27FC236}">
                <a16:creationId xmlns:a16="http://schemas.microsoft.com/office/drawing/2014/main" id="{EE44680C-AFB8-4B61-A809-2CD86E06E561}"/>
              </a:ext>
            </a:extLst>
          </p:cNvPr>
          <p:cNvSpPr>
            <a:spLocks noGrp="1"/>
          </p:cNvSpPr>
          <p:nvPr/>
        </p:nvSpPr>
        <p:spPr>
          <a:xfrm>
            <a:off x="13811250" y="5334000"/>
            <a:ext cx="847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分析与可视化</a:t>
            </a:r>
          </a:p>
        </p:txBody>
      </p:sp>
      <p:sp>
        <p:nvSpPr>
          <p:cNvPr id="76" name="metric-s-3">
            <a:extLst>
              <a:ext uri="{FF2B5EF4-FFF2-40B4-BE49-F238E27FC236}">
                <a16:creationId xmlns:a16="http://schemas.microsoft.com/office/drawing/2014/main" id="{9B222CD0-8E3C-4530-BFEE-3F03B3BEFFD9}"/>
              </a:ext>
            </a:extLst>
          </p:cNvPr>
          <p:cNvSpPr>
            <a:spLocks noGrp="1"/>
          </p:cNvSpPr>
          <p:nvPr/>
        </p:nvSpPr>
        <p:spPr>
          <a:xfrm>
            <a:off x="13811250" y="6000750"/>
            <a:ext cx="8572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“发现可信表，分析指标，并生成可解释的 Dashboard。”</a:t>
            </a:r>
          </a:p>
        </p:txBody>
      </p:sp>
      <p:sp>
        <p:nvSpPr>
          <p:cNvPr id="77" name="metric-n-4">
            <a:extLst>
              <a:ext uri="{FF2B5EF4-FFF2-40B4-BE49-F238E27FC236}">
                <a16:creationId xmlns:a16="http://schemas.microsoft.com/office/drawing/2014/main" id="{F1EBB591-6E75-4D24-B485-667BB9429E75}"/>
              </a:ext>
            </a:extLst>
          </p:cNvPr>
          <p:cNvSpPr>
            <a:spLocks noGrp="1"/>
          </p:cNvSpPr>
          <p:nvPr/>
        </p:nvSpPr>
        <p:spPr>
          <a:xfrm>
            <a:off x="1809750" y="8001000"/>
            <a:ext cx="1095375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ctr">
              <a:lnSpc>
                <a:spcPct val="108000"/>
              </a:lnSpc>
              <a:buNone/>
              <a:defRPr sz="4500" b="1">
                <a:solidFill>
                  <a:srgbClr val="F2994A"/>
                </a:solidFill>
                <a:latin typeface="微软雅黑"/>
                <a:ea typeface="微软雅黑"/>
                <a:cs typeface="微软雅黑"/>
              </a:defRPr>
            </a:pPr>
            <a:r>
              <a:rPr sz="4500" b="1">
                <a:solidFill>
                  <a:srgbClr val="F2994A"/>
                </a:solidFill>
                <a:latin typeface="微软雅黑"/>
                <a:ea typeface="微软雅黑"/>
                <a:cs typeface="微软雅黑"/>
              </a:rPr>
              <a:t>05</a:t>
            </a:r>
          </a:p>
        </p:txBody>
      </p:sp>
      <p:sp>
        <p:nvSpPr>
          <p:cNvPr id="78" name="metric-h-4">
            <a:extLst>
              <a:ext uri="{FF2B5EF4-FFF2-40B4-BE49-F238E27FC236}">
                <a16:creationId xmlns:a16="http://schemas.microsoft.com/office/drawing/2014/main" id="{E621A8B1-5ED0-4C2C-8836-912A5692FE4F}"/>
              </a:ext>
            </a:extLst>
          </p:cNvPr>
          <p:cNvSpPr>
            <a:spLocks noGrp="1"/>
          </p:cNvSpPr>
          <p:nvPr/>
        </p:nvSpPr>
        <p:spPr>
          <a:xfrm>
            <a:off x="3048000" y="8001000"/>
            <a:ext cx="847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defRPr>
            </a:pPr>
            <a:r>
              <a:rPr sz="2775" b="1">
                <a:solidFill>
                  <a:srgbClr val="262626"/>
                </a:solidFill>
                <a:latin typeface="微软雅黑"/>
                <a:ea typeface="微软雅黑"/>
                <a:cs typeface="微软雅黑"/>
              </a:rPr>
              <a:t>资源与成本</a:t>
            </a:r>
          </a:p>
        </p:txBody>
      </p:sp>
      <p:sp>
        <p:nvSpPr>
          <p:cNvPr id="79" name="metric-s-4">
            <a:extLst>
              <a:ext uri="{FF2B5EF4-FFF2-40B4-BE49-F238E27FC236}">
                <a16:creationId xmlns:a16="http://schemas.microsoft.com/office/drawing/2014/main" id="{CB1C0EA2-3902-4A69-8493-200CC0EB116C}"/>
              </a:ext>
            </a:extLst>
          </p:cNvPr>
          <p:cNvSpPr>
            <a:spLocks noGrp="1"/>
          </p:cNvSpPr>
          <p:nvPr/>
        </p:nvSpPr>
        <p:spPr>
          <a:xfrm>
            <a:off x="3048000" y="8667750"/>
            <a:ext cx="8572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76200" tIns="47625" rIns="76200" bIns="47625" anchor="t">
            <a:normAutofit/>
          </a:bodyPr>
          <a:lstStyle/>
          <a:p>
            <a:pPr algn="l">
              <a:lnSpc>
                <a:spcPct val="108000"/>
              </a:lnSpc>
              <a:buNone/>
              <a:def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defRPr>
            </a:pPr>
            <a:r>
              <a:rPr sz="2100" b="0">
                <a:solidFill>
                  <a:srgbClr val="667085"/>
                </a:solidFill>
                <a:latin typeface="微软雅黑"/>
                <a:ea typeface="微软雅黑"/>
                <a:cs typeface="微软雅黑"/>
              </a:rPr>
              <a:t>“检查作业资源使用，判断是否过度配置。”</a:t>
            </a:r>
          </a:p>
        </p:txBody>
      </p:sp>
      <p:sp>
        <p:nvSpPr>
          <p:cNvPr id="80" name="s9-foot">
            <a:extLst>
              <a:ext uri="{FF2B5EF4-FFF2-40B4-BE49-F238E27FC236}">
                <a16:creationId xmlns:a16="http://schemas.microsoft.com/office/drawing/2014/main" id="{A880F451-B4A3-4DCE-BDFB-ADCD4D354AA7}"/>
              </a:ext>
            </a:extLst>
          </p:cNvPr>
          <p:cNvSpPr>
            <a:spLocks noGrp="1"/>
          </p:cNvSpPr>
          <p:nvPr/>
        </p:nvSpPr>
        <p:spPr>
          <a:xfrm>
            <a:off x="5143500" y="10715625"/>
            <a:ext cx="14097000" cy="1143000"/>
          </a:xfrm>
          <a:prstGeom prst="roundRect">
            <a:avLst>
              <a:gd name="adj" fmla="val 13333"/>
            </a:avLst>
          </a:prstGeom>
          <a:solidFill>
            <a:srgbClr val="EEF3FF"/>
          </a:solidFill>
          <a:ln w="19050">
            <a:solidFill>
              <a:srgbClr val="4B79FF"/>
            </a:solidFill>
            <a:prstDash val="solid"/>
          </a:ln>
        </p:spPr>
        <p:txBody>
          <a:bodyPr wrap="square" lIns="133350" tIns="95250" rIns="133350" bIns="95250" anchor="ctr">
            <a:normAutofit/>
          </a:bodyPr>
          <a:lstStyle/>
          <a:p>
            <a:pPr algn="ctr">
              <a:lnSpc>
                <a:spcPct val="104000"/>
              </a:lnSpc>
              <a:buNone/>
              <a:def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defRPr>
            </a:pPr>
            <a:r>
              <a:rPr sz="2625" b="1">
                <a:solidFill>
                  <a:srgbClr val="153A8A"/>
                </a:solidFill>
                <a:latin typeface="微软雅黑"/>
                <a:ea typeface="微软雅黑"/>
                <a:cs typeface="微软雅黑"/>
              </a:rPr>
              <a:t>同一个入口覆盖：Data Engineering · Data Discovery · DataOps · Insight</a:t>
            </a:r>
          </a:p>
        </p:txBody>
      </p:sp>
    </p:spTree>
    <p:extLst>
      <p:ext uri="{BB962C8B-B14F-4D97-AF65-F5344CB8AC3E}">
        <p14:creationId xmlns:p14="http://schemas.microsoft.com/office/powerpoint/2010/main" val="1719427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c8f49a32-fde3-48a5-9266-b5b0972a22dc}" enabled="1" method="Standard" siteId="{5ae1af62-9505-4097-a69a-c1553ef7840e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897</Words>
  <Application>Microsoft Macintosh PowerPoint</Application>
  <DocSecurity>0</DocSecurity>
  <PresentationFormat>Custom</PresentationFormat>
  <Paragraphs>301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微软雅黑</vt:lpstr>
      <vt:lpstr>YouSheBiaoTiHei</vt:lpstr>
      <vt:lpstr>龙书势如破竹简</vt:lpstr>
      <vt:lpstr>Aptos</vt:lpstr>
      <vt:lpstr>Arial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Draven Li (qingwli)</cp:lastModifiedBy>
  <cp:revision>69</cp:revision>
  <dcterms:created xsi:type="dcterms:W3CDTF">2026-08-23T08:00:39Z</dcterms:created>
  <dcterms:modified xsi:type="dcterms:W3CDTF">2026-08-25T07:23:18Z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Theme:5</vt:lpwstr>
  </property>
  <property fmtid="{D5CDD505-2E9C-101B-9397-08002B2CF9AE}" pid="3" name="ClassificationContentMarkingFooterText">
    <vt:lpwstr>Cisco Confidential</vt:lpwstr>
  </property>
</Properties>
</file>